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3" autoAdjust="0"/>
    <p:restoredTop sz="94687"/>
  </p:normalViewPr>
  <p:slideViewPr>
    <p:cSldViewPr snapToGrid="0" snapToObjects="1">
      <p:cViewPr varScale="1">
        <p:scale>
          <a:sx n="107" d="100"/>
          <a:sy n="107" d="100"/>
        </p:scale>
        <p:origin x="13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nabaranova\Desktop\&#1057;&#1090;&#1072;&#1090;&#1100;&#1080;%2021-22&#1075;%204%20&#1082;&#1091;&#1088;&#1089;\&#1044;&#1085;&#1080;%20&#1053;&#1072;&#1091;&#1082;&#1080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2"/>
            <c:marker>
              <c:symbol val="circle"/>
              <c:size val="6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B28-9840-9608-0581A95808AF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B28-9840-9608-0581A95808AF}"/>
              </c:ext>
            </c:extLst>
          </c:dPt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Лист1!$B$1:$B$12</c:f>
              <c:numCache>
                <c:formatCode>General</c:formatCode>
                <c:ptCount val="12"/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xVal>
          <c:yVal>
            <c:numRef>
              <c:f>Лист1!$A$1:$A$12</c:f>
              <c:numCache>
                <c:formatCode>General</c:formatCode>
                <c:ptCount val="12"/>
                <c:pt idx="2">
                  <c:v>40</c:v>
                </c:pt>
                <c:pt idx="3">
                  <c:v>37</c:v>
                </c:pt>
                <c:pt idx="4">
                  <c:v>31</c:v>
                </c:pt>
                <c:pt idx="5">
                  <c:v>30</c:v>
                </c:pt>
                <c:pt idx="6">
                  <c:v>25</c:v>
                </c:pt>
                <c:pt idx="7">
                  <c:v>23</c:v>
                </c:pt>
                <c:pt idx="8">
                  <c:v>20</c:v>
                </c:pt>
                <c:pt idx="9">
                  <c:v>21</c:v>
                </c:pt>
                <c:pt idx="10">
                  <c:v>18</c:v>
                </c:pt>
                <c:pt idx="11">
                  <c:v>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B28-9840-9608-0581A9580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555744"/>
        <c:axId val="216559664"/>
      </c:scatterChart>
      <c:valAx>
        <c:axId val="21655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Концентрация раствора,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559664"/>
        <c:crosses val="autoZero"/>
        <c:crossBetween val="midCat"/>
      </c:valAx>
      <c:valAx>
        <c:axId val="216559664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Время гелеобразования,мин.</a:t>
                </a:r>
              </a:p>
            </c:rich>
          </c:tx>
          <c:layout>
            <c:manualLayout>
              <c:xMode val="edge"/>
              <c:yMode val="edge"/>
              <c:x val="5.4695565880001585E-3"/>
              <c:y val="0.153571917104008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6555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31D3F0-5967-43EF-B0AB-B0B066B2987D}" type="datetimeFigureOut">
              <a:rPr lang="ru-RU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44A86C-A54F-4274-8CAD-983184509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38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22FE-3348-495D-AF09-772FE318170C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0429-378C-419C-8ACE-319058C9F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E1BC-6342-44B7-9926-D7C1A787680C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8E9B7-6B7A-4E4C-B6B7-845177FA0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1558-9ABA-448B-BA69-72617C8F12D7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E906-67E6-472A-86DB-A328F9CF3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493-2F57-4FAB-8855-5A7296C26083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6F86A-F606-4D4C-8023-CE307A48B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A399-071C-46CC-953D-8EA3CF2E299F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2BD9-35AD-4F39-B8CB-07878476A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EFB6-5264-4160-BEF3-120F5C3B4358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5809-94C2-4E04-AF82-A2F2160F6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BB42-D5FF-44F0-AECE-CBD6D6AE92ED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37D4-5FF3-4942-9DB4-553650234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2C64-0F42-44BD-A117-ED1093534087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189A-9193-469A-A1A3-9465F4284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E5A8-46AF-4AD6-8A46-24B386E59F41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80A6-5251-414A-977C-95B4B556F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DE12-6B54-4806-88DC-3B113B005FDA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863" y="6235700"/>
            <a:ext cx="5124450" cy="320675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6334-463E-4F36-93E1-907CA3C4B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0E38475D-019E-4466-9D02-0D517D89FF41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863" y="6235700"/>
            <a:ext cx="5124450" cy="320675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6181-ABAD-4634-BC8B-220B615B8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0438" y="965200"/>
            <a:ext cx="7731125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30438" y="2638425"/>
            <a:ext cx="77311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B96F5A-6DD2-45A2-AEDA-D50D64517120}" type="datetime1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2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08684A1-E928-4BD8-9947-6AFAC9E85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\\var\folders\vl\j4pbkw_97y91hssxgy5q8vk40000gn\T\com.microsoft.Word\WebArchiveCopyPasteTempFiles\shema-stroeniya-molekuly-agara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8313" y="2509838"/>
            <a:ext cx="8715375" cy="184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РАСТВОРОВ АГАРА ИЗ КРАСНЫХ МОРСКИХ ВОДОРОСЛЕЙ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СВОЙСТВА ПОВЕРХНОСТИ ТКАНИ, КОЖИ И БУМАГИ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" name="Прямоугольник 4"/>
          <p:cNvSpPr>
            <a:spLocks noGrp="1" noChangeArrowheads="1"/>
          </p:cNvSpPr>
          <p:nvPr>
            <p:ph type="subTitle" idx="1"/>
          </p:nvPr>
        </p:nvSpPr>
        <p:spPr>
          <a:xfrm>
            <a:off x="7553325" y="4918869"/>
            <a:ext cx="4941888" cy="1322388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4 курса Баранова А.Е.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к.х.н. доцент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Осовская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И.И.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638675" y="6324600"/>
            <a:ext cx="291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Санкт-Петербург, 2022</a:t>
            </a:r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1638" y="0"/>
            <a:ext cx="29495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одзаголовок 2"/>
          <p:cNvSpPr txBox="1">
            <a:spLocks/>
          </p:cNvSpPr>
          <p:nvPr/>
        </p:nvSpPr>
        <p:spPr bwMode="auto">
          <a:xfrm>
            <a:off x="1524000" y="-782638"/>
            <a:ext cx="776763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b"/>
          <a:lstStyle/>
          <a:p>
            <a:pPr algn="ctr" defTabSz="914400">
              <a:lnSpc>
                <a:spcPct val="120000"/>
              </a:lnSpc>
              <a:buClr>
                <a:srgbClr val="A0988C"/>
              </a:buClr>
              <a:buSzPct val="90000"/>
              <a:buFont typeface="Wingdings" pitchFamily="2" charset="2"/>
              <a:buNone/>
            </a:pPr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sz="1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lnSpc>
                <a:spcPct val="120000"/>
              </a:lnSpc>
              <a:buClr>
                <a:srgbClr val="A0988C"/>
              </a:buClr>
              <a:buSzPct val="90000"/>
              <a:buFont typeface="Wingdings" pitchFamily="2" charset="2"/>
              <a:buNone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САНКТ-ПЕТЕРБУРГСКИЙ ГОСУДАРСТВЕННЫЙ УНИВЕРСИТЕТ ПРОМЫШЛЕННЫХ ТЕХНОЛОГИЙ И ДИЗАЙНА </a:t>
            </a:r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lnSpc>
                <a:spcPct val="120000"/>
              </a:lnSpc>
              <a:buClr>
                <a:srgbClr val="A0988C"/>
              </a:buClr>
              <a:buSzPct val="90000"/>
              <a:buFont typeface="Wingdings" pitchFamily="2" charset="2"/>
              <a:buNone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ВЫСШАЯ ШКОЛА ТЕХНОЛОГИИ И ЭНЕРГЕТИКИ</a:t>
            </a:r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095831" y="5910472"/>
            <a:ext cx="671512" cy="655638"/>
          </a:xfrm>
          <a:solidFill>
            <a:srgbClr val="1D1D1D">
              <a:alpha val="70195"/>
            </a:srgbClr>
          </a:solidFill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FA74C6-8FB3-4FAE-8468-872290597499}" type="slidenum">
              <a:rPr lang="ru-RU" sz="20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41540" y="439737"/>
            <a:ext cx="11525803" cy="59785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данной работы: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покрытия на основе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агара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ткани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кожи и бумаги.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исследования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искусственная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состоящая из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полиэфирного волокна,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полиуретана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25%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хлопка, ткани из 70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шерсти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30%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полиэстера.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темы исследования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совершенствовании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 ткани,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 и бумаги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использованием природного полимера агар-агара.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улучшении яркости 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блеска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ткани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проявлении рисунка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кожи; в улучшении поверхностной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проклейки бумаги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102181" y="5927725"/>
            <a:ext cx="687387" cy="655638"/>
          </a:xfrm>
          <a:solidFill>
            <a:srgbClr val="1D1D1D">
              <a:alpha val="70195"/>
            </a:srgbClr>
          </a:solidFill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AAB0D7-4610-4FA7-AD55-04D952AE8CE9}" type="slidenum">
              <a:rPr lang="ru-RU" sz="20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3" descr="Пищевые добавки - Регуляторы консистенции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49263" y="3670300"/>
            <a:ext cx="7170737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41300" y="1154112"/>
            <a:ext cx="6823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</a:pPr>
            <a:r>
              <a:rPr lang="ru-RU" sz="4000" dirty="0">
                <a:solidFill>
                  <a:srgbClr val="262626"/>
                </a:solidFill>
                <a:latin typeface="Times New Roman" pitchFamily="18" charset="0"/>
              </a:rPr>
              <a:t>Агар-агар из морских водорослей</a:t>
            </a:r>
          </a:p>
        </p:txBody>
      </p:sp>
      <p:sp>
        <p:nvSpPr>
          <p:cNvPr id="16391" name="AutoShape 7" descr="ANd9GcSeGgbQuz1i3nJdVOgo2RALCq3jcfyq-GHPLlUncLVrRzre6Ngrud8JYe-B9Q&amp;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6393" name="AutoShape 9" descr="ANd9GcSeGgbQuz1i3nJdVOgo2RALCq3jcfyq-GHPLlUncLVrRzre6Ngrud8JYe-B9Q&amp;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6395" name="AutoShape 11" descr="ANd9GcSeGgbQuz1i3nJdVOgo2RALCq3jcfyq-GHPLlUncLVrRzre6Ngrud8JYe-B9Q&amp;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6397" name="Picture 13" descr="Агар-агар, 10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4375" y="274637"/>
            <a:ext cx="43815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489493" y="137542"/>
            <a:ext cx="9213011" cy="639313"/>
          </a:xfrm>
          <a:ln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концентрации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время гелеобразования при температуре 25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D9536D26-894E-AF41-A57E-1E74AE066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785718"/>
              </p:ext>
            </p:extLst>
          </p:nvPr>
        </p:nvGraphicFramePr>
        <p:xfrm>
          <a:off x="286020" y="992995"/>
          <a:ext cx="10575984" cy="560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2F5EFBF8-07A1-8449-84CD-CADE7891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218593" y="6065747"/>
            <a:ext cx="687387" cy="655638"/>
          </a:xfrm>
          <a:solidFill>
            <a:srgbClr val="1D1D1D">
              <a:alpha val="70195"/>
            </a:srgbClr>
          </a:solidFill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AAB0D7-4610-4FA7-AD55-04D952AE8CE9}" type="slidenum">
              <a:rPr lang="ru-RU" sz="20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13" y="284163"/>
            <a:ext cx="10922000" cy="1144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свойство поверхности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 и кожи</a:t>
            </a:r>
          </a:p>
        </p:txBody>
      </p:sp>
      <p:pic>
        <p:nvPicPr>
          <p:cNvPr id="17410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 l="50000" t="26088" r="19324" b="37544"/>
          <a:stretch>
            <a:fillRect/>
          </a:stretch>
        </p:blipFill>
        <p:spPr>
          <a:xfrm>
            <a:off x="6086475" y="1622425"/>
            <a:ext cx="2141538" cy="4043363"/>
          </a:xfrm>
        </p:spPr>
      </p:pic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160125" y="5957887"/>
            <a:ext cx="687387" cy="652463"/>
          </a:xfrm>
          <a:solidFill>
            <a:srgbClr val="1D1D1D">
              <a:alpha val="70195"/>
            </a:srgbClr>
          </a:solidFill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C6B592-80DA-4EEF-B8E6-0948ECCE4C04}" type="slidenum">
              <a:rPr lang="ru-RU" sz="20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7"/>
          <p:cNvPicPr>
            <a:picLocks noChangeAspect="1"/>
          </p:cNvPicPr>
          <p:nvPr/>
        </p:nvPicPr>
        <p:blipFill>
          <a:blip r:embed="rId3"/>
          <a:srcRect t="25000" r="61087" b="13612"/>
          <a:stretch>
            <a:fillRect/>
          </a:stretch>
        </p:blipFill>
        <p:spPr bwMode="auto">
          <a:xfrm>
            <a:off x="354013" y="1622425"/>
            <a:ext cx="1893887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3"/>
          <p:cNvPicPr>
            <a:picLocks noChangeAspect="1"/>
          </p:cNvPicPr>
          <p:nvPr/>
        </p:nvPicPr>
        <p:blipFill>
          <a:blip r:embed="rId2"/>
          <a:srcRect l="21832" t="25208" r="60834" b="49043"/>
          <a:stretch>
            <a:fillRect/>
          </a:stretch>
        </p:blipFill>
        <p:spPr bwMode="auto">
          <a:xfrm>
            <a:off x="9441655" y="1650999"/>
            <a:ext cx="2062163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7"/>
          <p:cNvPicPr>
            <a:picLocks noChangeAspect="1"/>
          </p:cNvPicPr>
          <p:nvPr/>
        </p:nvPicPr>
        <p:blipFill rotWithShape="1">
          <a:blip r:embed="rId4"/>
          <a:srcRect l="38889" t="31250" r="38427" b="31876"/>
          <a:stretch/>
        </p:blipFill>
        <p:spPr bwMode="auto">
          <a:xfrm>
            <a:off x="3362326" y="1682750"/>
            <a:ext cx="183720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право 22"/>
          <p:cNvSpPr/>
          <p:nvPr/>
        </p:nvSpPr>
        <p:spPr>
          <a:xfrm>
            <a:off x="2376488" y="3429000"/>
            <a:ext cx="857250" cy="3492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8293100" y="3429000"/>
            <a:ext cx="857250" cy="3492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7" name="TextBox 25"/>
          <p:cNvSpPr txBox="1">
            <a:spLocks noChangeArrowheads="1"/>
          </p:cNvSpPr>
          <p:nvPr/>
        </p:nvSpPr>
        <p:spPr bwMode="auto">
          <a:xfrm>
            <a:off x="7112000" y="5623392"/>
            <a:ext cx="32194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Состав кожи: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15% полиэфирное волокно, 60% полиуретан и 25% хлопок </a:t>
            </a:r>
          </a:p>
        </p:txBody>
      </p: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1359694" y="5743575"/>
            <a:ext cx="28908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ткани 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70% шерсть и </a:t>
            </a:r>
          </a:p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30% полиэстер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038" y="274638"/>
            <a:ext cx="7731125" cy="11890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38200" y="1943100"/>
            <a:ext cx="9920288" cy="46402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1.Установлено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улучшение свойств исследуемых образцов: снижение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сминаемости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улучшение блеска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ткани, проявление рисунка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кожи.  Измеренный блеск покрытия составил 77%, без покрытия 53%.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Выдержка покрытия в воде не приводит к изменениям измеряемых показателей. </a:t>
            </a:r>
          </a:p>
          <a:p>
            <a:pPr marL="0" indent="0"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Раствор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улучшает поверхностную проклейку бумаги. </a:t>
            </a:r>
          </a:p>
          <a:p>
            <a:pPr marL="0" indent="0" algn="just"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010106" y="5927725"/>
            <a:ext cx="687387" cy="655638"/>
          </a:xfrm>
          <a:solidFill>
            <a:srgbClr val="1D1D1D">
              <a:alpha val="70195"/>
            </a:srgbClr>
          </a:solidFill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C81107-9962-4CB6-9155-3E642154B455}" type="slidenum">
              <a:rPr lang="ru-RU" sz="200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888" y="2551113"/>
            <a:ext cx="9166225" cy="1533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{47FB50A6-6440-D04C-88CD-466FD6DD7C54}tf10001120</Template>
  <TotalTime>562</TotalTime>
  <Words>222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Times New Roman</vt:lpstr>
      <vt:lpstr>Wingdings</vt:lpstr>
      <vt:lpstr>Посылка</vt:lpstr>
      <vt:lpstr> ВЛИЯНИЕ РАСТВОРОВ АГАРА ИЗ КРАСНЫХ МОРСКИХ ВОДОРОСЛЕЙ  НА СВОЙСТВА ПОВЕРХНОСТИ ТКАНИ, КОЖИ И БУМАГИ </vt:lpstr>
      <vt:lpstr>Презентация PowerPoint</vt:lpstr>
      <vt:lpstr>Презентация PowerPoint</vt:lpstr>
      <vt:lpstr>Зависимость концентрации агара на время гелеобразования при температуре 25оС </vt:lpstr>
      <vt:lpstr>Влияние агара на свойство поверхности  ткани и кожи</vt:lpstr>
      <vt:lpstr>Основные выводы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Баранова</dc:creator>
  <cp:lastModifiedBy>Пользователь</cp:lastModifiedBy>
  <cp:revision>17</cp:revision>
  <dcterms:created xsi:type="dcterms:W3CDTF">2022-03-19T20:33:16Z</dcterms:created>
  <dcterms:modified xsi:type="dcterms:W3CDTF">2022-03-24T14:06:32Z</dcterms:modified>
</cp:coreProperties>
</file>