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</p:sldIdLst>
  <p:sldSz cx="21242338" cy="3024346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6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>
      <p:cViewPr>
        <p:scale>
          <a:sx n="50" d="100"/>
          <a:sy n="50" d="100"/>
        </p:scale>
        <p:origin x="432" y="-5568"/>
      </p:cViewPr>
      <p:guideLst>
        <p:guide orient="horz" pos="9526"/>
        <p:guide pos="6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E2015-C1D0-43F5-9447-C242CC581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5292" y="4949569"/>
            <a:ext cx="15931754" cy="10529206"/>
          </a:xfrm>
        </p:spPr>
        <p:txBody>
          <a:bodyPr anchor="b"/>
          <a:lstStyle>
            <a:lvl1pPr algn="ctr">
              <a:defRPr sz="104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5D8AAE-5F09-4F8B-8859-52B2445AF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292" y="15884821"/>
            <a:ext cx="15931754" cy="7301834"/>
          </a:xfrm>
        </p:spPr>
        <p:txBody>
          <a:bodyPr/>
          <a:lstStyle>
            <a:lvl1pPr marL="0" indent="0" algn="ctr">
              <a:buNone/>
              <a:defRPr sz="4182"/>
            </a:lvl1pPr>
            <a:lvl2pPr marL="796580" indent="0" algn="ctr">
              <a:buNone/>
              <a:defRPr sz="3485"/>
            </a:lvl2pPr>
            <a:lvl3pPr marL="1593159" indent="0" algn="ctr">
              <a:buNone/>
              <a:defRPr sz="3136"/>
            </a:lvl3pPr>
            <a:lvl4pPr marL="2389739" indent="0" algn="ctr">
              <a:buNone/>
              <a:defRPr sz="2788"/>
            </a:lvl4pPr>
            <a:lvl5pPr marL="3186318" indent="0" algn="ctr">
              <a:buNone/>
              <a:defRPr sz="2788"/>
            </a:lvl5pPr>
            <a:lvl6pPr marL="3982898" indent="0" algn="ctr">
              <a:buNone/>
              <a:defRPr sz="2788"/>
            </a:lvl6pPr>
            <a:lvl7pPr marL="4779477" indent="0" algn="ctr">
              <a:buNone/>
              <a:defRPr sz="2788"/>
            </a:lvl7pPr>
            <a:lvl8pPr marL="5576057" indent="0" algn="ctr">
              <a:buNone/>
              <a:defRPr sz="2788"/>
            </a:lvl8pPr>
            <a:lvl9pPr marL="6372636" indent="0" algn="ctr">
              <a:buNone/>
              <a:defRPr sz="278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1E405-0584-4F20-B2A5-8C3DA35A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8DDB3-A821-478D-8460-E03B4B6C21EB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7C7D8-E831-4B75-9D6B-AC710135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5148-BD8F-4D34-A0E9-B5CE000C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6C9A4-6D0F-467E-BA8C-D5D1D3004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EE9C6-8934-4CCA-88D6-B2178AB8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AFB886-E0DB-477F-8846-8B008DC66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F9355-2244-40F9-805A-7B03C63B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FA5A0-B25F-43A6-8426-7333F2B2B6C1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2A033-1EB5-44D2-B7E1-294329FF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47FF88-0FFB-4CD2-986C-6B901236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34BD3-DDB6-401C-8573-FB7873E8F2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71A91E-EE24-488B-8B0C-590F23402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201548" y="1610184"/>
            <a:ext cx="4580379" cy="2562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39D65A-9C27-4C06-A797-CBCAF2F3B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60411" y="1610184"/>
            <a:ext cx="13475608" cy="2562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7F2F0-EA0C-427A-8188-BF1E09FF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330D7-DDFD-4179-833B-6A6DD1DF0B76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6BD06-6240-41D8-9524-989B4BDD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CE503-00C5-4CD9-B9D5-FAB53BC6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1CC7B-819D-42D2-948E-4C498F735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4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A0DD8-089A-4AF7-89E8-D6A5DDAE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DA856-B126-417D-8298-F088BBC6B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C90AE-199F-4EED-A563-4F3A264B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83704-1407-40F5-85CB-B7A07CD59E85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239E6-7671-43E1-B3A3-BD68D979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353C3-2FB5-4FE1-BCDC-D825CC07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FFD71-E796-4DD6-AD7A-2A1A7B84C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8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2D567-12BF-4601-A527-6CEC644A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47" y="7539868"/>
            <a:ext cx="18321517" cy="12580438"/>
          </a:xfrm>
        </p:spPr>
        <p:txBody>
          <a:bodyPr anchor="b"/>
          <a:lstStyle>
            <a:lvl1pPr>
              <a:defRPr sz="104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ECE21-D5B7-4483-8103-2D09B5E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347" y="20239322"/>
            <a:ext cx="18321517" cy="6615755"/>
          </a:xfrm>
        </p:spPr>
        <p:txBody>
          <a:bodyPr/>
          <a:lstStyle>
            <a:lvl1pPr marL="0" indent="0">
              <a:buNone/>
              <a:defRPr sz="4182">
                <a:solidFill>
                  <a:schemeClr val="tx1">
                    <a:tint val="75000"/>
                  </a:schemeClr>
                </a:solidFill>
              </a:defRPr>
            </a:lvl1pPr>
            <a:lvl2pPr marL="796580" indent="0">
              <a:buNone/>
              <a:defRPr sz="3485">
                <a:solidFill>
                  <a:schemeClr val="tx1">
                    <a:tint val="75000"/>
                  </a:schemeClr>
                </a:solidFill>
              </a:defRPr>
            </a:lvl2pPr>
            <a:lvl3pPr marL="1593159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3pPr>
            <a:lvl4pPr marL="2389739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4pPr>
            <a:lvl5pPr marL="3186318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5pPr>
            <a:lvl6pPr marL="3982898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6pPr>
            <a:lvl7pPr marL="4779477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7pPr>
            <a:lvl8pPr marL="5576057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8pPr>
            <a:lvl9pPr marL="6372636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49310-4BF9-45BE-82F3-52F13DD4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22B6B-596C-45C7-AE73-18F31248F4EF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595A5-6773-49F8-96FF-A9C803EB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7600B-81B8-43AE-BE1C-AAA19CAF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8815-F3CD-46BD-844F-08A78F9265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7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5B348-C502-4921-8D90-717C0F48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AE895-A4F9-4422-816B-D134DF871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0411" y="8050922"/>
            <a:ext cx="9027994" cy="191891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6A473E-7D23-4FDC-9944-6F3BDA019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3933" y="8050922"/>
            <a:ext cx="9027994" cy="191891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0777E9-75D9-489C-99C1-03A4EF34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F9E12-BC9F-4F52-B13F-6426FA4901DC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FF3E50-5071-4869-B68C-7FB821F8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EAD4F0-B4AA-4B6D-B3CB-2216084D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7A79-51E9-46AF-A67D-CA5AADEA2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7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6D3F4-DF09-45EC-B422-FE4CA679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177" y="1610186"/>
            <a:ext cx="18321517" cy="58456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97D55E-76EA-4718-B3A6-2D0530789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178" y="7413851"/>
            <a:ext cx="8986504" cy="3633414"/>
          </a:xfrm>
        </p:spPr>
        <p:txBody>
          <a:bodyPr anchor="b"/>
          <a:lstStyle>
            <a:lvl1pPr marL="0" indent="0">
              <a:buNone/>
              <a:defRPr sz="4182" b="1"/>
            </a:lvl1pPr>
            <a:lvl2pPr marL="796580" indent="0">
              <a:buNone/>
              <a:defRPr sz="3485" b="1"/>
            </a:lvl2pPr>
            <a:lvl3pPr marL="1593159" indent="0">
              <a:buNone/>
              <a:defRPr sz="3136" b="1"/>
            </a:lvl3pPr>
            <a:lvl4pPr marL="2389739" indent="0">
              <a:buNone/>
              <a:defRPr sz="2788" b="1"/>
            </a:lvl4pPr>
            <a:lvl5pPr marL="3186318" indent="0">
              <a:buNone/>
              <a:defRPr sz="2788" b="1"/>
            </a:lvl5pPr>
            <a:lvl6pPr marL="3982898" indent="0">
              <a:buNone/>
              <a:defRPr sz="2788" b="1"/>
            </a:lvl6pPr>
            <a:lvl7pPr marL="4779477" indent="0">
              <a:buNone/>
              <a:defRPr sz="2788" b="1"/>
            </a:lvl7pPr>
            <a:lvl8pPr marL="5576057" indent="0">
              <a:buNone/>
              <a:defRPr sz="2788" b="1"/>
            </a:lvl8pPr>
            <a:lvl9pPr marL="6372636" indent="0">
              <a:buNone/>
              <a:defRPr sz="27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F40F95-1A37-4CA8-A1E2-22FE270AE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3178" y="11047265"/>
            <a:ext cx="8986504" cy="16248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96142F-B177-47DE-AC5E-9A4DF75CA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753934" y="7413851"/>
            <a:ext cx="9030760" cy="3633414"/>
          </a:xfrm>
        </p:spPr>
        <p:txBody>
          <a:bodyPr anchor="b"/>
          <a:lstStyle>
            <a:lvl1pPr marL="0" indent="0">
              <a:buNone/>
              <a:defRPr sz="4182" b="1"/>
            </a:lvl1pPr>
            <a:lvl2pPr marL="796580" indent="0">
              <a:buNone/>
              <a:defRPr sz="3485" b="1"/>
            </a:lvl2pPr>
            <a:lvl3pPr marL="1593159" indent="0">
              <a:buNone/>
              <a:defRPr sz="3136" b="1"/>
            </a:lvl3pPr>
            <a:lvl4pPr marL="2389739" indent="0">
              <a:buNone/>
              <a:defRPr sz="2788" b="1"/>
            </a:lvl4pPr>
            <a:lvl5pPr marL="3186318" indent="0">
              <a:buNone/>
              <a:defRPr sz="2788" b="1"/>
            </a:lvl5pPr>
            <a:lvl6pPr marL="3982898" indent="0">
              <a:buNone/>
              <a:defRPr sz="2788" b="1"/>
            </a:lvl6pPr>
            <a:lvl7pPr marL="4779477" indent="0">
              <a:buNone/>
              <a:defRPr sz="2788" b="1"/>
            </a:lvl7pPr>
            <a:lvl8pPr marL="5576057" indent="0">
              <a:buNone/>
              <a:defRPr sz="2788" b="1"/>
            </a:lvl8pPr>
            <a:lvl9pPr marL="6372636" indent="0">
              <a:buNone/>
              <a:defRPr sz="27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B9DC1A-B1E6-47AB-A673-9577B358A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753934" y="11047265"/>
            <a:ext cx="9030760" cy="16248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4F4063-22CB-401D-8985-703071D6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BFB30-39F8-40EF-87FC-94BF36A9A481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09E56D-EB23-4B7C-A0AB-01966ECE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9B82A2-A374-45A3-B4EE-5B94A54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0D1F1-92E8-4769-8D0F-9311316E4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6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AA1F6-0040-4806-B48C-D5EE926D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13519-1D58-4511-81DA-25778744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F833F-7073-4320-AFA2-B61445458AFA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7991BC-9DEE-48F5-8B88-7C560268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DD83E6-DE2B-4D54-859D-5C52497E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974F2-4CE0-40A7-805B-B29C25FFBF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B10638-87BA-4E7F-AC75-82C78B36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F6B8-5E8C-40DD-853A-C7E3B4191FBC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4B3AA7-91D1-48E9-AB93-E3693986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9C24A8-F884-41ED-854F-D26B890D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79DDA-F53D-467B-B583-D6AD121D0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3260-53C5-4220-A839-0358462F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179" y="2016231"/>
            <a:ext cx="6851206" cy="7056808"/>
          </a:xfrm>
        </p:spPr>
        <p:txBody>
          <a:bodyPr anchor="b"/>
          <a:lstStyle>
            <a:lvl1pPr>
              <a:defRPr sz="55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0E01A-AE79-4293-8F4B-523206D4F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760" y="4354501"/>
            <a:ext cx="10753934" cy="21492461"/>
          </a:xfrm>
        </p:spPr>
        <p:txBody>
          <a:bodyPr/>
          <a:lstStyle>
            <a:lvl1pPr>
              <a:defRPr sz="5575"/>
            </a:lvl1pPr>
            <a:lvl2pPr>
              <a:defRPr sz="4878"/>
            </a:lvl2pPr>
            <a:lvl3pPr>
              <a:defRPr sz="4182"/>
            </a:lvl3pPr>
            <a:lvl4pPr>
              <a:defRPr sz="3485"/>
            </a:lvl4pPr>
            <a:lvl5pPr>
              <a:defRPr sz="3485"/>
            </a:lvl5pPr>
            <a:lvl6pPr>
              <a:defRPr sz="3485"/>
            </a:lvl6pPr>
            <a:lvl7pPr>
              <a:defRPr sz="3485"/>
            </a:lvl7pPr>
            <a:lvl8pPr>
              <a:defRPr sz="3485"/>
            </a:lvl8pPr>
            <a:lvl9pPr>
              <a:defRPr sz="34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0BD301-ED22-4EFE-BCEB-D9BB3A819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179" y="9073039"/>
            <a:ext cx="6851206" cy="16808927"/>
          </a:xfrm>
        </p:spPr>
        <p:txBody>
          <a:bodyPr/>
          <a:lstStyle>
            <a:lvl1pPr marL="0" indent="0">
              <a:buNone/>
              <a:defRPr sz="2788"/>
            </a:lvl1pPr>
            <a:lvl2pPr marL="796580" indent="0">
              <a:buNone/>
              <a:defRPr sz="2439"/>
            </a:lvl2pPr>
            <a:lvl3pPr marL="1593159" indent="0">
              <a:buNone/>
              <a:defRPr sz="2091"/>
            </a:lvl3pPr>
            <a:lvl4pPr marL="2389739" indent="0">
              <a:buNone/>
              <a:defRPr sz="1742"/>
            </a:lvl4pPr>
            <a:lvl5pPr marL="3186318" indent="0">
              <a:buNone/>
              <a:defRPr sz="1742"/>
            </a:lvl5pPr>
            <a:lvl6pPr marL="3982898" indent="0">
              <a:buNone/>
              <a:defRPr sz="1742"/>
            </a:lvl6pPr>
            <a:lvl7pPr marL="4779477" indent="0">
              <a:buNone/>
              <a:defRPr sz="1742"/>
            </a:lvl7pPr>
            <a:lvl8pPr marL="5576057" indent="0">
              <a:buNone/>
              <a:defRPr sz="1742"/>
            </a:lvl8pPr>
            <a:lvl9pPr marL="6372636" indent="0">
              <a:buNone/>
              <a:defRPr sz="174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548AE5-9352-4A2E-84A5-FE49994C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C6213-66A0-4902-9B55-DEF19C4C32FD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0D2F3A-A6B6-4D2C-AF93-D357676C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E518-8CB4-4C28-8FC1-DD14AAF7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696AF-02E1-432A-B541-870B1D93AE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7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6E117-0C98-4E05-9AD0-E5332E24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179" y="2016231"/>
            <a:ext cx="6851206" cy="7056808"/>
          </a:xfrm>
        </p:spPr>
        <p:txBody>
          <a:bodyPr anchor="b"/>
          <a:lstStyle>
            <a:lvl1pPr>
              <a:defRPr sz="55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41D1A2-CF13-4699-A55B-538D4C808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30760" y="4354501"/>
            <a:ext cx="10753934" cy="21492461"/>
          </a:xfrm>
        </p:spPr>
        <p:txBody>
          <a:bodyPr/>
          <a:lstStyle>
            <a:lvl1pPr marL="0" indent="0">
              <a:buNone/>
              <a:defRPr sz="5575"/>
            </a:lvl1pPr>
            <a:lvl2pPr marL="796580" indent="0">
              <a:buNone/>
              <a:defRPr sz="4878"/>
            </a:lvl2pPr>
            <a:lvl3pPr marL="1593159" indent="0">
              <a:buNone/>
              <a:defRPr sz="4182"/>
            </a:lvl3pPr>
            <a:lvl4pPr marL="2389739" indent="0">
              <a:buNone/>
              <a:defRPr sz="3485"/>
            </a:lvl4pPr>
            <a:lvl5pPr marL="3186318" indent="0">
              <a:buNone/>
              <a:defRPr sz="3485"/>
            </a:lvl5pPr>
            <a:lvl6pPr marL="3982898" indent="0">
              <a:buNone/>
              <a:defRPr sz="3485"/>
            </a:lvl6pPr>
            <a:lvl7pPr marL="4779477" indent="0">
              <a:buNone/>
              <a:defRPr sz="3485"/>
            </a:lvl7pPr>
            <a:lvl8pPr marL="5576057" indent="0">
              <a:buNone/>
              <a:defRPr sz="3485"/>
            </a:lvl8pPr>
            <a:lvl9pPr marL="6372636" indent="0">
              <a:buNone/>
              <a:defRPr sz="348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EB178-7DFF-4D25-B7D6-38462D083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179" y="9073039"/>
            <a:ext cx="6851206" cy="16808927"/>
          </a:xfrm>
        </p:spPr>
        <p:txBody>
          <a:bodyPr/>
          <a:lstStyle>
            <a:lvl1pPr marL="0" indent="0">
              <a:buNone/>
              <a:defRPr sz="2788"/>
            </a:lvl1pPr>
            <a:lvl2pPr marL="796580" indent="0">
              <a:buNone/>
              <a:defRPr sz="2439"/>
            </a:lvl2pPr>
            <a:lvl3pPr marL="1593159" indent="0">
              <a:buNone/>
              <a:defRPr sz="2091"/>
            </a:lvl3pPr>
            <a:lvl4pPr marL="2389739" indent="0">
              <a:buNone/>
              <a:defRPr sz="1742"/>
            </a:lvl4pPr>
            <a:lvl5pPr marL="3186318" indent="0">
              <a:buNone/>
              <a:defRPr sz="1742"/>
            </a:lvl5pPr>
            <a:lvl6pPr marL="3982898" indent="0">
              <a:buNone/>
              <a:defRPr sz="1742"/>
            </a:lvl6pPr>
            <a:lvl7pPr marL="4779477" indent="0">
              <a:buNone/>
              <a:defRPr sz="1742"/>
            </a:lvl7pPr>
            <a:lvl8pPr marL="5576057" indent="0">
              <a:buNone/>
              <a:defRPr sz="1742"/>
            </a:lvl8pPr>
            <a:lvl9pPr marL="6372636" indent="0">
              <a:buNone/>
              <a:defRPr sz="174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EAD3DA-11C9-4A40-A9A6-B932AF1A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D84A4-6986-4424-BD7A-433D6231D6E8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B75998-D9DF-4840-B909-8A03A51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D7889-225C-408B-BB30-F25FDB91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BE58-9EEC-4E45-B9A2-09FB01BE8C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0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E7E7A-50E5-45A1-ADCE-ED99410F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411" y="1610186"/>
            <a:ext cx="18321517" cy="584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237BB8-FFD2-4143-801D-71DB9578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0411" y="8050922"/>
            <a:ext cx="18321517" cy="1918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A5FA4-1DE3-46A7-AD88-3092105F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411" y="28031212"/>
            <a:ext cx="4779526" cy="1610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B805A0-2264-4037-8950-4494A4AB1833}" type="datetimeFigureOut">
              <a:rPr lang="ru-RU" smtClean="0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6328E-024D-4575-8D9D-BFBE66333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36525" y="28031212"/>
            <a:ext cx="7169289" cy="1610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80DA43-A16B-4092-9C93-2A420D282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02401" y="28031212"/>
            <a:ext cx="4779526" cy="1610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66ABA5-D2B6-4A70-9F74-F57FB6FAD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1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1593159" rtl="0" eaLnBrk="1" latinLnBrk="0" hangingPunct="1">
        <a:lnSpc>
          <a:spcPct val="90000"/>
        </a:lnSpc>
        <a:spcBef>
          <a:spcPct val="0"/>
        </a:spcBef>
        <a:buNone/>
        <a:defRPr sz="76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8290" indent="-398290" algn="l" defTabSz="1593159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4878" kern="1200">
          <a:solidFill>
            <a:schemeClr val="tx1"/>
          </a:solidFill>
          <a:latin typeface="+mn-lt"/>
          <a:ea typeface="+mn-ea"/>
          <a:cs typeface="+mn-cs"/>
        </a:defRPr>
      </a:lvl1pPr>
      <a:lvl2pPr marL="1194869" indent="-398290" algn="l" defTabSz="1593159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4182" kern="1200">
          <a:solidFill>
            <a:schemeClr val="tx1"/>
          </a:solidFill>
          <a:latin typeface="+mn-lt"/>
          <a:ea typeface="+mn-ea"/>
          <a:cs typeface="+mn-cs"/>
        </a:defRPr>
      </a:lvl2pPr>
      <a:lvl3pPr marL="1991449" indent="-398290" algn="l" defTabSz="1593159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485" kern="1200">
          <a:solidFill>
            <a:schemeClr val="tx1"/>
          </a:solidFill>
          <a:latin typeface="+mn-lt"/>
          <a:ea typeface="+mn-ea"/>
          <a:cs typeface="+mn-cs"/>
        </a:defRPr>
      </a:lvl3pPr>
      <a:lvl4pPr marL="2788028" indent="-398290" algn="l" defTabSz="1593159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4pPr>
      <a:lvl5pPr marL="3584608" indent="-398290" algn="l" defTabSz="1593159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5pPr>
      <a:lvl6pPr marL="4381188" indent="-398290" algn="l" defTabSz="1593159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6pPr>
      <a:lvl7pPr marL="5177767" indent="-398290" algn="l" defTabSz="1593159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7pPr>
      <a:lvl8pPr marL="5974347" indent="-398290" algn="l" defTabSz="1593159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8pPr>
      <a:lvl9pPr marL="6770926" indent="-398290" algn="l" defTabSz="1593159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96580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2pPr>
      <a:lvl3pPr marL="1593159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3pPr>
      <a:lvl4pPr marL="2389739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4pPr>
      <a:lvl5pPr marL="3186318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5pPr>
      <a:lvl6pPr marL="3982898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6pPr>
      <a:lvl7pPr marL="4779477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7pPr>
      <a:lvl8pPr marL="5576057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8pPr>
      <a:lvl9pPr marL="6372636" algn="l" defTabSz="1593159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BE9E2FB4-516F-4204-B068-4C76D4A6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" y="0"/>
            <a:ext cx="21159788" cy="16230600"/>
          </a:xfrm>
          <a:prstGeom prst="rect">
            <a:avLst/>
          </a:prstGeom>
          <a:solidFill>
            <a:srgbClr val="D9D9D9"/>
          </a:soli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29783" dir="1514402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625825-8C7A-4DA7-9EF1-D4F18F5F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557" y="14012811"/>
            <a:ext cx="21159788" cy="1623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4">
            <a:extLst>
              <a:ext uri="{FF2B5EF4-FFF2-40B4-BE49-F238E27FC236}">
                <a16:creationId xmlns:a16="http://schemas.microsoft.com/office/drawing/2014/main" id="{4F72D939-58C3-4B46-95F2-1FDCF3C03E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1810206" y="15070660"/>
            <a:ext cx="26268363" cy="171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>
                <a:ln w="6350">
                  <a:solidFill>
                    <a:srgbClr val="6633CC"/>
                  </a:solidFill>
                  <a:round/>
                  <a:headEnd/>
                  <a:tailEnd/>
                </a:ln>
                <a:solidFill>
                  <a:srgbClr val="D9D9D9"/>
                </a:solidFill>
                <a:effectLst>
                  <a:outerShdw dist="29783" dir="1514402" algn="ctr" rotWithShape="0">
                    <a:srgbClr val="000000">
                      <a:alpha val="50000"/>
                    </a:srgbClr>
                  </a:outerShdw>
                </a:effectLst>
                <a:ea typeface="Malgun Gothic" panose="020B0503020000020004" pitchFamily="34" charset="-127"/>
              </a:rPr>
              <a:t>Тверской Государственный университет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20DF539-16EC-441A-BE11-ADAAE51E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60091"/>
            <a:ext cx="19939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" name="WordArt 6">
            <a:extLst>
              <a:ext uri="{FF2B5EF4-FFF2-40B4-BE49-F238E27FC236}">
                <a16:creationId xmlns:a16="http://schemas.microsoft.com/office/drawing/2014/main" id="{6BD9D2F4-A36E-4D86-91C9-FDADC43E6A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8288" y="1944267"/>
            <a:ext cx="17710150" cy="236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200" b="1" kern="10" spc="0" dirty="0">
                <a:ln w="6350">
                  <a:solidFill>
                    <a:srgbClr val="6633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9783" dir="1514402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НИТРИТОМЕТРИЧЕСКОЕ ОПРЕДЕЛЕНИЕ </a:t>
            </a:r>
          </a:p>
          <a:p>
            <a:pPr algn="ctr" rtl="0">
              <a:buNone/>
            </a:pPr>
            <a:r>
              <a:rPr lang="ru-RU" sz="3200" b="1" kern="10" spc="0" dirty="0">
                <a:ln w="6350">
                  <a:solidFill>
                    <a:srgbClr val="6633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9783" dir="1514402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СУЛЬФАМЕТОКСАЗОЛА В ЛЕКАРСТВЕННЫХ ПРЕПАРАТАХ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06DD64E-5EC3-48BD-98CB-7E4851A33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588691"/>
            <a:ext cx="176291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Биткова В.В.                                       </a:t>
            </a:r>
            <a: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Руководитель: Баранова Н.В.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10B09C6-DC51-4434-938C-7CC8F509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4781130"/>
            <a:ext cx="17629188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Кафедра неорганической и аналитической химии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600" b="0" i="1" u="none" strike="noStrike" cap="none" normalizeH="0" baseline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Email</a:t>
            </a:r>
            <a:r>
              <a:rPr kumimoji="0" lang="ru-RU" altLang="ru-RU" sz="3600" b="0" i="1" u="none" strike="noStrike" cap="none" normalizeH="0" baseline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kumimoji="0" lang="en-US" altLang="ru-RU" sz="3600" b="0" i="1" u="none" strike="noStrike" cap="none" normalizeH="0" baseline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vikabitkova@mail.ru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A2DFFFD3-04BE-48DB-B27D-A85E854B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119392"/>
            <a:ext cx="8828087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Актуальность:</a:t>
            </a:r>
            <a:r>
              <a:rPr kumimoji="0" lang="ru-RU" altLang="ru-RU" sz="2800" b="1" i="0" u="none" strike="noStrike" cap="none" normalizeH="0" baseline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среди многообразия лекарственных препаратов в аптеках сложно определить качественный продукт. Данный вопрос может быть разрешён применением физико-химических методов исследования, в частности титриметрией, благодаря которой можно подтвердить подлинность того или иного препарата.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4BC6758C-70D1-45E8-80F2-EAFCFEB0D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0388" y="5886030"/>
            <a:ext cx="85280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Цель: 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применение титриметрического метода исследования для анализа сульфаниламидных препаратов  с целью определения их подлинности (наличия активного вещества в составе).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4997F77D-B863-43F3-ABCA-ADFDE3598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69731"/>
              </p:ext>
            </p:extLst>
          </p:nvPr>
        </p:nvGraphicFramePr>
        <p:xfrm>
          <a:off x="13472545" y="7498821"/>
          <a:ext cx="749319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emSketch" r:id="rId5" imgW="1944720" imgH="1271160" progId="ACD.ChemSketch.20">
                  <p:embed/>
                </p:oleObj>
              </mc:Choice>
              <mc:Fallback>
                <p:oleObj name="ChemSketch" r:id="rId5" imgW="1944720" imgH="1271160" progId="ACD.ChemSketch.2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2545" y="7498821"/>
                        <a:ext cx="7493193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2">
            <a:extLst>
              <a:ext uri="{FF2B5EF4-FFF2-40B4-BE49-F238E27FC236}">
                <a16:creationId xmlns:a16="http://schemas.microsoft.com/office/drawing/2014/main" id="{8345B411-48E2-47D8-85FF-70501F1D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980" y="9053092"/>
            <a:ext cx="167973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Объекты исследования: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1. Бисептол (АО </a:t>
            </a:r>
            <a:r>
              <a:rPr kumimoji="0" lang="en-US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Адамед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Фарма</a:t>
            </a:r>
            <a:r>
              <a:rPr kumimoji="0" lang="en-US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г.Пабянице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Польша)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2. Ко-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тримоксазол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(ОАО "Фармстандарт-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Лексредства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", г. Курск, Россия)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7A8FF26A-4E51-473B-89C8-B6D16A23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24077" r="9999" b="23065"/>
          <a:stretch>
            <a:fillRect/>
          </a:stretch>
        </p:blipFill>
        <p:spPr bwMode="auto">
          <a:xfrm>
            <a:off x="4134644" y="10869034"/>
            <a:ext cx="28098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612F1EC-F4B6-46F4-9397-19D3C4B8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3" b="25555"/>
          <a:stretch>
            <a:fillRect/>
          </a:stretch>
        </p:blipFill>
        <p:spPr bwMode="auto">
          <a:xfrm>
            <a:off x="8332142" y="10830766"/>
            <a:ext cx="42100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5">
            <a:extLst>
              <a:ext uri="{FF2B5EF4-FFF2-40B4-BE49-F238E27FC236}">
                <a16:creationId xmlns:a16="http://schemas.microsoft.com/office/drawing/2014/main" id="{B43A07E3-AC98-4906-8766-C6DF7C95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7339" y="12602840"/>
            <a:ext cx="695483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Рис.1. Структурная формула сульфаметоксазола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1C18B471-5F00-4844-B736-64C47DA7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296" y="13182600"/>
            <a:ext cx="17254538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Методика эксперимента: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нитритометрического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определения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сульфаметоксазола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точную навеску 0,20 г исследуемого препарата растворяли в смеси 10 мл воды и 10 мл хлористоводородной кислоты с концентрацией  8,3%. Добавили дистиллированную воду до общего объема 80 мл, затем 1 г калия бромида и при постоянном перемешивании титровали 0,1М раствором нитрита натрия [1]. Точку эквивалентности определяли по переходу окраски индикатора тропеолина ОО от малиновой к жёлтой. Реакция протекала по уравнению: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A41E57D7-B9EC-406B-966D-48881DF7A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22245"/>
              </p:ext>
            </p:extLst>
          </p:nvPr>
        </p:nvGraphicFramePr>
        <p:xfrm>
          <a:off x="6063320" y="16122418"/>
          <a:ext cx="12585228" cy="313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hemSketch" r:id="rId9" imgW="5550480" imgH="1392840" progId="ACD.ChemSketch.20">
                  <p:embed/>
                </p:oleObj>
              </mc:Choice>
              <mc:Fallback>
                <p:oleObj name="ChemSketch" r:id="rId9" imgW="5550480" imgH="1392840" progId="ACD.ChemSketch.2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3320" y="16122418"/>
                        <a:ext cx="12585228" cy="3139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8">
            <a:extLst>
              <a:ext uri="{FF2B5EF4-FFF2-40B4-BE49-F238E27FC236}">
                <a16:creationId xmlns:a16="http://schemas.microsoft.com/office/drawing/2014/main" id="{96469923-A613-462C-8C5C-2CACEB7D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952" y="19194266"/>
            <a:ext cx="178816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Таблица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Результаты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нитритометрического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определения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сульфаметоксазола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AE9EB5D4-8A34-4011-917B-3FCB12B6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10" y="23622093"/>
            <a:ext cx="11524898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Результаты количественного содержание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сульфаметоксазола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исследуемых лекарственных препаратах представлены в таблице 1. Данные значения получены из расчёта, что на 1 мл 0,1018н раствора </a:t>
            </a:r>
            <a:r>
              <a:rPr kumimoji="0" lang="en-US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NaNO</a:t>
            </a:r>
            <a:r>
              <a:rPr kumimoji="0" lang="en-US" altLang="ru-RU" sz="2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kumimoji="0" lang="en-US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приходиться 25,79 мг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сульфаметоксазола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5" name="Picture 21">
            <a:extLst>
              <a:ext uri="{FF2B5EF4-FFF2-40B4-BE49-F238E27FC236}">
                <a16:creationId xmlns:a16="http://schemas.microsoft.com/office/drawing/2014/main" id="{0594AFE7-0F81-4DAF-BD56-67BDA518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2708492"/>
            <a:ext cx="5328592" cy="70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4" name="Text Box 22">
            <a:extLst>
              <a:ext uri="{FF2B5EF4-FFF2-40B4-BE49-F238E27FC236}">
                <a16:creationId xmlns:a16="http://schemas.microsoft.com/office/drawing/2014/main" id="{AB3A486E-AC0E-4A49-A0D3-AD7508828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146" y="28987970"/>
            <a:ext cx="695483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Рис.2. Установка для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нитритометрического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титрования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3">
            <a:extLst>
              <a:ext uri="{FF2B5EF4-FFF2-40B4-BE49-F238E27FC236}">
                <a16:creationId xmlns:a16="http://schemas.microsoft.com/office/drawing/2014/main" id="{9DFD12E6-0269-4931-B977-680FEBAB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09" y="25957305"/>
            <a:ext cx="115248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331966"/>
                </a:solidFill>
                <a:effectLst/>
                <a:latin typeface="Times New Roman" panose="02020603050405020304" pitchFamily="18" charset="0"/>
              </a:rPr>
              <a:t>Вывод: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результате проведенного анализа можно сделать вывод о соответствии содержания определяемого компонента заявленному и, соответственно, о подлинности данных препаратов.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70C55639-5BD1-4977-9072-9E97A116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37515"/>
              </p:ext>
            </p:extLst>
          </p:nvPr>
        </p:nvGraphicFramePr>
        <p:xfrm>
          <a:off x="3003551" y="20378315"/>
          <a:ext cx="17682828" cy="205972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895553">
                  <a:extLst>
                    <a:ext uri="{9D8B030D-6E8A-4147-A177-3AD203B41FA5}">
                      <a16:colId xmlns:a16="http://schemas.microsoft.com/office/drawing/2014/main" val="3794531291"/>
                    </a:ext>
                  </a:extLst>
                </a:gridCol>
                <a:gridCol w="4385759">
                  <a:extLst>
                    <a:ext uri="{9D8B030D-6E8A-4147-A177-3AD203B41FA5}">
                      <a16:colId xmlns:a16="http://schemas.microsoft.com/office/drawing/2014/main" val="562749225"/>
                    </a:ext>
                  </a:extLst>
                </a:gridCol>
                <a:gridCol w="3895553">
                  <a:extLst>
                    <a:ext uri="{9D8B030D-6E8A-4147-A177-3AD203B41FA5}">
                      <a16:colId xmlns:a16="http://schemas.microsoft.com/office/drawing/2014/main" val="2843984624"/>
                    </a:ext>
                  </a:extLst>
                </a:gridCol>
                <a:gridCol w="5505963">
                  <a:extLst>
                    <a:ext uri="{9D8B030D-6E8A-4147-A177-3AD203B41FA5}">
                      <a16:colId xmlns:a16="http://schemas.microsoft.com/office/drawing/2014/main" val="3155961255"/>
                    </a:ext>
                  </a:extLst>
                </a:gridCol>
              </a:tblGrid>
              <a:tr h="11041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Бисептол АО «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Адамед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г.Пабянице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Польша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Ко-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тримаксазол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ОАО "Фармстандарт-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Лексредства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г. Курск, Россия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44115"/>
                  </a:ext>
                </a:extLst>
              </a:tr>
              <a:tr h="477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8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8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8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8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82413"/>
                  </a:ext>
                </a:extLst>
              </a:tr>
              <a:tr h="477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0,1181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0,1356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0,1408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624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314</Words>
  <Application>Microsoft Office PowerPoint</Application>
  <PresentationFormat>Произвольный</PresentationFormat>
  <Paragraphs>30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Times New Roman</vt:lpstr>
      <vt:lpstr>Тема Office</vt:lpstr>
      <vt:lpstr>ChemSketch</vt:lpstr>
      <vt:lpstr>Презентация PowerPoint</vt:lpstr>
    </vt:vector>
  </TitlesOfParts>
  <Company>Home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Биткова Виктория Викторовна</cp:lastModifiedBy>
  <cp:revision>120</cp:revision>
  <cp:lastPrinted>2010-03-22T20:54:04Z</cp:lastPrinted>
  <dcterms:created xsi:type="dcterms:W3CDTF">2010-03-21T08:55:43Z</dcterms:created>
  <dcterms:modified xsi:type="dcterms:W3CDTF">2022-02-16T13:36:13Z</dcterms:modified>
</cp:coreProperties>
</file>