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7" y="110"/>
      </p:cViewPr>
      <p:guideLst>
        <p:guide orient="horz" pos="22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0" y="2527935"/>
            <a:ext cx="8654415" cy="1675130"/>
          </a:xfrm>
        </p:spPr>
        <p:txBody>
          <a:bodyPr>
            <a:noAutofit/>
          </a:bodyPr>
          <a:lstStyle/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СРАВНЕНИЕ ХАРАКТЕРИСТИК ЭЛЕКТРОННОЙ ПЛОТНОСТИ КОНФОРМЕРОВ АСПАРАГИНОВОЙ КИСЛОТЫ</a:t>
            </a:r>
          </a:p>
        </p:txBody>
      </p:sp>
      <p:pic>
        <p:nvPicPr>
          <p:cNvPr id="3078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214630"/>
            <a:ext cx="2080895" cy="1853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 2"/>
          <p:cNvSpPr>
            <a:spLocks noGrp="1"/>
          </p:cNvSpPr>
          <p:nvPr/>
        </p:nvSpPr>
        <p:spPr>
          <a:xfrm>
            <a:off x="2165985" y="324485"/>
            <a:ext cx="7938770" cy="1444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5788" tIns="47894" rIns="95788" bIns="47894" numCol="1" rtlCol="0" anchor="b" anchorCtr="0" compatLnSpc="1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58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00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795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85" indent="0" algn="l" defTabSz="95758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75" indent="0" algn="l" defTabSz="95758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0" algn="l" defTabSz="95758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590" indent="0" algn="l" defTabSz="95758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XXVI</a:t>
            </a:r>
            <a:r>
              <a:rPr lang="en-US" b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Каргинские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чтения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Всероссийская научно-техническая конференция молодых ученых «Физика, химия и новые технологии»</a:t>
            </a: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8595360" y="5812155"/>
            <a:ext cx="3032125" cy="748030"/>
          </a:xfrm>
        </p:spPr>
        <p:txBody>
          <a:bodyPr vert="horz" wrap="square" lIns="95788" tIns="47894" rIns="95788" bIns="47894" numCol="1" rtlCol="0" anchor="t" anchorCtr="0" compatLnSpc="1"/>
          <a:lstStyle/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sz="2100" i="1" kern="1200" dirty="0">
                <a:solidFill>
                  <a:srgbClr val="1E1C1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Научный </a:t>
            </a:r>
            <a:r>
              <a:rPr sz="2100" i="1" kern="1200" dirty="0">
                <a:solidFill>
                  <a:srgbClr val="1E1C1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уководител</a:t>
            </a:r>
            <a:r>
              <a:rPr lang="ru-RU" sz="2100" i="1" kern="1200" dirty="0">
                <a:solidFill>
                  <a:srgbClr val="1E1C1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ь</a:t>
            </a:r>
            <a:r>
              <a:rPr sz="2100" i="1" kern="1200" dirty="0">
                <a:solidFill>
                  <a:srgbClr val="1E1C1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2100" i="1" kern="1200" dirty="0">
                <a:solidFill>
                  <a:srgbClr val="1E1C1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Русакова Н.П.</a:t>
            </a:r>
            <a:endParaRPr sz="21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055235" y="4962525"/>
            <a:ext cx="2160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Бойкова С.С.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245100" y="5955665"/>
            <a:ext cx="1702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Тверь, 2022</a:t>
            </a:r>
          </a:p>
        </p:txBody>
      </p:sp>
      <p:pic>
        <p:nvPicPr>
          <p:cNvPr id="12" name="Изображение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906" t="28409" r="28119" b="16078"/>
          <a:stretch>
            <a:fillRect/>
          </a:stretch>
        </p:blipFill>
        <p:spPr>
          <a:xfrm>
            <a:off x="2291715" y="4962525"/>
            <a:ext cx="2763520" cy="169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314" t="24470" r="27517" b="7172"/>
          <a:stretch>
            <a:fillRect/>
          </a:stretch>
        </p:blipFill>
        <p:spPr>
          <a:xfrm>
            <a:off x="184785" y="3888105"/>
            <a:ext cx="240982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мещающий 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302000" y="0"/>
            <a:ext cx="5588635" cy="843915"/>
          </a:xfrm>
        </p:spPr>
        <p:txBody>
          <a:bodyPr vert="horz" wrap="square" lIns="95788" tIns="47894" rIns="95788" bIns="47894" anchor="ctr" anchorCtr="0"/>
          <a:lstStyle/>
          <a:p>
            <a:pPr eaLnBrk="1" hangingPunct="1"/>
            <a:r>
              <a:rPr lang="ru-RU" altLang="ru-RU" b="1" dirty="0">
                <a:latin typeface="Times New Roman" panose="02020603050405020304" charset="0"/>
                <a:cs typeface="Times New Roman" panose="02020603050405020304" charset="0"/>
              </a:rPr>
              <a:t>Актуальность и цель </a:t>
            </a:r>
            <a:endParaRPr lang="ru-RU" altLang="ru-RU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74015" y="644525"/>
            <a:ext cx="8719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Аспарагиновая кислота необходима для нормальной работы иммунной системы, аппарата наследственности, синтеза ДНК и РНК, клеточного роста, процесса деления клеток.</a:t>
            </a:r>
          </a:p>
          <a:p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Конформационное разнообразие и отличие электронных свойств конформеров аспарагиновой кислоты исследованы недостаточно, в связи с этим целью работы стало изучение зарядов, энергий и объемов групп двух конформеров L-стереоизомера аспарагиновой кислоты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9400" y="3652407"/>
            <a:ext cx="4012565" cy="576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78155" lvl="1" indent="-20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57580" lvl="2" indent="-431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437005" lvl="3" indent="-65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914525" lvl="4" indent="-85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latin typeface="Times New Roman" panose="02020603050405020304" charset="0"/>
                <a:cs typeface="Times New Roman" panose="02020603050405020304" charset="0"/>
              </a:rPr>
              <a:t>Методология</a:t>
            </a:r>
            <a:endParaRPr sz="4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015" y="4280422"/>
            <a:ext cx="6888163" cy="234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78155" lvl="1" indent="-20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57580" lvl="2" indent="-431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437005" lvl="3" indent="-65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914525" lvl="4" indent="-85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marL="459105" lvl="0" indent="-459105">
              <a:buAutoNum type="arabicPeriod"/>
            </a:pP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Оптимизация геометрии- метод </a:t>
            </a:r>
            <a:r>
              <a:rPr lang="en-US" altLang="x-none" sz="2400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x-none" sz="2400" dirty="0">
                <a:latin typeface="Times New Roman" panose="02020603050405020304" charset="0"/>
                <a:cs typeface="Times New Roman" panose="02020603050405020304" charset="0"/>
              </a:rPr>
              <a:t>LYP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, программа </a:t>
            </a:r>
            <a:r>
              <a:rPr lang="en-US" altLang="x-none" sz="2400" dirty="0">
                <a:latin typeface="Times New Roman" panose="02020603050405020304" charset="0"/>
                <a:cs typeface="Times New Roman" panose="02020603050405020304" charset="0"/>
              </a:rPr>
              <a:t>GAUSSIAN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9105" lvl="0" indent="-459105">
              <a:buAutoNum type="arabicPeriod"/>
            </a:pP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Вычисление объемов </a:t>
            </a:r>
            <a:r>
              <a:rPr lang="en-US" altLang="x-none" sz="2400" i="1" dirty="0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 зарядов </a:t>
            </a:r>
            <a:r>
              <a:rPr lang="en-US" altLang="x-none" sz="2400" i="1" dirty="0">
                <a:latin typeface="Times New Roman" panose="02020603050405020304" charset="0"/>
                <a:cs typeface="Times New Roman" panose="02020603050405020304" charset="0"/>
              </a:rPr>
              <a:t>q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и относительных энергий </a:t>
            </a:r>
            <a:r>
              <a:rPr lang="ru-RU" sz="2400" i="1" dirty="0">
                <a:cs typeface="Calibri" panose="020F0502020204030204" charset="0"/>
              </a:rPr>
              <a:t>Δ</a:t>
            </a:r>
            <a:r>
              <a:rPr lang="en-US" sz="2400" i="1" dirty="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«топологических» атомов – в программе </a:t>
            </a:r>
            <a:r>
              <a:rPr lang="en-US" altLang="x-none" sz="2400" dirty="0">
                <a:latin typeface="Times New Roman" panose="02020603050405020304" charset="0"/>
                <a:cs typeface="Times New Roman" panose="02020603050405020304" charset="0"/>
              </a:rPr>
              <a:t>AIMALL 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в рамках «квантовой теории атомов в молекулах»</a:t>
            </a:r>
            <a:endParaRPr sz="24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5" name="Рисунок 9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8" t="5779" r="50867" b="77556"/>
          <a:stretch>
            <a:fillRect/>
          </a:stretch>
        </p:blipFill>
        <p:spPr>
          <a:xfrm>
            <a:off x="7304405" y="4280422"/>
            <a:ext cx="4244340" cy="1039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FF"/>
              </a:clrFrom>
              <a:clrTo>
                <a:srgbClr val="DDDDFF">
                  <a:alpha val="0"/>
                </a:srgbClr>
              </a:clrTo>
            </a:clrChange>
          </a:blip>
          <a:srcRect l="5901" t="8829" r="53149" b="73387"/>
          <a:stretch>
            <a:fillRect/>
          </a:stretch>
        </p:blipFill>
        <p:spPr>
          <a:xfrm>
            <a:off x="7304405" y="5526927"/>
            <a:ext cx="4223385" cy="1102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Замещающее содержимое 10" descr="DNA_RNA_04.pngb3745953-23b7-49c1-8bb8-a34ae7595c6bOriginal"/>
          <p:cNvPicPr>
            <a:picLocks noGrp="1" noChangeAspect="1"/>
          </p:cNvPicPr>
          <p:nvPr>
            <p:ph sz="quarter" idx="13"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109" t="2296" r="57319" b="6854"/>
          <a:stretch>
            <a:fillRect/>
          </a:stretch>
        </p:blipFill>
        <p:spPr>
          <a:xfrm>
            <a:off x="9170670" y="215900"/>
            <a:ext cx="2056130" cy="3039745"/>
          </a:xfrm>
          <a:prstGeom prst="rect">
            <a:avLst/>
          </a:prstGeom>
        </p:spPr>
      </p:pic>
      <p:pic>
        <p:nvPicPr>
          <p:cNvPr id="12" name="Замещающее содержимое 1" descr="DNA_RNA_04.pngb3745953-23b7-49c1-8bb8-a34ae7595c6bOriginal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3437" t="3438" r="8224" b="2205"/>
          <a:stretch>
            <a:fillRect/>
          </a:stretch>
        </p:blipFill>
        <p:spPr>
          <a:xfrm flipH="1">
            <a:off x="10419080" y="182245"/>
            <a:ext cx="1658620" cy="3107055"/>
          </a:xfrm>
          <a:prstGeom prst="rect">
            <a:avLst/>
          </a:prstGeom>
        </p:spPr>
      </p:pic>
      <p:sp>
        <p:nvSpPr>
          <p:cNvPr id="14" name="Замещающий 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867900" y="6350000"/>
            <a:ext cx="22098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en-US" sz="24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fld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4">
            <a:extLst>
              <a:ext uri="{FF2B5EF4-FFF2-40B4-BE49-F238E27FC236}">
                <a16:creationId xmlns:a16="http://schemas.microsoft.com/office/drawing/2014/main" id="{8A4D6CFA-D567-403A-9CF8-AB3BFC572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420" t="39824" r="24379" b="32574"/>
          <a:stretch/>
        </p:blipFill>
        <p:spPr>
          <a:xfrm>
            <a:off x="3122382" y="1620022"/>
            <a:ext cx="2471857" cy="198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696" t="39824" r="56407" b="32574"/>
          <a:stretch/>
        </p:blipFill>
        <p:spPr>
          <a:xfrm>
            <a:off x="167164" y="1704289"/>
            <a:ext cx="2556986" cy="19894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671646" y="4545169"/>
            <a:ext cx="5255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Рис.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400" dirty="0" err="1">
                <a:latin typeface="Times New Roman" panose="02020603050405020304" charset="0"/>
                <a:cs typeface="Times New Roman" panose="02020603050405020304" charset="0"/>
              </a:rPr>
              <a:t>Конформер</a:t>
            </a:r>
            <a:r>
              <a:rPr lang="ru-RU" altLang="en-US" sz="24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i="1" dirty="0">
                <a:latin typeface="Times New Roman" panose="02020603050405020304" charset="0"/>
                <a:cs typeface="Times New Roman" panose="02020603050405020304" charset="0"/>
              </a:rPr>
              <a:t>L-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аспарагиновой  кислоты с внутримолекулярными водородными связями N¨¨H  ‒ I,  без слабых взаимодействий – II</a:t>
            </a: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21800" y="6353175"/>
            <a:ext cx="2743200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en-US" sz="24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fld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066FB-1022-461C-B544-978C9ED4BD86}"/>
              </a:ext>
            </a:extLst>
          </p:cNvPr>
          <p:cNvSpPr txBox="1"/>
          <p:nvPr/>
        </p:nvSpPr>
        <p:spPr>
          <a:xfrm>
            <a:off x="1311937" y="3609477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25EE4-A204-4882-A525-B8ABFC13B868}"/>
              </a:ext>
            </a:extLst>
          </p:cNvPr>
          <p:cNvSpPr txBox="1"/>
          <p:nvPr/>
        </p:nvSpPr>
        <p:spPr>
          <a:xfrm>
            <a:off x="4268642" y="3609476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FA1C4-642E-4705-B8FF-28A4103E97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4239" y="220345"/>
            <a:ext cx="6487874" cy="4641364"/>
          </a:xfrm>
          <a:prstGeom prst="rect">
            <a:avLst/>
          </a:prstGeom>
        </p:spPr>
      </p:pic>
      <p:sp>
        <p:nvSpPr>
          <p:cNvPr id="12" name="Текстовое поле 6">
            <a:extLst>
              <a:ext uri="{FF2B5EF4-FFF2-40B4-BE49-F238E27FC236}">
                <a16:creationId xmlns:a16="http://schemas.microsoft.com/office/drawing/2014/main" id="{DF9D18D5-6823-4EFD-AA52-EDD90A5CFB48}"/>
              </a:ext>
            </a:extLst>
          </p:cNvPr>
          <p:cNvSpPr txBox="1"/>
          <p:nvPr/>
        </p:nvSpPr>
        <p:spPr>
          <a:xfrm>
            <a:off x="6096000" y="4545169"/>
            <a:ext cx="587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Рис.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</a:rPr>
              <a:t>Оптимизированная геометрия II, показаны изолинии электронной плотности, КТ ядер и КТ связующих путей, линии межатомных поверхностей  групп СООН, СН</a:t>
            </a:r>
            <a:r>
              <a:rPr lang="ru-RU" altLang="en-US" sz="24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NH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ru-RU" altLang="en-US" sz="2400" baseline="-25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049905" y="220345"/>
            <a:ext cx="6271895" cy="704850"/>
          </a:xfrm>
        </p:spPr>
        <p:txBody>
          <a:bodyPr vert="horz" wrap="square" lIns="95788" tIns="47894" rIns="95788" bIns="47894" anchor="ctr" anchorCtr="0">
            <a:noAutofit/>
          </a:bodyPr>
          <a:lstStyle/>
          <a:p>
            <a:pPr algn="ctr" eaLnBrk="1" hangingPunct="1"/>
            <a:r>
              <a:rPr lang="ru-RU" altLang="ru-RU" b="1" dirty="0">
                <a:latin typeface="Times New Roman" panose="02020603050405020304" charset="0"/>
                <a:cs typeface="Times New Roman" panose="02020603050405020304" charset="0"/>
              </a:rPr>
              <a:t>Объекты исследования</a:t>
            </a:r>
            <a:endParaRPr lang="ru-RU" altLang="ru-RU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70635" y="120650"/>
            <a:ext cx="96507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Заряды </a:t>
            </a:r>
            <a:r>
              <a:rPr lang="en-US" altLang="ru-RU" sz="4400" b="1" i="1">
                <a:latin typeface="Times New Roman" panose="02020603050405020304" charset="0"/>
                <a:cs typeface="Times New Roman" panose="02020603050405020304" charset="0"/>
              </a:rPr>
              <a:t>q(R)</a:t>
            </a:r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, объемы </a:t>
            </a:r>
            <a:r>
              <a:rPr lang="en-US" altLang="ru-RU" sz="4400" b="1" i="1">
                <a:latin typeface="Times New Roman" panose="02020603050405020304" charset="0"/>
                <a:cs typeface="Times New Roman" panose="02020603050405020304" charset="0"/>
              </a:rPr>
              <a:t>V(R)</a:t>
            </a:r>
            <a:r>
              <a:rPr lang="en-US" altLang="ru-RU" sz="4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и относительные энергии</a:t>
            </a:r>
            <a:r>
              <a:rPr lang="en-US" altLang="ru-RU" sz="4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4400" b="1" i="1">
                <a:latin typeface="Calibri" panose="020F0502020204030204" charset="0"/>
                <a:cs typeface="Calibri" panose="020F0502020204030204" charset="0"/>
              </a:rPr>
              <a:t>Δ</a:t>
            </a:r>
            <a:r>
              <a:rPr lang="en-US" altLang="ru-RU" sz="4400" b="1" i="1">
                <a:latin typeface="Times New Roman" panose="02020603050405020304" charset="0"/>
                <a:cs typeface="Times New Roman" panose="02020603050405020304" charset="0"/>
              </a:rPr>
              <a:t>E(R)</a:t>
            </a:r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 групп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85825" y="5928360"/>
            <a:ext cx="102088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Нумерация групп COOH по молекуле в порядке расположения слева направо</a:t>
            </a:r>
          </a:p>
        </p:txBody>
      </p:sp>
      <p:sp>
        <p:nvSpPr>
          <p:cNvPr id="12" name="Замещающий 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9AE70B2-8BF9-45C0-BB95-33D1B9D3A854}" type="slidenum">
              <a:rPr lang="en-US" sz="24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fld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0905025"/>
              </p:ext>
            </p:extLst>
          </p:nvPr>
        </p:nvGraphicFramePr>
        <p:xfrm>
          <a:off x="885825" y="1604010"/>
          <a:ext cx="10420350" cy="4286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1COOH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2COOH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q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sz="2400" b="0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), а.е.</a:t>
                      </a:r>
                      <a:endParaRPr lang="en-US" altLang="en-US" sz="2400" b="0" i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-0.114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0.108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0.424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-0.098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-0.320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II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-0.137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0.134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0.454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-0.161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-0.290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ΔE(R)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кДж/моль</a:t>
                      </a:r>
                      <a:endParaRPr lang="en-US" altLang="en-US" sz="2400" b="0" i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II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-10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-80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V(R)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Å³</a:t>
                      </a:r>
                      <a:endParaRPr lang="en-US" altLang="en-US" sz="2400" b="0" i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46.29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22.44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13.09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45.55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25.85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II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46.97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22.11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13.21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46.64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26.61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960620" y="120650"/>
            <a:ext cx="22707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400" b="1">
                <a:latin typeface="Times New Roman" panose="02020603050405020304" charset="0"/>
                <a:cs typeface="Times New Roman" panose="02020603050405020304" charset="0"/>
              </a:rPr>
              <a:t>Выводы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58300" y="6343650"/>
            <a:ext cx="2818765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en-US" sz="24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fld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31D82-3397-4498-B5C6-A227B8B36458}"/>
              </a:ext>
            </a:extLst>
          </p:cNvPr>
          <p:cNvSpPr txBox="1"/>
          <p:nvPr/>
        </p:nvSpPr>
        <p:spPr>
          <a:xfrm>
            <a:off x="480731" y="1144494"/>
            <a:ext cx="1143336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Наиболее выгодным энергетически состоянием является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конформер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который обладает наименьшей полной электронной энергией (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32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total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); в структуре 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II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параметр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32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total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выше на 9 кДж/моль</a:t>
            </a:r>
          </a:p>
          <a:p>
            <a:pPr marL="342900" indent="-342900"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Наличие 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¨¨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в аспарагиновой кислоте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приводит к оттоку 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электронной плотности 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с атома водорода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COOH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к азоту 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которое сопровождается самым малым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ΔE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высоким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(2СООН), малым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(2СООН), стабилизацией 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ΔE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(2СООН) среди рассмотренных конформеров.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2660650" y="2967990"/>
            <a:ext cx="6870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5400">
                <a:gradFill>
                  <a:gsLst>
                    <a:gs pos="52000">
                      <a:srgbClr val="00B050"/>
                    </a:gs>
                    <a:gs pos="42000">
                      <a:srgbClr val="92D050"/>
                    </a:gs>
                    <a:gs pos="32000">
                      <a:srgbClr val="FFFF00"/>
                    </a:gs>
                    <a:gs pos="22000">
                      <a:srgbClr val="FFC000"/>
                    </a:gs>
                    <a:gs pos="12000">
                      <a:srgbClr val="FF0000"/>
                    </a:gs>
                    <a:gs pos="0">
                      <a:srgbClr val="C00000"/>
                    </a:gs>
                    <a:gs pos="92000">
                      <a:srgbClr val="7030A0"/>
                    </a:gs>
                    <a:gs pos="82000">
                      <a:srgbClr val="002060"/>
                    </a:gs>
                    <a:gs pos="72000">
                      <a:srgbClr val="0070C0"/>
                    </a:gs>
                    <a:gs pos="62000">
                      <a:srgbClr val="00B0F0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Спасибо за внимание !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71000" y="6343650"/>
            <a:ext cx="2806065" cy="365125"/>
          </a:xfrm>
        </p:spPr>
        <p:txBody>
          <a:bodyPr>
            <a:noAutofit/>
          </a:bodyPr>
          <a:lstStyle/>
          <a:p>
            <a:fld id="{49AE70B2-8BF9-45C0-BB95-33D1B9D3A854}" type="slidenum">
              <a:rPr lang="en-US" sz="24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fld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4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395</Words>
  <Application>Microsoft Office PowerPoint</Application>
  <PresentationFormat>Широкоэкранный</PresentationFormat>
  <Paragraphs>77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微软雅黑</vt:lpstr>
      <vt:lpstr>Arial</vt:lpstr>
      <vt:lpstr>Calibri</vt:lpstr>
      <vt:lpstr>Calibri Light</vt:lpstr>
      <vt:lpstr>Times New Roman</vt:lpstr>
      <vt:lpstr>Office Theme</vt:lpstr>
      <vt:lpstr>СРАВНЕНИЕ ХАРАКТЕРИСТИК ЭЛЕКТРОННОЙ ПЛОТНОСТИ КОНФОРМЕРОВ АСПАРАГИНОВОЙ КИСЛОТЫ</vt:lpstr>
      <vt:lpstr>Актуальность и цель </vt:lpstr>
      <vt:lpstr>Объекты исследования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</dc:creator>
  <cp:lastModifiedBy>Русакова Наталья Петровна</cp:lastModifiedBy>
  <cp:revision>11</cp:revision>
  <dcterms:created xsi:type="dcterms:W3CDTF">2022-03-23T15:25:00Z</dcterms:created>
  <dcterms:modified xsi:type="dcterms:W3CDTF">2022-03-26T15:24:08Z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1049-11.2.0.11029</vt:lpwstr>
  </property>
  <property fmtid="{D5CDD505-2E9C-101B-9397-08002B2CF9AE}" pid="3" name="ICV">
    <vt:lpwstr>C06C42EF80A64982985AF9DEDDF87186</vt:lpwstr>
  </property>
</Properties>
</file>