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2" d="100"/>
          <a:sy n="52" d="100"/>
        </p:scale>
        <p:origin x="62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C7A85-9D39-41A4-9F63-2823C63F3D1C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02E13-1E01-4ED3-B085-DFD8B457E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55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C7A85-9D39-41A4-9F63-2823C63F3D1C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02E13-1E01-4ED3-B085-DFD8B457E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2796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C7A85-9D39-41A4-9F63-2823C63F3D1C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02E13-1E01-4ED3-B085-DFD8B457E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0199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C7A85-9D39-41A4-9F63-2823C63F3D1C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02E13-1E01-4ED3-B085-DFD8B457E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1835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C7A85-9D39-41A4-9F63-2823C63F3D1C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02E13-1E01-4ED3-B085-DFD8B457E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697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C7A85-9D39-41A4-9F63-2823C63F3D1C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02E13-1E01-4ED3-B085-DFD8B457E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3021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C7A85-9D39-41A4-9F63-2823C63F3D1C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02E13-1E01-4ED3-B085-DFD8B457E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13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C7A85-9D39-41A4-9F63-2823C63F3D1C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02E13-1E01-4ED3-B085-DFD8B457E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9605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C7A85-9D39-41A4-9F63-2823C63F3D1C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02E13-1E01-4ED3-B085-DFD8B457E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198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C7A85-9D39-41A4-9F63-2823C63F3D1C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02E13-1E01-4ED3-B085-DFD8B457E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772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C7A85-9D39-41A4-9F63-2823C63F3D1C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02E13-1E01-4ED3-B085-DFD8B457E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702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C7A85-9D39-41A4-9F63-2823C63F3D1C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02E13-1E01-4ED3-B085-DFD8B457E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172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Скругленный прямоугольник 11">
            <a:extLst>
              <a:ext uri="{FF2B5EF4-FFF2-40B4-BE49-F238E27FC236}">
                <a16:creationId xmlns:a16="http://schemas.microsoft.com/office/drawing/2014/main" id="{99DBB3B9-F550-41EE-B6E9-1C5ED76D55A8}"/>
              </a:ext>
            </a:extLst>
          </p:cNvPr>
          <p:cNvSpPr/>
          <p:nvPr/>
        </p:nvSpPr>
        <p:spPr>
          <a:xfrm>
            <a:off x="-17" y="5924479"/>
            <a:ext cx="12192000" cy="17686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кругленный прямоугольник 11">
            <a:extLst>
              <a:ext uri="{FF2B5EF4-FFF2-40B4-BE49-F238E27FC236}">
                <a16:creationId xmlns:a16="http://schemas.microsoft.com/office/drawing/2014/main" id="{5217F01B-C68D-4847-A78F-CE2B5BEECB09}"/>
              </a:ext>
            </a:extLst>
          </p:cNvPr>
          <p:cNvSpPr/>
          <p:nvPr/>
        </p:nvSpPr>
        <p:spPr>
          <a:xfrm>
            <a:off x="-13656" y="1798417"/>
            <a:ext cx="12192000" cy="20997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кругленный прямоугольник 11">
            <a:extLst>
              <a:ext uri="{FF2B5EF4-FFF2-40B4-BE49-F238E27FC236}">
                <a16:creationId xmlns:a16="http://schemas.microsoft.com/office/drawing/2014/main" id="{601AC2B4-8CEA-424B-8CEE-1C83E80A7B5F}"/>
              </a:ext>
            </a:extLst>
          </p:cNvPr>
          <p:cNvSpPr/>
          <p:nvPr/>
        </p:nvSpPr>
        <p:spPr>
          <a:xfrm>
            <a:off x="-13656" y="3498596"/>
            <a:ext cx="12192000" cy="25722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839671" y="0"/>
            <a:ext cx="1131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ПЬЕЗОЭЛЕКТРИЧЕСКИЕ И ПИРОЭЛЕКТРИЧЕСКИЕ СВОЙСТВА ПЛЕНОК ПОЛИВИНИЛИДЕНФТОРИДА, ИЗГОТОВЛЕННЫХ МЕТОДОМ ПОСЛОЙНОГО НАПЛАВЛЕНИЯ НИТИ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22237" y="428336"/>
            <a:ext cx="15811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М.С.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Болденкова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59131" y="809694"/>
            <a:ext cx="65073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Тверской государственный университет, кафедра физики конденсированного состояния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42687" y="613949"/>
            <a:ext cx="45402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Руководитель: А.В. Солнышкин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-17" y="1046158"/>
            <a:ext cx="12178361" cy="17427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3856406" y="940808"/>
            <a:ext cx="4479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-13656" y="1197760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Полимеры с сегнетоэлектрическими свойствами такие, как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поливинилиденфторид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(PVDF) и сополимеры на его основе представляют большой интерес ввиду возможности сочетать их технологические свойства с высокими электрофизическими характеристиками. Целью настоящей работы являлось получение пленочных структур с использованием полимерной нити PVDF методом 3D-печати и исследование особенностей морфологии образцов и изучение пьезоэлектрических и пироэлектрических свойств.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842750" y="1701027"/>
            <a:ext cx="4540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Детали эксперимента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629693" y="5809912"/>
            <a:ext cx="4540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-13656" y="1976088"/>
            <a:ext cx="73835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Получены пленочные образцы, толщина которых варьировалась в пределах 20 – 30 мкм. Свежеприготовленные образцы пленок полимера в исходном состоянии не обладают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униполярностью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 чем свидетельствует отсутствие пьезоэлектрического и пироэлектрического отклика. Для поляризации образцов использован метод поляризации электрическим полем коронного разряда.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Измерение пьезоэлектрических характеристик проводились статическим методом на основе определения накапливаемого заряда в процессе механического воздействия на образец при прямом пьезоэффекте. Исследования пироэлектрических свойств сегнетоэлектрических полимерных пленок были выполнены динамическим методом с использованием модулированного лазерного излучения.</a:t>
            </a: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5596736" y="2299887"/>
            <a:ext cx="536245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0" y="6046844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Исследования свойств показали, что поляризованные образцы </a:t>
            </a:r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PVDF 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имеют значения пироэлектрического коэффициента 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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=(0,26 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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0,02)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10</a:t>
            </a:r>
            <a:r>
              <a:rPr lang="ru-RU" sz="1200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ru-RU" sz="12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Кл</a:t>
            </a:r>
            <a:r>
              <a:rPr lang="ru-RU" sz="1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ru-RU" sz="1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12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–2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12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–1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показателя качества 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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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= (3,3 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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0,1)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10</a:t>
            </a:r>
            <a:r>
              <a:rPr lang="ru-RU" sz="12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–6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Кл</a:t>
            </a:r>
            <a:r>
              <a:rPr lang="ru-RU" sz="1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ru-RU" sz="1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12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–2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12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–1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пьезоэлектрического модуля </a:t>
            </a:r>
            <a:r>
              <a:rPr lang="en-US" sz="1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ru-RU" sz="12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33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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20 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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2 </a:t>
            </a:r>
            <a:r>
              <a:rPr lang="ru-RU" sz="1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пКл</a:t>
            </a:r>
            <a:r>
              <a:rPr lang="ru-RU" sz="1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ru-RU" sz="1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12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–1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Эти значения являются близкими к величинам пьезоэлектрического коэффициента и пироэлектрического модуля для пленок PVDF, полученных традиционными методами кристаллизации из раствора или расплава с последующей ориентационной вытяжкой и приложением высоких электрических полей.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812219" y="3418607"/>
            <a:ext cx="4540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исследования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-109349" y="5689694"/>
            <a:ext cx="579776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2. СЭМ изображение поверхности образцов: а) неполяризованного; б) поляризованного.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-67707" y="4514263"/>
            <a:ext cx="32573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2621860" y="4514262"/>
            <a:ext cx="33534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6098437" y="4548119"/>
            <a:ext cx="3353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</a:t>
            </a:r>
          </a:p>
        </p:txBody>
      </p:sp>
      <p:pic>
        <p:nvPicPr>
          <p:cNvPr id="33" name="Рисунок 32" descr="D:\Научная деятельность\Магистерская\Рисунки к магистерской\Ко 2 главе\Пироустановка.tif">
            <a:extLst>
              <a:ext uri="{FF2B5EF4-FFF2-40B4-BE49-F238E27FC236}">
                <a16:creationId xmlns:a16="http://schemas.microsoft.com/office/drawing/2014/main" id="{63AD83BD-519B-4F93-822A-75418DFA4239}"/>
              </a:ext>
            </a:extLst>
          </p:cNvPr>
          <p:cNvPicPr/>
          <p:nvPr/>
        </p:nvPicPr>
        <p:blipFill>
          <a:blip r:embed="rId2" cstate="print"/>
          <a:srcRect l="3125" t="23339" r="3645" b="35775"/>
          <a:stretch>
            <a:fillRect/>
          </a:stretch>
        </p:blipFill>
        <p:spPr bwMode="auto">
          <a:xfrm>
            <a:off x="7637780" y="2044506"/>
            <a:ext cx="4361346" cy="1076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F6356CF3-0737-4CD4-A685-4DB8A5B8FED6}"/>
              </a:ext>
            </a:extLst>
          </p:cNvPr>
          <p:cNvSpPr txBox="1"/>
          <p:nvPr/>
        </p:nvSpPr>
        <p:spPr>
          <a:xfrm>
            <a:off x="7369892" y="3077586"/>
            <a:ext cx="48084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1. Схема установки по исследования пироэлектрической активности динамическим методом </a:t>
            </a:r>
          </a:p>
        </p:txBody>
      </p:sp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6E79F2F7-0710-4BC6-8A75-F733D26214B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097" b="2433"/>
          <a:stretch/>
        </p:blipFill>
        <p:spPr>
          <a:xfrm>
            <a:off x="-16639" y="-1596"/>
            <a:ext cx="906976" cy="1058777"/>
          </a:xfrm>
          <a:prstGeom prst="rect">
            <a:avLst/>
          </a:prstGeom>
        </p:spPr>
      </p:pic>
      <p:pic>
        <p:nvPicPr>
          <p:cNvPr id="35" name="Рисунок 34">
            <a:extLst>
              <a:ext uri="{FF2B5EF4-FFF2-40B4-BE49-F238E27FC236}">
                <a16:creationId xmlns:a16="http://schemas.microsoft.com/office/drawing/2014/main" id="{C3C20F1C-EC57-4FD5-ADA6-68EA6C0FB354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14" t="1808" r="2496" b="1749"/>
          <a:stretch/>
        </p:blipFill>
        <p:spPr bwMode="auto">
          <a:xfrm>
            <a:off x="183891" y="3794036"/>
            <a:ext cx="2382802" cy="191937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6" name="Рисунок 35">
            <a:extLst>
              <a:ext uri="{FF2B5EF4-FFF2-40B4-BE49-F238E27FC236}">
                <a16:creationId xmlns:a16="http://schemas.microsoft.com/office/drawing/2014/main" id="{FDCB281D-16A7-46C4-AC7A-DD2241E8694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32000" contrast="-2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2642" y="3801144"/>
            <a:ext cx="2435331" cy="1950842"/>
          </a:xfrm>
          <a:prstGeom prst="rect">
            <a:avLst/>
          </a:prstGeom>
        </p:spPr>
      </p:pic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id="{8EF30A3D-747F-40D0-9560-2ED107E42CD3}"/>
              </a:ext>
            </a:extLst>
          </p:cNvPr>
          <p:cNvSpPr/>
          <p:nvPr/>
        </p:nvSpPr>
        <p:spPr>
          <a:xfrm>
            <a:off x="6041237" y="5691010"/>
            <a:ext cx="61013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3. Пироэлектрические отклики образца при освещении сторон с выходом: а) </a:t>
            </a:r>
            <a:r>
              <a:rPr lang="en-US" sz="1100" dirty="0">
                <a:latin typeface="Times New Roman" panose="02020603050405020304" pitchFamily="18" charset="0"/>
                <a:ea typeface="Calibri" panose="020F0502020204030204" pitchFamily="34" charset="0"/>
              </a:rPr>
              <a:t>"+" P</a:t>
            </a:r>
            <a:r>
              <a:rPr lang="en-US" sz="1100" baseline="-25000" dirty="0">
                <a:latin typeface="Times New Roman" panose="02020603050405020304" pitchFamily="18" charset="0"/>
                <a:ea typeface="Calibri" panose="020F0502020204030204" pitchFamily="34" charset="0"/>
              </a:rPr>
              <a:t>S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б) </a:t>
            </a:r>
            <a:r>
              <a:rPr lang="en-US" sz="1100" dirty="0">
                <a:latin typeface="Times New Roman" panose="02020603050405020304" pitchFamily="18" charset="0"/>
                <a:ea typeface="Calibri" panose="020F0502020204030204" pitchFamily="34" charset="0"/>
              </a:rPr>
              <a:t>"–" P</a:t>
            </a:r>
            <a:r>
              <a:rPr lang="en-US" sz="1100" baseline="-25000" dirty="0">
                <a:latin typeface="Times New Roman" panose="02020603050405020304" pitchFamily="18" charset="0"/>
                <a:ea typeface="Calibri" panose="020F0502020204030204" pitchFamily="34" charset="0"/>
              </a:rPr>
              <a:t>S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45" name="Рисунок 44">
            <a:extLst>
              <a:ext uri="{FF2B5EF4-FFF2-40B4-BE49-F238E27FC236}">
                <a16:creationId xmlns:a16="http://schemas.microsoft.com/office/drawing/2014/main" id="{93735A98-90E9-46D2-9422-CE6BD0D8191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4620" y="3855520"/>
            <a:ext cx="2527238" cy="1848191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id="{2B2033C1-89ED-4B11-A3DE-9C4327845B1B}"/>
              </a:ext>
            </a:extLst>
          </p:cNvPr>
          <p:cNvSpPr/>
          <p:nvPr/>
        </p:nvSpPr>
        <p:spPr>
          <a:xfrm>
            <a:off x="9218041" y="4514262"/>
            <a:ext cx="33534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</a:t>
            </a:r>
          </a:p>
        </p:txBody>
      </p:sp>
      <p:pic>
        <p:nvPicPr>
          <p:cNvPr id="49" name="Рисунок 48">
            <a:extLst>
              <a:ext uri="{FF2B5EF4-FFF2-40B4-BE49-F238E27FC236}">
                <a16:creationId xmlns:a16="http://schemas.microsoft.com/office/drawing/2014/main" id="{CF9315A3-7262-4D3D-BBE1-698037643930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9145" y="3852867"/>
            <a:ext cx="2533143" cy="18481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168183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</TotalTime>
  <Words>334</Words>
  <Application>Microsoft Office PowerPoint</Application>
  <PresentationFormat>Широкоэкранный</PresentationFormat>
  <Paragraphs>19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>Tver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Шустова Ольга Александровна</dc:creator>
  <cp:lastModifiedBy>Русакова Наталья Петровна</cp:lastModifiedBy>
  <cp:revision>50</cp:revision>
  <dcterms:created xsi:type="dcterms:W3CDTF">2021-03-16T10:19:27Z</dcterms:created>
  <dcterms:modified xsi:type="dcterms:W3CDTF">2022-03-26T17:46:46Z</dcterms:modified>
</cp:coreProperties>
</file>