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unito" pitchFamily="2" charset="-52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QhgZxmEGokALUesvFrdwH+idk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00AFA4-D4F6-4960-8221-77891C25BF4A}">
  <a:tblStyle styleId="{D400AFA4-D4F6-4960-8221-77891C25BF4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EA"/>
          </a:solidFill>
        </a:fill>
      </a:tcStyle>
    </a:wholeTbl>
    <a:band1H>
      <a:tcTxStyle/>
      <a:tcStyle>
        <a:tcBdr/>
        <a:fill>
          <a:solidFill>
            <a:srgbClr val="CAD6D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6D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3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3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3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3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2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2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2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4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0" name="Google Shape;40;p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4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44" name="Google Shape;44;p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9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9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9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9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1633706" y="544928"/>
            <a:ext cx="59625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81481"/>
              <a:buNone/>
            </a:pPr>
            <a:r>
              <a:rPr lang="ru-RU" sz="1500">
                <a:solidFill>
                  <a:srgbClr val="134F5C"/>
                </a:solidFill>
                <a:highlight>
                  <a:schemeClr val="dk1"/>
                </a:highlight>
              </a:rPr>
              <a:t> </a:t>
            </a:r>
            <a:r>
              <a:rPr lang="ru-RU" sz="1500">
                <a:solidFill>
                  <a:srgbClr val="A61C00"/>
                </a:solidFill>
                <a:highlight>
                  <a:schemeClr val="dk1"/>
                </a:highlight>
              </a:rPr>
              <a:t>Особенности технологии и оформления бенто-тортов</a:t>
            </a:r>
            <a:endParaRPr sz="1500">
              <a:solidFill>
                <a:srgbClr val="A61C00"/>
              </a:solidFill>
              <a:highlight>
                <a:schemeClr val="dk1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83838"/>
              <a:buNone/>
            </a:pPr>
            <a:r>
              <a:rPr lang="ru-RU" sz="1100">
                <a:solidFill>
                  <a:srgbClr val="134F5C"/>
                </a:solidFill>
              </a:rPr>
              <a:t> Студентка 5 курса, Бурштейн А.Л.</a:t>
            </a:r>
            <a:endParaRPr sz="110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83838"/>
              <a:buNone/>
            </a:pPr>
            <a:r>
              <a:rPr lang="ru-RU" sz="1100">
                <a:solidFill>
                  <a:srgbClr val="134F5C"/>
                </a:solidFill>
              </a:rPr>
              <a:t> Руководитель: ст. преп. Брославская М.Н.</a:t>
            </a:r>
            <a:endParaRPr sz="110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83838"/>
              <a:buNone/>
            </a:pPr>
            <a:r>
              <a:rPr lang="ru-RU" sz="1100">
                <a:solidFill>
                  <a:srgbClr val="134F5C"/>
                </a:solidFill>
              </a:rPr>
              <a:t> ФГБОУ ВО «Тверской государственный университет», г. Тверь, Россия</a:t>
            </a:r>
            <a:endParaRPr sz="110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83838"/>
              <a:buNone/>
            </a:pPr>
            <a:r>
              <a:rPr lang="ru-RU" sz="1100">
                <a:solidFill>
                  <a:srgbClr val="134F5C"/>
                </a:solidFill>
              </a:rPr>
              <a:t>Кафедра биохимии и биотехнологии</a:t>
            </a:r>
            <a:endParaRPr sz="1100">
              <a:solidFill>
                <a:srgbClr val="A61C00"/>
              </a:solidFill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157000" y="1296631"/>
            <a:ext cx="18936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Аннотация:</a:t>
            </a:r>
            <a:endParaRPr sz="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Бенто-торт–маленький торт, рассчитанный на одного-двух человек. Вес бенто-торта не более 500 грамм, а простоту исполнения обеспечивает минимальное украшение с использованием надписей и простых рисунков.</a:t>
            </a:r>
            <a:endParaRPr sz="8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157000" y="2734258"/>
            <a:ext cx="1893600" cy="175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Введение:</a:t>
            </a:r>
            <a:endParaRPr sz="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Технология производства бенто-торта идентична с технологией производства бисквитного торта.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Отличительные признаки бенто-тортов таблица 1.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Результаты физико-химической оценки качества таблица 2.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1" name="Google Shape;13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346"/>
            <a:ext cx="1103800" cy="115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0024" y="1251"/>
            <a:ext cx="1113976" cy="118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0600" y="1340665"/>
            <a:ext cx="11038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6799" y="1359403"/>
            <a:ext cx="111397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"/>
          <p:cNvSpPr txBox="1"/>
          <p:nvPr/>
        </p:nvSpPr>
        <p:spPr>
          <a:xfrm>
            <a:off x="7032673" y="1186509"/>
            <a:ext cx="1848749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Выводы: </a:t>
            </a:r>
            <a:endParaRPr sz="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Особенностями технологии и оформления бенто-тортов являются: индивидуальная биоразлагаемая упаковка с вложением одноразовых столовых приборов, простая и одновременно оригинальная, смысловая и лаконичная надпись. С одинаковой прослойкой между коржами. Органолептические и физико-химические показатели качества соответствуют требованиям ОСТа 10-060-95 Торты и пирожные. Технические условия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7108873" y="3158054"/>
            <a:ext cx="17724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Список литературы:</a:t>
            </a:r>
            <a:endParaRPr sz="7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286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AutoNum type="arabicPeriod"/>
            </a:pPr>
            <a:r>
              <a:rPr lang="ru-RU" sz="7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ОСТ 10-060-95 Торты и пирожные. Технические условия</a:t>
            </a:r>
            <a:endParaRPr/>
          </a:p>
          <a:p>
            <a:pPr marL="2286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AutoNum type="arabicPeriod"/>
            </a:pPr>
            <a:r>
              <a:rPr lang="ru-RU" sz="7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Драгилев А.И. Основы кондитерского производства./Драгилев А. И., Маршалкин Г. А.- М.: ДеЛи Принт, 2005. - 532 с.</a:t>
            </a:r>
            <a:endParaRPr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7">
            <a:alphaModFix/>
          </a:blip>
          <a:srcRect t="5455"/>
          <a:stretch/>
        </p:blipFill>
        <p:spPr>
          <a:xfrm>
            <a:off x="3273113" y="1463915"/>
            <a:ext cx="2683686" cy="1270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1"/>
          <p:cNvGraphicFramePr/>
          <p:nvPr/>
        </p:nvGraphicFramePr>
        <p:xfrm>
          <a:off x="2602499" y="3009493"/>
          <a:ext cx="3911300" cy="1737390"/>
        </p:xfrm>
        <a:graphic>
          <a:graphicData uri="http://schemas.openxmlformats.org/drawingml/2006/table">
            <a:tbl>
              <a:tblPr firstRow="1" bandRow="1">
                <a:noFill/>
                <a:tableStyleId>{D400AFA4-D4F6-4960-8221-77891C25BF4A}</a:tableStyleId>
              </a:tblPr>
              <a:tblGrid>
                <a:gridCol w="8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показателя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Показатель по ОСТу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Фактический показатель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М. д. влаги, 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5,00-1,5</a:t>
                      </a:r>
                      <a:endParaRPr sz="800" b="1" u="none" strike="noStrike" cap="none">
                        <a:solidFill>
                          <a:schemeClr val="dk2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</a:t>
                      </a:r>
                      <a:endParaRPr sz="8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М. д. общего сахара (по сахарозе) в пересчете на сухое вещество, %, не более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54,7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9" name="Google Shape;139;p1"/>
          <p:cNvSpPr txBox="1"/>
          <p:nvPr/>
        </p:nvSpPr>
        <p:spPr>
          <a:xfrm>
            <a:off x="4272549" y="1232950"/>
            <a:ext cx="88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Таблица 1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4272548" y="2762725"/>
            <a:ext cx="1031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Таблица 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Экран (16:9)</PresentationFormat>
  <Paragraphs>28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Nunito</vt:lpstr>
      <vt:lpstr>Arial</vt:lpstr>
      <vt:lpstr>Calibri</vt:lpstr>
      <vt:lpstr>Shift</vt:lpstr>
      <vt:lpstr> Особенности технологии и оформления бенто-тортов  Студентка 5 курса, Бурштейн А.Л.  Руководитель: ст. преп. Брославская М.Н.  ФГБОУ ВО «Тверской государственный университет», г. Тверь, Россия Кафедра биохимии и биотехнологии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Особенности технологии и оформления бенто-тортов  Студентка 5 курса, Бурштейн А.Л.  Руководитель: ст. преп. Брославская М.Н.  ФГБОУ ВО «Тверской государственный университет», г. Тверь, Россия Кафедра биохимии и биотехнологии</dc:title>
  <dc:creator>Ольга Немченко</dc:creator>
  <cp:lastModifiedBy>Русакова Наталья Петровна</cp:lastModifiedBy>
  <cp:revision>1</cp:revision>
  <dcterms:modified xsi:type="dcterms:W3CDTF">2022-03-11T19:18:50Z</dcterms:modified>
</cp:coreProperties>
</file>