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60DEC-CFC4-484D-9EA8-EE54090FE29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84B95-0332-44F5-A413-B7587F2F0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3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D04E9C-B442-4DE6-854C-06CAEC25A5B6}" type="datetime1">
              <a:rPr lang="ru-RU" smtClean="0"/>
              <a:t>24.03.2022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0C4E-F516-475C-9FCC-23F09B858C0F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B6FB-99A5-43A1-B9C4-A3C29E482355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C95F-3431-4AA9-8C8D-6BCCAB46E6D9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08DF-1910-465B-B541-885344458EB9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360D-D40A-4F19-887B-BEB771F72640}" type="datetime1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9BC15B-A734-4CA5-9D3F-FB2B8B7A1E58}" type="datetime1">
              <a:rPr lang="ru-RU" smtClean="0"/>
              <a:t>24.03.2022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52AB66C-2818-48F1-A6D2-A3718C09D55A}" type="datetime1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FFD8-B52D-4E12-ADD5-E1C7F65E1095}" type="datetime1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0B36-2344-4315-B964-E27801FB77A0}" type="datetime1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1F2-B655-4B82-A0BD-0615DF067FB9}" type="datetime1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5E4589-AD55-448D-AA77-52936B39C5FB}" type="datetime1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229072"/>
          </a:xfrm>
        </p:spPr>
        <p:txBody>
          <a:bodyPr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ИЗУЧЕНИЕ ФИЗИКО-ХИМИЧЕСКИХ СВОЙСТВ БЕЛКОВЫХ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ЧАСТИЦ, ВЫДЕЛЕННЫХ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ФАСОЛИ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Тверской государственный технический университет, Тверь, Россия</a:t>
            </a:r>
            <a:b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Кафедра биотехнологии, химии и стандартизации</a:t>
            </a: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581128"/>
            <a:ext cx="6717432" cy="216487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ru-RU" sz="2400" b="1" i="1" kern="0" dirty="0" err="1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Базулева</a:t>
            </a:r>
            <a:r>
              <a:rPr lang="ru-RU" sz="2400" b="1" i="1" kern="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2400" b="1" i="1" kern="0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en-US" sz="2400" b="1" i="1" kern="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bazvik@list.ru</a:t>
            </a:r>
            <a:endParaRPr lang="ru-RU" sz="2400" b="1" i="1" kern="0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ru-RU" sz="2400" b="1" i="1" kern="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Научный руководител</a:t>
            </a:r>
            <a:r>
              <a:rPr lang="ru-RU" sz="2400" b="1" i="1" kern="0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i="1" kern="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к.б.н., </a:t>
            </a:r>
            <a:r>
              <a:rPr lang="ru-RU" sz="2400" b="1" i="1" kern="0" dirty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доцент, </a:t>
            </a:r>
            <a:r>
              <a:rPr lang="ru-RU" sz="2400" b="1" i="1" kern="0" dirty="0" err="1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Прутенская</a:t>
            </a:r>
            <a:r>
              <a:rPr lang="ru-RU" sz="2400" b="1" i="1" kern="0" dirty="0" smtClean="0">
                <a:solidFill>
                  <a:srgbClr val="0BD0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2400" b="1" i="1" kern="0" dirty="0">
              <a:solidFill>
                <a:srgbClr val="0BD0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96" y="548680"/>
            <a:ext cx="12858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0002" r="14600" b="50000"/>
          <a:stretch/>
        </p:blipFill>
        <p:spPr bwMode="auto">
          <a:xfrm>
            <a:off x="1" y="526684"/>
            <a:ext cx="7524328" cy="162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1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растительное сырье – возобновляемый природный ресурс с высоким содержанием белковых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эффективные методы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экстракция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ультразвуковом поле,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вакуум-фильтрование,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гербицидов для обработки зерна при его длительном хранении.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включение белковых ингибиторов в комплекс биологических добавок.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технологического процесса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1728192" cy="576064"/>
          </a:xfrm>
          <a:prstGeom prst="rect">
            <a:avLst/>
          </a:prstGeom>
          <a:solidFill>
            <a:srgbClr val="CCFF33">
              <a:alpha val="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Измельчение сырья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763688" y="2348880"/>
            <a:ext cx="288032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80928"/>
            <a:ext cx="2592288" cy="1152128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Экстракция буферным раствором с применением ультразвука/без УЗ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555776" y="4005064"/>
            <a:ext cx="288032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437112"/>
            <a:ext cx="2304256" cy="576064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Центрифугирование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5517232"/>
            <a:ext cx="2304256" cy="576064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Очистка от жиров и фенолов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004048" y="5661248"/>
            <a:ext cx="36004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5517232"/>
            <a:ext cx="2304256" cy="576064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Сушка белковых веществ и крахмала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771800" y="5085184"/>
            <a:ext cx="288032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944724"/>
            <a:ext cx="5184576" cy="2808312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недорогостоящих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реактивов для получения целевого продукта;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нескольких ступеней фракционирования – экстракция, фильтрование, центрифугирование;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биологической активности белковых веществ, так как процесс ведется при пониженной температуре</a:t>
            </a:r>
          </a:p>
        </p:txBody>
      </p:sp>
      <p:pic>
        <p:nvPicPr>
          <p:cNvPr id="5122" name="Picture 2" descr="ÐÐ°ÑÑÐ¸Ð½ÐºÐ¸ Ð¿Ð¾ Ð·Ð°Ð¿ÑÐ¾ÑÑ ÑÐµÐ½ÑÑÐ¸ÑÑÐ³Ð° Ñ Ð¾ÑÐ»Ð°Ð¶Ð´ÐµÐ½Ð¸ÐµÐ¼ LMC-4000 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329641" cy="18722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88" y="3793304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 размеров белковых частиц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C:\Users\Викусик\Desktop\Pictures\статья\интенсивность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837" y="1268760"/>
            <a:ext cx="3721210" cy="22967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081" y="3565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частицы в растворе альбумина под углом 90º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Викусик\Desktop\Pictures\статья\интенсивность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6206" y="1268882"/>
            <a:ext cx="3745064" cy="22966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5655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частицы в растворе альбумина под углом 15º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bazul\OneDrive\Рабочий стол\на вак\рис 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" y="4134762"/>
            <a:ext cx="3753306" cy="22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66827" y="6366177"/>
            <a:ext cx="3946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частицы в растворе белка фасоли под углом 90º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bazul\OneDrive\Рабочий стол\на вак\рис 7, уз 15 минут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3733286" cy="229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4355976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частицы в растворе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фасоли под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углом 90º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(ультразвуковое воздействие 15 минут)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характеристики белковых ингибиторов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2029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6752" y="6093296"/>
            <a:ext cx="576064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6752" y="6381328"/>
            <a:ext cx="57606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5924019"/>
            <a:ext cx="782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ИК-спектров белков частиц, полученных без ультразвукового воздействия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6268795"/>
            <a:ext cx="782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ИК-спектров белков частиц, полученных при УЗ-обработки в течение 15 минут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характеристики белковых ингибиторов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" name="Picture 2" descr="E:\2022\Каргинские 2022\ТГ срав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88839"/>
            <a:ext cx="7586108" cy="40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516" y="6021288"/>
            <a:ext cx="836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dirty="0" smtClean="0">
                <a:solidFill>
                  <a:srgbClr val="00B050"/>
                </a:solidFill>
              </a:rPr>
              <a:t>1.2</a:t>
            </a:r>
            <a:r>
              <a:rPr lang="en-US" dirty="0" smtClean="0">
                <a:solidFill>
                  <a:srgbClr val="00B050"/>
                </a:solidFill>
              </a:rPr>
              <a:t>] </a:t>
            </a:r>
            <a:r>
              <a:rPr lang="ru-RU" dirty="0" smtClean="0">
                <a:solidFill>
                  <a:srgbClr val="00B050"/>
                </a:solidFill>
              </a:rPr>
              <a:t>–белковые ингибиторы, полученные без ультразвука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[2.2]-</a:t>
            </a:r>
            <a:r>
              <a:rPr lang="ru-RU" dirty="0">
                <a:solidFill>
                  <a:srgbClr val="0070C0"/>
                </a:solidFill>
              </a:rPr>
              <a:t>белковые ингибиторы, полученные </a:t>
            </a:r>
            <a:r>
              <a:rPr lang="ru-RU" dirty="0" smtClean="0">
                <a:solidFill>
                  <a:srgbClr val="0070C0"/>
                </a:solidFill>
              </a:rPr>
              <a:t>с ультразвуком в течение 15 минут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13144"/>
          </a:xfrm>
        </p:spPr>
        <p:txBody>
          <a:bodyPr>
            <a:normAutofit fontScale="77500" lnSpcReduction="20000"/>
          </a:bodyPr>
          <a:lstStyle/>
          <a:p>
            <a:pPr indent="45021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изучен химический состав белковых веществ из фасоли (белок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89.0±1%, липиды 0.5±0.01%, крахмал 0%).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экстракция изменяет размер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частиц (уменьшение </a:t>
            </a:r>
            <a:r>
              <a:rPr lang="ru-RU" dirty="0">
                <a:latin typeface="Times New Roman"/>
                <a:ea typeface="Calibri"/>
              </a:rPr>
              <a:t>с 620 </a:t>
            </a:r>
            <a:r>
              <a:rPr lang="ru-RU" dirty="0" err="1">
                <a:latin typeface="Times New Roman"/>
                <a:ea typeface="Calibri"/>
              </a:rPr>
              <a:t>нм</a:t>
            </a:r>
            <a:r>
              <a:rPr lang="ru-RU" dirty="0">
                <a:latin typeface="Times New Roman"/>
                <a:ea typeface="Calibri"/>
              </a:rPr>
              <a:t> до 380 </a:t>
            </a:r>
            <a:r>
              <a:rPr lang="ru-RU" dirty="0" err="1">
                <a:latin typeface="Times New Roman"/>
                <a:ea typeface="Calibri"/>
              </a:rPr>
              <a:t>нм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тем самым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ингибиторную активность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5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ед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/г до 25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ед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/г, то есть белковые вещества становятся более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реакционноспособными.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УЗ-воздействие изменяет структуру белковых веществ, появляются разнообразные химические группировки: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карбоксильный анион (1590-1600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см</a:t>
            </a:r>
            <a:r>
              <a:rPr lang="ru-RU" baseline="30000" dirty="0" smtClean="0">
                <a:latin typeface="Times New Roman"/>
                <a:ea typeface="Calibri"/>
                <a:cs typeface="Times New Roman"/>
              </a:rPr>
              <a:t>-1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гидрофосфатные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группировки Р-О-Н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(~</a:t>
            </a:r>
            <a:r>
              <a:rPr lang="ru-RU" dirty="0">
                <a:latin typeface="Times New Roman"/>
                <a:ea typeface="Calibri"/>
                <a:cs typeface="Times New Roman"/>
              </a:rPr>
              <a:t>1050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см</a:t>
            </a:r>
            <a:r>
              <a:rPr lang="ru-RU" baseline="30000" dirty="0" smtClean="0">
                <a:latin typeface="Times New Roman"/>
                <a:ea typeface="Calibri"/>
                <a:cs typeface="Times New Roman"/>
              </a:rPr>
              <a:t>-1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), группы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NH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(~3280 см</a:t>
            </a:r>
            <a:r>
              <a:rPr lang="ru-RU" baseline="30000" dirty="0">
                <a:latin typeface="Times New Roman"/>
                <a:ea typeface="Calibri"/>
                <a:cs typeface="Times New Roman"/>
              </a:rPr>
              <a:t>-1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увеличивается количество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метильных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групп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CH</a:t>
            </a:r>
            <a:r>
              <a:rPr lang="ru-RU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(~2900 см</a:t>
            </a:r>
            <a:r>
              <a:rPr lang="ru-RU" baseline="30000" dirty="0">
                <a:latin typeface="Times New Roman"/>
                <a:ea typeface="Calibri"/>
                <a:cs typeface="Times New Roman"/>
              </a:rPr>
              <a:t>-1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Фазовый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переход при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120°С характеризует удаление коротких цепей, при 500°С происходит потеря 20-21% массы – возможно удаление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липидных фракций из общей массы белка.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359</TotalTime>
  <Words>350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ИЗУЧЕНИЕ ФИЗИКО-ХИМИЧЕСКИХ СВОЙСТВ БЕЛКОВЫХ ЧАСТИЦ, ВЫДЕЛЕННЫХ ИЗ ФАСОЛИ  Тверской государственный технический университет, Тверь, Россия Кафедра биотехнологии, химии и стандартизации </vt:lpstr>
      <vt:lpstr>Актуальность исследования:</vt:lpstr>
      <vt:lpstr>Этапы технологического процесса </vt:lpstr>
      <vt:lpstr>Результаты исследования размеров белковых частиц</vt:lpstr>
      <vt:lpstr>Физико-химические характеристики белковых ингибиторов</vt:lpstr>
      <vt:lpstr>Физико-химические характеристики белковых ингибиторов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ФИЗИКО-ХИМИЧЕСКИХ СВОЙСТВ БЕЛКОВЫХ ЧАСТИЦ ИЗ ФАСОЛИ </dc:title>
  <dc:creator>bazul</dc:creator>
  <cp:lastModifiedBy>bazulevaviktoria@gmail.com</cp:lastModifiedBy>
  <cp:revision>32</cp:revision>
  <dcterms:created xsi:type="dcterms:W3CDTF">2022-03-22T17:06:10Z</dcterms:created>
  <dcterms:modified xsi:type="dcterms:W3CDTF">2022-03-24T15:42:21Z</dcterms:modified>
</cp:coreProperties>
</file>