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3" r:id="rId5"/>
    <p:sldId id="261" r:id="rId6"/>
    <p:sldId id="262" r:id="rId7"/>
    <p:sldId id="268" r:id="rId8"/>
    <p:sldId id="264" r:id="rId9"/>
    <p:sldId id="265" r:id="rId10"/>
    <p:sldId id="259" r:id="rId11"/>
    <p:sldId id="260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80312D"/>
    <a:srgbClr val="855956"/>
    <a:srgbClr val="7C5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50B7C-B042-46EE-8719-707D0752A92E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51035-87E3-4F26-89E9-3F8E1CD76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63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1035-87E3-4F26-89E9-3F8E1CD76E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6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51035-87E3-4F26-89E9-3F8E1CD76E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DB446-0C08-4AC8-8622-6866A9CAF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1D340-53BD-40AD-9A83-C11DDFA50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9BA78-230F-465A-8E83-601E6EEB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23C1-1065-49C4-90D4-D1319CE82CFC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EC8BE0-3991-4C31-9972-69C3C846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D614E-9089-4D1B-988B-914A745C7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64FEC-1418-4FD0-AAB5-8B05B12A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9CF14F-88A3-489E-B584-7CDE2D4CB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B55B6B-E1C7-4A8E-A55E-98305534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AC53-1069-4E9E-A96F-7577CEEAD0F8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78C54-352B-43D0-9707-1A053C4F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2CCF1-83BF-4E1F-95ED-2C1E8B51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2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3A4418-6297-46A8-8D6A-082BAFAE0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59BB5B-8BD7-4FB0-A8E0-F808A47C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2E3420-6A58-405B-AF26-602B3763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432E-CB5D-4C8F-86DE-10D2983BC97A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B3CA9-2055-47DD-BF82-FF506282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249A32-C8B3-4C6A-8BB2-75D0B950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D5961-4012-4746-8556-98620986F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837250-C67F-4135-A2B2-7B9772963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97FA0B-5612-4D19-83BD-6D2397D6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FB44-9418-4C2C-993C-F6503535B2B3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62F93-3938-4275-9C62-540E5BBC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BBFE2-1621-451C-BEFC-7A51A0CA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936D1-38BF-4D4B-84A4-10C26C44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E2277-7AFB-42BA-9604-DD56E72E3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ADE5E-5773-411B-AB39-17BCEBD2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157D-DDA6-4D22-8C1E-F88D88141DBB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82292-3859-4890-BC08-A4F2B2B1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726A4C-1D56-4125-9F15-1737DE79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4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029A3-F4AC-4619-AB75-E9B770C2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DAC5A-A361-4B3F-B0A3-DF5EF771E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9F4F3A-57EC-41F1-90AA-E5246FBEE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603943-F0A4-4D77-A850-35D5FD1B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5F6F-DF50-4C09-B220-01DB80F6D6F9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4CC22-C7BE-4855-A8CA-CE3A04C0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D170F-4803-4751-98B1-529A475E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2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363BB-A5A0-483B-8FB9-84673A81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85F-3EC8-4F2E-A80B-B7D0BEEAC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EB8E21-2F51-46F3-9012-893C85B23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8F2293-2DBF-40B8-B91E-0216CF6C1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3760A2-8AB7-4749-893C-F84E81CB8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30E5DE-829E-43EC-BBB3-8EC9F1E9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CFA7-5362-4734-B444-BCD994609241}" type="datetime1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E12244-1028-4346-B674-245EF721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C4965B-6611-4C95-AF6F-F0A39E61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1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45C21-499F-43D4-8DAC-E5A047F1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548CA3-1A8E-4034-965A-BF54F423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A99D-5F63-4001-9B91-F1DF8C408BC7}" type="datetime1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3913E8-730F-476A-A10A-A5C392FF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A83DEE-FF94-4A8C-A0FA-CCDCDA9D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6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94C946-A607-45B4-8F58-9C70D0A9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BA29-C641-4C21-B01C-F8F11E30DCE6}" type="datetime1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160846-8EDE-40D2-9BDC-FB787B6C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3368DE-299F-45A7-95CB-6B69FE5C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10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D32BF-88A2-4DE3-A04F-EBD08489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F6CF1-55E2-45F1-8B51-D1626D661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AD6E26-FD9B-4E59-836B-430AC99E8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BE26FE-C8AF-4FF0-A2DB-B6E05CEC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68B0-0A32-4DB1-AABC-AB669BC7993B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791F3-05D4-4D7B-899D-F322AB0D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073152-1FC6-4E68-AFFD-7C76D3E6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1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C0F5D-F75A-4808-81BD-9A65C9D9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62FB186-7522-49F4-99AB-7BA66D594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56BDD0-8CFA-4163-9182-5E733E997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C7FE67-B113-4BDA-B525-532176E5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CEFD-9516-4306-AF8B-C5DD18EE6340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3C451F-6F79-480B-9950-DA867FBE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BD04-9007-45DB-9EFF-05C9F20F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1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1C8A8-1D41-4ADC-B864-14EEA52E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D297A4-209C-4052-B4C1-379F44C2E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00B7E2-6BD7-4F93-8E3C-3FF223576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D595-595C-46F3-83B3-811C083ECFF7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C0165-B197-4F5E-BAAB-E666FABC2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8DA96-868A-4E18-B05A-A317DB454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5865-2FDA-4FC9-B239-2D28000DE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6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732D0-B25E-40E5-98C4-905BF6501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227" y="1443971"/>
            <a:ext cx="11789546" cy="1384996"/>
          </a:xfrm>
        </p:spPr>
        <p:txBody>
          <a:bodyPr>
            <a:noAutofit/>
          </a:bodyPr>
          <a:lstStyle/>
          <a:p>
            <a:pPr indent="450215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Супрамолекулярная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природа </a:t>
            </a:r>
            <a:r>
              <a:rPr lang="ru-RU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низкоконцентрированных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гидрогелей на основе аминокислоты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-цистеин, нитрата серебра и иодида калия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F1AD40-97EE-4F2B-A6A7-5FD5AF30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9763" y="3773011"/>
            <a:ext cx="5903869" cy="2006352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Научные р</a:t>
            </a:r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уководитель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Светлана Дмитриевна Хижняк</a:t>
            </a:r>
          </a:p>
          <a:p>
            <a:pPr algn="l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химических наук, доцент кафедры физической химии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3A913-82CF-4505-9613-A61E5744F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0" y="3187083"/>
            <a:ext cx="5992209" cy="3347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D65BC8-34D9-4375-BFF8-EB0FE9ED0F02}"/>
              </a:ext>
            </a:extLst>
          </p:cNvPr>
          <p:cNvSpPr txBox="1"/>
          <p:nvPr/>
        </p:nvSpPr>
        <p:spPr>
          <a:xfrm>
            <a:off x="0" y="50166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Александр Андреевич Баранник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 3 курса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Химико-технологического факультета</a:t>
            </a:r>
          </a:p>
          <a:p>
            <a:pPr algn="ctr"/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Кафедры физической химии</a:t>
            </a:r>
          </a:p>
        </p:txBody>
      </p:sp>
    </p:spTree>
    <p:extLst>
      <p:ext uri="{BB962C8B-B14F-4D97-AF65-F5344CB8AC3E}">
        <p14:creationId xmlns:p14="http://schemas.microsoft.com/office/powerpoint/2010/main" val="49982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A4E32-3C92-4DFF-867C-F08CA420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6" y="640080"/>
            <a:ext cx="4305670" cy="52578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Методы</a:t>
            </a:r>
            <a:r>
              <a:rPr lang="ru-RU" sz="4100" dirty="0">
                <a:solidFill>
                  <a:schemeClr val="bg1"/>
                </a:solidFill>
              </a:rPr>
              <a:t> </a:t>
            </a:r>
            <a:r>
              <a:rPr lang="ru-RU" sz="5400" dirty="0">
                <a:solidFill>
                  <a:schemeClr val="bg1"/>
                </a:solidFill>
              </a:rPr>
              <a:t>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3F1C5-DEA6-473A-B71F-FA52076D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60" y="640080"/>
            <a:ext cx="7482840" cy="5716269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Вибрационная вискозиметрия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(Вискозиметр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 фирмы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Company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УФ-спектроскопия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(Спектрофотометр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«Evolution Array»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Scientific»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светорассеяние (ДСР)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(Лазерный анализатор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Malvern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Zetasizer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Сканирующая электронная микроскопия (СЭМ)</a:t>
            </a:r>
          </a:p>
          <a:p>
            <a:pPr marL="0" indent="0"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(Сканирующий электронный микроскоп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JEOL JSM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-6610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19D5C789-57E6-40D0-98D1-DB0C1E4CF9F0}"/>
              </a:ext>
            </a:extLst>
          </p:cNvPr>
          <p:cNvSpPr txBox="1">
            <a:spLocks/>
          </p:cNvSpPr>
          <p:nvPr/>
        </p:nvSpPr>
        <p:spPr>
          <a:xfrm>
            <a:off x="11208190" y="6129196"/>
            <a:ext cx="983810" cy="72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C05865-2FDA-4FC9-B239-2D28000DEB90}" type="slidenum">
              <a:rPr lang="ru-RU" sz="2800" smtClean="0">
                <a:solidFill>
                  <a:schemeClr val="tx1"/>
                </a:solidFill>
              </a:rPr>
              <a:pPr algn="ctr"/>
              <a:t>10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254EB-0450-45D3-A785-1950AFE683AF}"/>
              </a:ext>
            </a:extLst>
          </p:cNvPr>
          <p:cNvSpPr txBox="1"/>
          <p:nvPr/>
        </p:nvSpPr>
        <p:spPr>
          <a:xfrm>
            <a:off x="9278416" y="6262764"/>
            <a:ext cx="192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384310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64148-39D7-4D1B-B737-C64659DE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1438"/>
          </a:xfrm>
          <a:gradFill flip="none" rotWithShape="1">
            <a:gsLst>
              <a:gs pos="15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Вибрационная вискозиметрия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99F4DB-8919-43FC-ACED-20B1AC05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8190" y="6129196"/>
            <a:ext cx="983810" cy="728803"/>
          </a:xfrm>
        </p:spPr>
        <p:txBody>
          <a:bodyPr/>
          <a:lstStyle/>
          <a:p>
            <a:pPr algn="ctr"/>
            <a:fld id="{C1C05865-2FDA-4FC9-B239-2D28000DEB90}" type="slidenum">
              <a:rPr lang="ru-RU" sz="2800" smtClean="0">
                <a:solidFill>
                  <a:schemeClr val="tx1"/>
                </a:solidFill>
              </a:rPr>
              <a:pPr algn="ctr"/>
              <a:t>11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CC4D80A-57B2-4805-8948-2F69FFAC1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454" y="15358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8B81F4C-D3B5-4D7C-B794-F57B94135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042" y="14581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4B63E1F-AEA9-4082-BA8D-D7ECD6ECF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EE8FA33-57B3-4DAD-BD21-1E00B7B29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6552EDE-AA6B-434B-945F-9468A2784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006787"/>
              </p:ext>
            </p:extLst>
          </p:nvPr>
        </p:nvGraphicFramePr>
        <p:xfrm>
          <a:off x="0" y="895031"/>
          <a:ext cx="6912303" cy="506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Chart" r:id="rId3" imgW="2743200" imgH="1828629" progId="MSGraph.Chart.8">
                  <p:embed/>
                </p:oleObj>
              </mc:Choice>
              <mc:Fallback>
                <p:oleObj name="Chart" r:id="rId3" imgW="2743200" imgH="1828629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95031"/>
                        <a:ext cx="6912303" cy="506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бъект 2">
            <a:extLst>
              <a:ext uri="{FF2B5EF4-FFF2-40B4-BE49-F238E27FC236}">
                <a16:creationId xmlns:a16="http://schemas.microsoft.com/office/drawing/2014/main" id="{3055939C-6914-4972-A752-20384598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511" y="1915330"/>
            <a:ext cx="5501489" cy="29152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Диаграмма зависимости вязкости от времени для образцов 1-4</a:t>
            </a:r>
            <a:r>
              <a:rPr lang="en-US" sz="2800" dirty="0"/>
              <a:t>;</a:t>
            </a:r>
            <a:endParaRPr lang="ru-RU" sz="2800" dirty="0"/>
          </a:p>
          <a:p>
            <a:pPr marL="0" indent="0" algn="ctr">
              <a:buNone/>
            </a:pPr>
            <a:r>
              <a:rPr lang="ru-RU" sz="2600" dirty="0"/>
              <a:t>1-</a:t>
            </a:r>
            <a:r>
              <a:rPr lang="en-US" sz="2600" dirty="0"/>
              <a:t>Cys:AgNO</a:t>
            </a:r>
            <a:r>
              <a:rPr lang="en-US" sz="2600" baseline="-25000" dirty="0"/>
              <a:t>3 </a:t>
            </a:r>
            <a:r>
              <a:rPr lang="en-US" sz="2600" dirty="0"/>
              <a:t>(1:1,5); KI:AgNO</a:t>
            </a:r>
            <a:r>
              <a:rPr lang="en-US" sz="2600" baseline="-25000" dirty="0"/>
              <a:t>3</a:t>
            </a:r>
            <a:r>
              <a:rPr lang="en-US" sz="2600" dirty="0"/>
              <a:t> (1:6);</a:t>
            </a:r>
          </a:p>
          <a:p>
            <a:pPr marL="0" indent="0" algn="ctr">
              <a:buNone/>
            </a:pPr>
            <a:r>
              <a:rPr lang="ru-RU" sz="2600" dirty="0"/>
              <a:t>2-</a:t>
            </a:r>
            <a:r>
              <a:rPr lang="en-US" sz="2600" dirty="0"/>
              <a:t>Cys:AgNO</a:t>
            </a:r>
            <a:r>
              <a:rPr lang="en-US" sz="2600" baseline="-25000" dirty="0"/>
              <a:t>3 </a:t>
            </a:r>
            <a:r>
              <a:rPr lang="en-US" sz="2600" dirty="0"/>
              <a:t>(1:1,7); KI:AgNO</a:t>
            </a:r>
            <a:r>
              <a:rPr lang="en-US" sz="2600" baseline="-25000" dirty="0"/>
              <a:t>3</a:t>
            </a:r>
            <a:r>
              <a:rPr lang="en-US" sz="2600" dirty="0"/>
              <a:t> (1:6,7);</a:t>
            </a:r>
          </a:p>
          <a:p>
            <a:pPr marL="0" indent="0" algn="ctr">
              <a:buNone/>
            </a:pPr>
            <a:r>
              <a:rPr lang="en-US" sz="2600" dirty="0"/>
              <a:t>3-Cys:AgNO</a:t>
            </a:r>
            <a:r>
              <a:rPr lang="en-US" sz="2600" baseline="-25000" dirty="0"/>
              <a:t>3 </a:t>
            </a:r>
            <a:r>
              <a:rPr lang="en-US" sz="2600" dirty="0"/>
              <a:t>(1:1,8); KI:AgNO</a:t>
            </a:r>
            <a:r>
              <a:rPr lang="en-US" sz="2600" baseline="-25000" dirty="0"/>
              <a:t>3</a:t>
            </a:r>
            <a:r>
              <a:rPr lang="en-US" sz="2600" dirty="0"/>
              <a:t> (1:7,3);</a:t>
            </a:r>
          </a:p>
          <a:p>
            <a:pPr marL="0" indent="0" algn="ctr">
              <a:buNone/>
            </a:pPr>
            <a:r>
              <a:rPr lang="en-US" sz="2600" dirty="0"/>
              <a:t>4-Cys:AgNO</a:t>
            </a:r>
            <a:r>
              <a:rPr lang="en-US" sz="2600" baseline="-25000" dirty="0"/>
              <a:t>3 </a:t>
            </a:r>
            <a:r>
              <a:rPr lang="en-US" sz="2600" dirty="0"/>
              <a:t>(1:2); KI:AgNO</a:t>
            </a:r>
            <a:r>
              <a:rPr lang="en-US" sz="2600" baseline="-25000" dirty="0"/>
              <a:t>3</a:t>
            </a:r>
            <a:r>
              <a:rPr lang="en-US" sz="2600" dirty="0"/>
              <a:t> (1:8)</a:t>
            </a:r>
            <a:endParaRPr lang="ru-RU" sz="2600" dirty="0"/>
          </a:p>
          <a:p>
            <a:pPr marL="0" indent="0" algn="ctr">
              <a:buNone/>
            </a:pPr>
            <a:endParaRPr lang="ru-RU" sz="2600" dirty="0"/>
          </a:p>
          <a:p>
            <a:pPr marL="0" indent="0" algn="ctr">
              <a:buNone/>
            </a:pPr>
            <a:endParaRPr lang="ru-RU" sz="2600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F2D5556-8986-4403-ABC8-D6170B3DFCC8}"/>
              </a:ext>
            </a:extLst>
          </p:cNvPr>
          <p:cNvCxnSpPr>
            <a:cxnSpLocks/>
          </p:cNvCxnSpPr>
          <p:nvPr/>
        </p:nvCxnSpPr>
        <p:spPr>
          <a:xfrm>
            <a:off x="206143" y="1021118"/>
            <a:ext cx="1177971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7ADD88-DBE2-494B-9BB2-1575528C54C3}"/>
              </a:ext>
            </a:extLst>
          </p:cNvPr>
          <p:cNvSpPr txBox="1"/>
          <p:nvPr/>
        </p:nvSpPr>
        <p:spPr>
          <a:xfrm>
            <a:off x="9279940" y="6262764"/>
            <a:ext cx="192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13598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Изображение выглядит как предметы личной гигиены, косметика&#10;&#10;Автоматически созданное описание">
            <a:extLst>
              <a:ext uri="{FF2B5EF4-FFF2-40B4-BE49-F238E27FC236}">
                <a16:creationId xmlns:a16="http://schemas.microsoft.com/office/drawing/2014/main" id="{C513FFDF-C43F-4542-A376-9E5F08BAB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5EA06D-8CEF-4D24-A192-EA1CC4F1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C1C05865-2FDA-4FC9-B239-2D28000DEB90}" type="slidenum">
              <a:rPr lang="en-US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9D77C-F296-4531-818F-8A80DF070A40}"/>
              </a:ext>
            </a:extLst>
          </p:cNvPr>
          <p:cNvSpPr txBox="1"/>
          <p:nvPr/>
        </p:nvSpPr>
        <p:spPr>
          <a:xfrm>
            <a:off x="8879763" y="6308079"/>
            <a:ext cx="192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17292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CE59C-6893-4634-829B-3E1CEA10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51" y="267735"/>
            <a:ext cx="3743721" cy="900533"/>
          </a:xfrm>
        </p:spPr>
        <p:txBody>
          <a:bodyPr anchor="t"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F47D8-52A1-41CE-9010-A83AE6F0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3111" y="264359"/>
            <a:ext cx="8484600" cy="1326934"/>
          </a:xfrm>
        </p:spPr>
        <p:txBody>
          <a:bodyPr>
            <a:normAutofit/>
          </a:bodyPr>
          <a:lstStyle/>
          <a:p>
            <a:pPr marL="0" indent="1800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гидрогели на основе аминокислоты L-цистеин, нитрата серебра и иодида калия синтезированные одностадийным способом.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AE397D-2F47-480F-95CA-D5EDB2433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66E0D2-4D47-45F5-9F6C-04DF950CB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36CD79E-81FA-41B2-9A38-E0E26BCBE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8CF2E87-8DCB-4A21-A926-1879E39DE7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8EBCED8-09A7-4078-908F-87C5C9094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81B8E24-1A3B-4288-834C-5C75EE61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E6C6947-62CC-47B5-8006-0DBB11057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3EA873-FF38-49B1-AA18-6CAA8278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2B74FB34-BB05-4313-9474-A4F9B27A5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673863D-063E-49A6-9856-52014BB4D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9E7384A-6379-482C-8070-680EA33AF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6A49E1B-06B5-467F-97A5-EE77945A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67D60A3-4CE7-453B-97D1-08DD83271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333C1DC-BC77-4584-B472-AE19C4A09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0CC34F2-2D02-4DC8-8951-5E29E0866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C77A3E1B-1C72-4437-A8A1-FC659C9E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EE3E561-115A-4994-832B-FB79E4498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D389D14E-E715-4844-8E58-ED5A66AB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208B28A-82FB-48D4-9087-806354C8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330334B-C28B-49CB-8643-6EF94623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21AA9B-1DD9-4FC4-947F-90C0582F7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9214B596-B3CC-43CB-A72A-2ADABBE5B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64F9BF67-14D7-4F9D-A8E4-4BB8DE35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5225" y="1331697"/>
            <a:ext cx="193249" cy="1665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600" dirty="0"/>
          </a:p>
        </p:txBody>
      </p:sp>
      <p:sp>
        <p:nvSpPr>
          <p:cNvPr id="30" name="Номер слайда 3">
            <a:extLst>
              <a:ext uri="{FF2B5EF4-FFF2-40B4-BE49-F238E27FC236}">
                <a16:creationId xmlns:a16="http://schemas.microsoft.com/office/drawing/2014/main" id="{9FAC8D45-BEB9-4888-8BF3-9F6CF2CD794F}"/>
              </a:ext>
            </a:extLst>
          </p:cNvPr>
          <p:cNvSpPr txBox="1">
            <a:spLocks/>
          </p:cNvSpPr>
          <p:nvPr/>
        </p:nvSpPr>
        <p:spPr>
          <a:xfrm>
            <a:off x="11208190" y="6129196"/>
            <a:ext cx="983810" cy="72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C05865-2FDA-4FC9-B239-2D28000DEB90}" type="slidenum">
              <a:rPr lang="ru-RU" sz="2800" smtClean="0">
                <a:solidFill>
                  <a:schemeClr val="tx1"/>
                </a:solidFill>
              </a:rPr>
              <a:pPr algn="ctr"/>
              <a:t>2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6C6B0-347B-423B-984C-A3AAF38DE0F1}"/>
              </a:ext>
            </a:extLst>
          </p:cNvPr>
          <p:cNvSpPr txBox="1"/>
          <p:nvPr/>
        </p:nvSpPr>
        <p:spPr>
          <a:xfrm>
            <a:off x="-9451" y="1588309"/>
            <a:ext cx="370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052061-8519-483A-BDA1-C86A7D0DB073}"/>
              </a:ext>
            </a:extLst>
          </p:cNvPr>
          <p:cNvSpPr txBox="1"/>
          <p:nvPr/>
        </p:nvSpPr>
        <p:spPr>
          <a:xfrm>
            <a:off x="-1226" y="4438695"/>
            <a:ext cx="369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56ED2F-E1B2-4D11-A20E-EFC272D8CE50}"/>
              </a:ext>
            </a:extLst>
          </p:cNvPr>
          <p:cNvSpPr txBox="1"/>
          <p:nvPr/>
        </p:nvSpPr>
        <p:spPr>
          <a:xfrm>
            <a:off x="3693111" y="1588309"/>
            <a:ext cx="8484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eaLnBrk="1" hangingPunct="1">
              <a:spcAft>
                <a:spcPts val="800"/>
              </a:spcAft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Гидрогели на основе биоактивных компонентов, обладают </a:t>
            </a:r>
            <a:r>
              <a:rPr lang="ru-RU" alt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биосовместимостью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антимикробной активностью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 которым находят применение в различных областях – биомедицина,  фармакология, косметология и т.д.</a:t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это удобная модель для выполнения теоретических исследований.</a:t>
            </a:r>
          </a:p>
        </p:txBody>
      </p:sp>
      <p:sp>
        <p:nvSpPr>
          <p:cNvPr id="33" name="Равнобедренный треугольник 32">
            <a:extLst>
              <a:ext uri="{FF2B5EF4-FFF2-40B4-BE49-F238E27FC236}">
                <a16:creationId xmlns:a16="http://schemas.microsoft.com/office/drawing/2014/main" id="{417B2354-2B8B-41F2-8CC6-73B40168D39A}"/>
              </a:ext>
            </a:extLst>
          </p:cNvPr>
          <p:cNvSpPr/>
          <p:nvPr/>
        </p:nvSpPr>
        <p:spPr>
          <a:xfrm rot="10800000">
            <a:off x="531812" y="1331696"/>
            <a:ext cx="255588" cy="176120"/>
          </a:xfrm>
          <a:prstGeom prst="triangle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04B97-8081-40FC-9092-1767E8D35ABE}"/>
              </a:ext>
            </a:extLst>
          </p:cNvPr>
          <p:cNvSpPr txBox="1"/>
          <p:nvPr/>
        </p:nvSpPr>
        <p:spPr>
          <a:xfrm>
            <a:off x="3734610" y="4491475"/>
            <a:ext cx="82179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осуществлён синтез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гидрогелей на основе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цистеина и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I</a:t>
            </a:r>
            <a:r>
              <a:rPr lang="ru-RU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анионом по одностадийному методу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8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D15956-41BF-4FE6-B23E-FAC4E318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CB88370-59B9-4051-91CA-90FF78250B1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201438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Вибрационная вискозиметрия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8E74C43-1F56-4A19-9626-01D114DB3AFB}"/>
              </a:ext>
            </a:extLst>
          </p:cNvPr>
          <p:cNvCxnSpPr>
            <a:cxnSpLocks/>
          </p:cNvCxnSpPr>
          <p:nvPr/>
        </p:nvCxnSpPr>
        <p:spPr>
          <a:xfrm>
            <a:off x="206143" y="1021118"/>
            <a:ext cx="1177971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2CB8885F-A490-438F-A0DD-42724DCA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6F62BCE2-4EB2-4062-9699-896D66B9B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13762"/>
              </p:ext>
            </p:extLst>
          </p:nvPr>
        </p:nvGraphicFramePr>
        <p:xfrm>
          <a:off x="6096000" y="1340577"/>
          <a:ext cx="4611687" cy="325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Graph" r:id="rId3" imgW="4276800" imgH="3024000" progId="Origin50.Graph">
                  <p:embed/>
                </p:oleObj>
              </mc:Choice>
              <mc:Fallback>
                <p:oleObj name="Graph" r:id="rId3" imgW="4276800" imgH="30240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40577"/>
                        <a:ext cx="4611687" cy="3258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9FCBAB1E-D437-4E83-ABFD-E8BDBC5C9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659873"/>
              </p:ext>
            </p:extLst>
          </p:nvPr>
        </p:nvGraphicFramePr>
        <p:xfrm>
          <a:off x="1484313" y="1330002"/>
          <a:ext cx="4611687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Graph" r:id="rId5" imgW="4276800" imgH="3024000" progId="Origin50.Graph">
                  <p:embed/>
                </p:oleObj>
              </mc:Choice>
              <mc:Fallback>
                <p:oleObj name="Graph" r:id="rId5" imgW="4276800" imgH="302400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1330002"/>
                        <a:ext cx="4611687" cy="326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ED4E77-C1C3-4E73-BFDB-54D5482E9BFF}"/>
              </a:ext>
            </a:extLst>
          </p:cNvPr>
          <p:cNvSpPr txBox="1"/>
          <p:nvPr/>
        </p:nvSpPr>
        <p:spPr>
          <a:xfrm>
            <a:off x="1484313" y="4543113"/>
            <a:ext cx="9223374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вязкости гель-образцов от времени</a:t>
            </a:r>
            <a:b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en-US" alt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1, 7 </a:t>
            </a:r>
            <a:r>
              <a:rPr lang="ru-RU" alt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14 дней после получения: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Cys:AgNO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(1:1,5); KI:AgNO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(1:6); </a:t>
            </a:r>
          </a:p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Cys:AgNO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(1:1,8); KI:AgNO</a:t>
            </a:r>
            <a:r>
              <a:rPr lang="en-US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(1:7,3)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4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48BFE6-EAB1-4F92-AC2F-29286C80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z="2800" smtClean="0">
                <a:solidFill>
                  <a:schemeClr val="tx1"/>
                </a:solidFill>
              </a:rPr>
              <a:t>4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35741F2-53AD-41E0-8845-1B629053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4110"/>
          </a:xfrm>
          <a:gradFill flip="none" rotWithShape="1">
            <a:gsLst>
              <a:gs pos="15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УФ- спектроскопия</a:t>
            </a:r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9D8C618-9004-47AB-A7DF-5C936213F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23770"/>
              </p:ext>
            </p:extLst>
          </p:nvPr>
        </p:nvGraphicFramePr>
        <p:xfrm>
          <a:off x="-279007" y="1204111"/>
          <a:ext cx="5299353" cy="374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Graph" r:id="rId3" imgW="4276800" imgH="3024000" progId="Origin50.Graph">
                  <p:embed/>
                </p:oleObj>
              </mc:Choice>
              <mc:Fallback>
                <p:oleObj name="Graph" r:id="rId3" imgW="4276800" imgH="3024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79007" y="1204111"/>
                        <a:ext cx="5299353" cy="374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D35EC8D3-2B1D-4E10-8648-909741821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81605"/>
              </p:ext>
            </p:extLst>
          </p:nvPr>
        </p:nvGraphicFramePr>
        <p:xfrm>
          <a:off x="3606334" y="1204111"/>
          <a:ext cx="5299353" cy="374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Graph" r:id="rId5" imgW="4276800" imgH="3024000" progId="Origin50.Graph">
                  <p:embed/>
                </p:oleObj>
              </mc:Choice>
              <mc:Fallback>
                <p:oleObj name="Graph" r:id="rId5" imgW="4276800" imgH="3024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6334" y="1204111"/>
                        <a:ext cx="5299353" cy="374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A543DAC6-FBC0-4F98-BE5A-BFD22CCC3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634353"/>
              </p:ext>
            </p:extLst>
          </p:nvPr>
        </p:nvGraphicFramePr>
        <p:xfrm>
          <a:off x="7491302" y="1204111"/>
          <a:ext cx="5299353" cy="374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Graph" r:id="rId7" imgW="4276800" imgH="3024000" progId="Origin50.Graph">
                  <p:embed/>
                </p:oleObj>
              </mc:Choice>
              <mc:Fallback>
                <p:oleObj name="Graph" r:id="rId7" imgW="4276800" imgH="30240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1302" y="1204111"/>
                        <a:ext cx="5299353" cy="374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62E6510-91F4-4DC4-8C4A-C5C096380678}"/>
              </a:ext>
            </a:extLst>
          </p:cNvPr>
          <p:cNvCxnSpPr>
            <a:cxnSpLocks/>
          </p:cNvCxnSpPr>
          <p:nvPr/>
        </p:nvCxnSpPr>
        <p:spPr>
          <a:xfrm>
            <a:off x="206143" y="1021118"/>
            <a:ext cx="1177971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786D1B4-D7CF-43DF-8F34-07D09DE443AA}"/>
              </a:ext>
            </a:extLst>
          </p:cNvPr>
          <p:cNvSpPr txBox="1"/>
          <p:nvPr/>
        </p:nvSpPr>
        <p:spPr>
          <a:xfrm>
            <a:off x="206143" y="5051395"/>
            <a:ext cx="377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спектры образцов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различным соотношением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KI:Ag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C63C3-2173-4949-B826-4483F36D5BBF}"/>
              </a:ext>
            </a:extLst>
          </p:cNvPr>
          <p:cNvSpPr txBox="1"/>
          <p:nvPr/>
        </p:nvSpPr>
        <p:spPr>
          <a:xfrm>
            <a:off x="4177922" y="5051395"/>
            <a:ext cx="3968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спектры образцов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различными соотношениями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Cys:Ag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KI:Ag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597F3-1569-4EF4-975C-79CC5C7A265B}"/>
              </a:ext>
            </a:extLst>
          </p:cNvPr>
          <p:cNvSpPr txBox="1"/>
          <p:nvPr/>
        </p:nvSpPr>
        <p:spPr>
          <a:xfrm>
            <a:off x="8345010" y="5042517"/>
            <a:ext cx="377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спектры образцов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различным соотношением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Cys:Ag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0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AAC40-3021-4B6A-90C7-32ED1DDF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7" cy="1216240"/>
          </a:xfrm>
          <a:gradFill flip="none" rotWithShape="1">
            <a:gsLst>
              <a:gs pos="15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algn="ctr"/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ДСР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CD7986-0644-4425-83A7-024C2C62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" y="1216237"/>
            <a:ext cx="6095992" cy="2876997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6238"/>
            <a:ext cx="6095995" cy="2876989"/>
          </a:xfrm>
          <a:prstGeom prst="rect">
            <a:avLst/>
          </a:prstGeom>
          <a:noFill/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" y="3894759"/>
            <a:ext cx="6095992" cy="2876998"/>
          </a:xfrm>
          <a:prstGeom prst="rect">
            <a:avLst/>
          </a:prstGeom>
          <a:noFill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0000000-0008-0000-0000-00000204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988" y="3894757"/>
            <a:ext cx="6096012" cy="2876998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8453281-A1AB-454D-A884-385BD2E7410A}"/>
              </a:ext>
            </a:extLst>
          </p:cNvPr>
          <p:cNvCxnSpPr>
            <a:cxnSpLocks/>
          </p:cNvCxnSpPr>
          <p:nvPr/>
        </p:nvCxnSpPr>
        <p:spPr>
          <a:xfrm>
            <a:off x="206143" y="1021118"/>
            <a:ext cx="1177971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3">
            <a:extLst>
              <a:ext uri="{FF2B5EF4-FFF2-40B4-BE49-F238E27FC236}">
                <a16:creationId xmlns:a16="http://schemas.microsoft.com/office/drawing/2014/main" id="{433C049E-1C66-46D0-A900-AC4F1EBA060B}"/>
              </a:ext>
            </a:extLst>
          </p:cNvPr>
          <p:cNvSpPr txBox="1">
            <a:spLocks/>
          </p:cNvSpPr>
          <p:nvPr/>
        </p:nvSpPr>
        <p:spPr>
          <a:xfrm>
            <a:off x="11493952" y="6174510"/>
            <a:ext cx="983810" cy="7288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C05865-2FDA-4FC9-B239-2D28000DEB90}" type="slidenum">
              <a:rPr lang="ru-RU" sz="2800" smtClean="0">
                <a:solidFill>
                  <a:schemeClr val="tx1"/>
                </a:solidFill>
              </a:rPr>
              <a:pPr algn="ctr"/>
              <a:t>5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A865AE-D4D7-4BA9-89C6-46B6053B6700}"/>
              </a:ext>
            </a:extLst>
          </p:cNvPr>
          <p:cNvSpPr/>
          <p:nvPr/>
        </p:nvSpPr>
        <p:spPr>
          <a:xfrm>
            <a:off x="1411537" y="3791381"/>
            <a:ext cx="3142695" cy="172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5CF1AD1-1D2D-4EE1-AFA4-2343BF08545C}"/>
              </a:ext>
            </a:extLst>
          </p:cNvPr>
          <p:cNvSpPr/>
          <p:nvPr/>
        </p:nvSpPr>
        <p:spPr>
          <a:xfrm>
            <a:off x="1594238" y="6285823"/>
            <a:ext cx="3142695" cy="390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6553D29-775A-471F-9986-829F88EA6957}"/>
              </a:ext>
            </a:extLst>
          </p:cNvPr>
          <p:cNvSpPr/>
          <p:nvPr/>
        </p:nvSpPr>
        <p:spPr>
          <a:xfrm>
            <a:off x="6072271" y="3709056"/>
            <a:ext cx="6072340" cy="278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AD41044-6434-46D7-886F-CA7329D6B919}"/>
              </a:ext>
            </a:extLst>
          </p:cNvPr>
          <p:cNvSpPr/>
          <p:nvPr/>
        </p:nvSpPr>
        <p:spPr>
          <a:xfrm>
            <a:off x="1581701" y="3874676"/>
            <a:ext cx="3142695" cy="132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75C734B-4C03-4538-A19C-AB273ADFCA82}"/>
              </a:ext>
            </a:extLst>
          </p:cNvPr>
          <p:cNvSpPr/>
          <p:nvPr/>
        </p:nvSpPr>
        <p:spPr>
          <a:xfrm>
            <a:off x="-71082" y="3874676"/>
            <a:ext cx="6143353" cy="159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D9677FA-C733-409B-AE4B-DFAA935BBE42}"/>
              </a:ext>
            </a:extLst>
          </p:cNvPr>
          <p:cNvSpPr/>
          <p:nvPr/>
        </p:nvSpPr>
        <p:spPr>
          <a:xfrm>
            <a:off x="7525258" y="6235087"/>
            <a:ext cx="3142695" cy="421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E842A04-5A90-41A4-83B2-D2A57239BB3B}"/>
              </a:ext>
            </a:extLst>
          </p:cNvPr>
          <p:cNvSpPr/>
          <p:nvPr/>
        </p:nvSpPr>
        <p:spPr>
          <a:xfrm>
            <a:off x="-47413" y="1216236"/>
            <a:ext cx="152494" cy="5661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EB60EA7-C105-4392-A6D3-9C90324E587A}"/>
              </a:ext>
            </a:extLst>
          </p:cNvPr>
          <p:cNvSpPr/>
          <p:nvPr/>
        </p:nvSpPr>
        <p:spPr>
          <a:xfrm>
            <a:off x="-394053" y="6669071"/>
            <a:ext cx="12586053" cy="223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013CD84-DAB4-48DB-ADE2-BF957DB551E9}"/>
              </a:ext>
            </a:extLst>
          </p:cNvPr>
          <p:cNvSpPr/>
          <p:nvPr/>
        </p:nvSpPr>
        <p:spPr>
          <a:xfrm>
            <a:off x="6001244" y="1215632"/>
            <a:ext cx="142086" cy="5642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2527609-C6D9-4B96-9029-DFF8EB3E8817}"/>
              </a:ext>
            </a:extLst>
          </p:cNvPr>
          <p:cNvSpPr/>
          <p:nvPr/>
        </p:nvSpPr>
        <p:spPr>
          <a:xfrm>
            <a:off x="12144567" y="1226624"/>
            <a:ext cx="94746" cy="5661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939A62-1E80-4F8C-835A-1A1E7A847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8285" y="1425437"/>
            <a:ext cx="438150" cy="228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39542E-4EEB-4511-9318-F1EE8945E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30084" y="1425437"/>
            <a:ext cx="419100" cy="24765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81DA926-BE68-4865-B8DE-E81D54A0C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8006" y="4026029"/>
            <a:ext cx="428625" cy="28575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6E373A1-A2E2-42B4-9844-244DCF0A53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18438" y="4061487"/>
            <a:ext cx="438150" cy="2381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36DB964-B59A-427E-AA74-1B7E85E07696}"/>
              </a:ext>
            </a:extLst>
          </p:cNvPr>
          <p:cNvSpPr txBox="1"/>
          <p:nvPr/>
        </p:nvSpPr>
        <p:spPr>
          <a:xfrm>
            <a:off x="-23712" y="6303218"/>
            <a:ext cx="11780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Распределение частиц по размерам в различных системах в зависимости от времени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8D969-E63F-4130-857F-0D204F911187}"/>
              </a:ext>
            </a:extLst>
          </p:cNvPr>
          <p:cNvSpPr txBox="1"/>
          <p:nvPr/>
        </p:nvSpPr>
        <p:spPr>
          <a:xfrm>
            <a:off x="0" y="3454006"/>
            <a:ext cx="56566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Cys:AgNO</a:t>
            </a:r>
            <a:r>
              <a:rPr lang="en-US" sz="2400" baseline="-25000" dirty="0"/>
              <a:t>3 </a:t>
            </a:r>
            <a:r>
              <a:rPr lang="en-US" sz="2400" dirty="0"/>
              <a:t>(1:1,5); KI:AgNO</a:t>
            </a:r>
            <a:r>
              <a:rPr lang="en-US" sz="2400" baseline="-25000" dirty="0"/>
              <a:t>3</a:t>
            </a:r>
            <a:r>
              <a:rPr lang="en-US" sz="2400" dirty="0"/>
              <a:t> (1:6)</a:t>
            </a:r>
            <a:endParaRPr lang="ru-R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D7323-CB9A-4BED-AC5B-937ADC21781C}"/>
              </a:ext>
            </a:extLst>
          </p:cNvPr>
          <p:cNvSpPr txBox="1"/>
          <p:nvPr/>
        </p:nvSpPr>
        <p:spPr>
          <a:xfrm>
            <a:off x="6745415" y="3508994"/>
            <a:ext cx="54465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Cys:AgNO</a:t>
            </a:r>
            <a:r>
              <a:rPr lang="en-US" sz="2400" baseline="-25000" dirty="0"/>
              <a:t>3 </a:t>
            </a:r>
            <a:r>
              <a:rPr lang="en-US" sz="2400" dirty="0"/>
              <a:t>(1:1,7); KI:AgNO</a:t>
            </a:r>
            <a:r>
              <a:rPr lang="en-US" sz="2400" baseline="-25000" dirty="0"/>
              <a:t>3</a:t>
            </a:r>
            <a:r>
              <a:rPr lang="en-US" sz="2400" dirty="0"/>
              <a:t> (1:6,7)</a:t>
            </a:r>
            <a:endParaRPr lang="ru-RU" sz="2400" dirty="0"/>
          </a:p>
        </p:txBody>
      </p:sp>
      <p:sp>
        <p:nvSpPr>
          <p:cNvPr id="34" name="Прямоугольник: скругленные углы 12">
            <a:extLst>
              <a:ext uri="{FF2B5EF4-FFF2-40B4-BE49-F238E27FC236}">
                <a16:creationId xmlns:a16="http://schemas.microsoft.com/office/drawing/2014/main" id="{CCA6D5B4-EB9C-4DE0-9690-183673C7D53D}"/>
              </a:ext>
            </a:extLst>
          </p:cNvPr>
          <p:cNvSpPr/>
          <p:nvPr/>
        </p:nvSpPr>
        <p:spPr>
          <a:xfrm>
            <a:off x="5724130" y="3416156"/>
            <a:ext cx="953787" cy="7847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endParaRPr lang="ru-RU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481543-BA53-4BDE-B2DB-9831F806C694}"/>
              </a:ext>
            </a:extLst>
          </p:cNvPr>
          <p:cNvSpPr txBox="1"/>
          <p:nvPr/>
        </p:nvSpPr>
        <p:spPr>
          <a:xfrm>
            <a:off x="-46" y="5923261"/>
            <a:ext cx="60959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Cys:AgNO</a:t>
            </a:r>
            <a:r>
              <a:rPr lang="en-US" sz="2400" baseline="-25000" dirty="0"/>
              <a:t>3 </a:t>
            </a:r>
            <a:r>
              <a:rPr lang="en-US" sz="2400" dirty="0"/>
              <a:t>(1:1,8); KI:AgNO</a:t>
            </a:r>
            <a:r>
              <a:rPr lang="en-US" sz="2400" baseline="-25000" dirty="0"/>
              <a:t>3</a:t>
            </a:r>
            <a:r>
              <a:rPr lang="en-US" sz="2400" dirty="0"/>
              <a:t> (1:7,3)</a:t>
            </a:r>
            <a:endParaRPr lang="ru-R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2AF8A-ED16-45B2-92C0-D68253142157}"/>
              </a:ext>
            </a:extLst>
          </p:cNvPr>
          <p:cNvSpPr txBox="1"/>
          <p:nvPr/>
        </p:nvSpPr>
        <p:spPr>
          <a:xfrm>
            <a:off x="6095977" y="5900169"/>
            <a:ext cx="60959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Cys:AgNO</a:t>
            </a:r>
            <a:r>
              <a:rPr lang="en-US" sz="2400" baseline="-25000" dirty="0"/>
              <a:t>3 </a:t>
            </a:r>
            <a:r>
              <a:rPr lang="en-US" sz="2400" dirty="0"/>
              <a:t>(1:2); KI:AgNO</a:t>
            </a:r>
            <a:r>
              <a:rPr lang="en-US" sz="2400" baseline="-25000" dirty="0"/>
              <a:t>3</a:t>
            </a:r>
            <a:r>
              <a:rPr lang="en-US" sz="2400" dirty="0"/>
              <a:t> (1:8)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746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7C696-C82E-41C1-9C21-6F079374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8"/>
            <a:ext cx="2743200" cy="365125"/>
          </a:xfrm>
        </p:spPr>
        <p:txBody>
          <a:bodyPr/>
          <a:lstStyle/>
          <a:p>
            <a:fld id="{C1C05865-2FDA-4FC9-B239-2D28000DEB90}" type="slidenum">
              <a:rPr lang="ru-RU" sz="2800" smtClean="0">
                <a:solidFill>
                  <a:schemeClr val="tx1"/>
                </a:solidFill>
              </a:rPr>
              <a:t>6</a:t>
            </a:fld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BE103F-27DB-49BC-A286-BCAB2066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gradFill flip="none" rotWithShape="1">
            <a:gsLst>
              <a:gs pos="15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СЭМ и ПЭМ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45E8C6-F9F7-4B17-8A07-D3C2269F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0" y="1343818"/>
            <a:ext cx="6096000" cy="45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31E9E0C-B4AA-4061-801A-12019960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60" y="1343818"/>
            <a:ext cx="4573340" cy="457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568B0D-8020-45B3-9B47-1F2CD7A3DB2B}"/>
              </a:ext>
            </a:extLst>
          </p:cNvPr>
          <p:cNvSpPr txBox="1"/>
          <p:nvPr/>
        </p:nvSpPr>
        <p:spPr>
          <a:xfrm>
            <a:off x="684460" y="6110127"/>
            <a:ext cx="106693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Снимки образца с содержанием</a:t>
            </a:r>
            <a:r>
              <a:rPr lang="en-US" sz="2600" dirty="0"/>
              <a:t>: Cys:AgNO</a:t>
            </a:r>
            <a:r>
              <a:rPr lang="en-US" sz="2600" baseline="-25000" dirty="0"/>
              <a:t>3 </a:t>
            </a:r>
            <a:r>
              <a:rPr lang="en-US" sz="2600" dirty="0"/>
              <a:t>(1:1,8); KI:AgNO</a:t>
            </a:r>
            <a:r>
              <a:rPr lang="en-US" sz="2600" baseline="-25000" dirty="0"/>
              <a:t>3</a:t>
            </a:r>
            <a:r>
              <a:rPr lang="en-US" sz="2600" dirty="0"/>
              <a:t> (1:7,3)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8437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DF973F-6028-441A-AAED-4B01E5BD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80" y="321732"/>
            <a:ext cx="5312349" cy="39842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текст, белый, изображение&#10;&#10;Автоматически созданное описание">
            <a:extLst>
              <a:ext uri="{FF2B5EF4-FFF2-40B4-BE49-F238E27FC236}">
                <a16:creationId xmlns:a16="http://schemas.microsoft.com/office/drawing/2014/main" id="{A3E28877-34F2-4759-AD38-D2792C98B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6" y="321735"/>
            <a:ext cx="5312345" cy="398425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756D8B-71E9-4DCF-B5C4-68E969F4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C1C05865-2FDA-4FC9-B239-2D28000DEB90}" type="slidenum">
              <a:rPr lang="en-US" sz="2800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28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5F7C2-1FBB-4076-861C-FE609639EBF6}"/>
              </a:ext>
            </a:extLst>
          </p:cNvPr>
          <p:cNvSpPr txBox="1"/>
          <p:nvPr/>
        </p:nvSpPr>
        <p:spPr>
          <a:xfrm>
            <a:off x="394976" y="4777174"/>
            <a:ext cx="53123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Снимок СЭМ образца</a:t>
            </a:r>
            <a:r>
              <a:rPr lang="en-US" sz="2600" dirty="0"/>
              <a:t>:</a:t>
            </a:r>
          </a:p>
          <a:p>
            <a:pPr algn="ctr"/>
            <a:r>
              <a:rPr lang="en-US" sz="2600" dirty="0"/>
              <a:t>Cys:AgNO</a:t>
            </a:r>
            <a:r>
              <a:rPr lang="en-US" sz="2600" baseline="-25000" dirty="0"/>
              <a:t>3 </a:t>
            </a:r>
            <a:r>
              <a:rPr lang="en-US" sz="2600" dirty="0"/>
              <a:t>(1:1,8); KI:AgNO</a:t>
            </a:r>
            <a:r>
              <a:rPr lang="en-US" sz="2600" baseline="-25000" dirty="0"/>
              <a:t>3</a:t>
            </a:r>
            <a:r>
              <a:rPr lang="en-US" sz="2600" dirty="0"/>
              <a:t> (1:22)</a:t>
            </a:r>
            <a:endParaRPr lang="ru-RU" sz="2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B3A0F-A111-41C5-B31E-BBB844D9D416}"/>
              </a:ext>
            </a:extLst>
          </p:cNvPr>
          <p:cNvSpPr txBox="1"/>
          <p:nvPr/>
        </p:nvSpPr>
        <p:spPr>
          <a:xfrm>
            <a:off x="6484680" y="4777174"/>
            <a:ext cx="53123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dirty="0"/>
              <a:t>Снимок СЭМ образца</a:t>
            </a:r>
            <a:r>
              <a:rPr lang="en-US" sz="2600" dirty="0"/>
              <a:t>:</a:t>
            </a:r>
          </a:p>
          <a:p>
            <a:pPr algn="ctr"/>
            <a:r>
              <a:rPr lang="en-US" sz="2600" dirty="0"/>
              <a:t>Cys:AgNO</a:t>
            </a:r>
            <a:r>
              <a:rPr lang="en-US" sz="2600" baseline="-25000" dirty="0"/>
              <a:t>3 </a:t>
            </a:r>
            <a:r>
              <a:rPr lang="en-US" sz="2600" dirty="0"/>
              <a:t>(1:1,8); KI:AgNO</a:t>
            </a:r>
            <a:r>
              <a:rPr lang="en-US" sz="2600" baseline="-25000" dirty="0"/>
              <a:t>3</a:t>
            </a:r>
            <a:r>
              <a:rPr lang="en-US" sz="2600" dirty="0"/>
              <a:t> (1:5,5)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20785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B7FD29-7FAF-4BA5-BA80-FE29C42A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31" y="1343818"/>
            <a:ext cx="11895338" cy="5514182"/>
          </a:xfrm>
        </p:spPr>
        <p:txBody>
          <a:bodyPr>
            <a:noAutofit/>
          </a:bodyPr>
          <a:lstStyle/>
          <a:p>
            <a:pPr marL="0" indent="1800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Установлено, что при определенных условиях – концентрации:</a:t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Сys</a:t>
            </a:r>
            <a:r>
              <a:rPr lang="ru-RU" altLang="ru-RU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3,0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</a:t>
            </a:r>
            <a:r>
              <a:rPr lang="en-US" altLang="ru-RU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ru-RU" altLang="ru-RU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4,5 – 6,0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</a:t>
            </a:r>
            <a:r>
              <a:rPr lang="en-US" altLang="ru-RU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0,75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молярном соотношении исходных компонентов</a:t>
            </a:r>
            <a:r>
              <a:rPr lang="en-US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ru-RU" altLang="ru-RU" sz="2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Cys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1,5; 1,67; 1,83; 2,00</a:t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формирование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супрамолекулярного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гидрогеля на основе нитрата серебра, </a:t>
            </a:r>
            <a:r>
              <a:rPr lang="en-US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en-US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иодидов щелочных металлов одностадийным способом;</a:t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Прочность и устойчивость во времени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супрамолекулярных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гидрогелей на основе нитрата серебра, </a:t>
            </a:r>
            <a:r>
              <a:rPr lang="en-US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</a:t>
            </a:r>
            <a:r>
              <a:rPr lang="en-US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иодид-аниона, полученных одностадийным способом, зависит от содержания нитрата серебра;</a:t>
            </a:r>
            <a:b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Высокая стабильность образцов гидрогелей, полученных одностадийным способом, можно объяснить формированием более коротких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супрамолекулярных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цепочек, возникающих за счет высокого сродства галогенид-иона к серебру. Такая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фрагментированность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цепочек создает больше точек зацеплений, что упрочняет гель.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3BF6EB-65AF-4500-8C86-46170288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5706" y="6288189"/>
            <a:ext cx="2743200" cy="365125"/>
          </a:xfrm>
        </p:spPr>
        <p:txBody>
          <a:bodyPr/>
          <a:lstStyle/>
          <a:p>
            <a:fld id="{C1C05865-2FDA-4FC9-B239-2D28000DEB90}" type="slidenum">
              <a:rPr lang="ru-RU" sz="2800" smtClean="0"/>
              <a:t>8</a:t>
            </a:fld>
            <a:endParaRPr lang="ru-RU" sz="2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A7F49B-A113-4500-A710-37AB25DB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gradFill flip="none" rotWithShape="1">
            <a:gsLst>
              <a:gs pos="15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9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1907EA-982F-4509-A754-6FE81A40D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42900">
              <a:spcBef>
                <a:spcPct val="0"/>
              </a:spcBef>
              <a:buFontTx/>
              <a:buAutoNum type="arabicPeriod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Баранник А.А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супрамолекулярных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гидрогелей под влиянием иодид-иона в </a:t>
            </a: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-цистеин-</a:t>
            </a:r>
            <a:r>
              <a:rPr lang="en-US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ru-RU" altLang="ru-RU" sz="28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XХVII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Каргинские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чтения: тезисы докладов. Всероссийская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научнотехническая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 молодых учёных «Физика, химия и новые технологии», посвященная Году науки и технологий 1-2 апреля 2021 г. / – Тверь: Тверской государственный университет, 2021. С. 28</a:t>
            </a:r>
          </a:p>
          <a:p>
            <a:pPr marL="0" indent="342900">
              <a:spcBef>
                <a:spcPct val="0"/>
              </a:spcBef>
              <a:buFontTx/>
              <a:buAutoNum type="arabicPeriod"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Баранник А.А.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Хижняк С.Д., Пахомов П.М.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Супрамолекулярная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природа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низкоконцентрированных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гидрогелей на основе аминокислоты L-цистеин, нитрата серебра и иодида калия // Кластер конференций 2021 : тезисы докладов (г. Иваново, Россия, 20–24 сентября 2021 г.) / Институт химии растворов им. Г.А.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Крестова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академии наук [и др.]. – Иваново, 2021. С. 372–373.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5706AB-2C2A-415D-9A95-B8A3CEDC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05865-2FDA-4FC9-B239-2D28000DEB90}" type="slidenum">
              <a:rPr lang="ru-RU" sz="2800" smtClean="0"/>
              <a:t>9</a:t>
            </a:fld>
            <a:endParaRPr lang="ru-RU" sz="28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60F871D-B2F2-4D9B-BD27-1C3F52F0796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15000">
                <a:schemeClr val="tx1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Список публикаций</a:t>
            </a:r>
          </a:p>
        </p:txBody>
      </p:sp>
    </p:spTree>
    <p:extLst>
      <p:ext uri="{BB962C8B-B14F-4D97-AF65-F5344CB8AC3E}">
        <p14:creationId xmlns:p14="http://schemas.microsoft.com/office/powerpoint/2010/main" val="568400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736</Words>
  <Application>Microsoft Office PowerPoint</Application>
  <PresentationFormat>Широкоэкранный</PresentationFormat>
  <Paragraphs>73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Graph</vt:lpstr>
      <vt:lpstr>Chart</vt:lpstr>
      <vt:lpstr>  Супрамолекулярная природа низкоконцентрированных гидрогелей на основе аминокислоты L-цистеин, нитрата серебра и иодида калия</vt:lpstr>
      <vt:lpstr>Цель:</vt:lpstr>
      <vt:lpstr>Презентация PowerPoint</vt:lpstr>
      <vt:lpstr>УФ- спектроскопия</vt:lpstr>
      <vt:lpstr>ДСР</vt:lpstr>
      <vt:lpstr>СЭМ и ПЭМ</vt:lpstr>
      <vt:lpstr>Презентация PowerPoint</vt:lpstr>
      <vt:lpstr>Выводы</vt:lpstr>
      <vt:lpstr>Презентация PowerPoint</vt:lpstr>
      <vt:lpstr>Методы исследования</vt:lpstr>
      <vt:lpstr>Вибрационная вискозиметрия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Супрамолекулярная природа низкоконцентрированных гидрогелей на основе аминокислоты L-цистеин, нитрата серебра и иодида калия</dc:title>
  <dc:creator>Александр Баранник</dc:creator>
  <cp:lastModifiedBy>Александр Баранник</cp:lastModifiedBy>
  <cp:revision>72</cp:revision>
  <dcterms:created xsi:type="dcterms:W3CDTF">2022-03-10T09:40:35Z</dcterms:created>
  <dcterms:modified xsi:type="dcterms:W3CDTF">2022-03-26T12:33:37Z</dcterms:modified>
</cp:coreProperties>
</file>