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801600" cy="9601200"/>
  <p:notesSz cx="12801600" cy="96012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0" y="2976372"/>
            <a:ext cx="10881360" cy="20162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0" y="5376672"/>
            <a:ext cx="8961120" cy="2400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40080" y="2208276"/>
            <a:ext cx="5568696" cy="63367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592824" y="2208276"/>
            <a:ext cx="5568696" cy="63367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1056" y="186182"/>
            <a:ext cx="12159487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0080" y="2208276"/>
            <a:ext cx="11521440" cy="63367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352544" y="8929116"/>
            <a:ext cx="4096512" cy="480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40080" y="8929116"/>
            <a:ext cx="2944368" cy="480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217152" y="8929116"/>
            <a:ext cx="2944368" cy="480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056" y="186182"/>
            <a:ext cx="6249670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XXVIII</a:t>
            </a:r>
            <a:r>
              <a:rPr dirty="0" spc="-40"/>
              <a:t> </a:t>
            </a:r>
            <a:r>
              <a:rPr dirty="0" spc="-5"/>
              <a:t>КАРГИНСКИЕ</a:t>
            </a:r>
            <a:r>
              <a:rPr dirty="0" spc="-20"/>
              <a:t> </a:t>
            </a:r>
            <a:r>
              <a:rPr dirty="0" spc="-5"/>
              <a:t>ЧТЕНИЯ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87818" y="83311"/>
            <a:ext cx="3006725" cy="167640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ctr" marL="322580" marR="302260">
              <a:lnSpc>
                <a:spcPct val="100699"/>
              </a:lnSpc>
              <a:spcBef>
                <a:spcPts val="80"/>
              </a:spcBef>
            </a:pPr>
            <a:r>
              <a:rPr dirty="0" sz="1950" b="1">
                <a:latin typeface="Times New Roman"/>
                <a:cs typeface="Times New Roman"/>
              </a:rPr>
              <a:t>Физик</a:t>
            </a:r>
            <a:r>
              <a:rPr dirty="0" sz="1950" spc="-5" b="1">
                <a:latin typeface="Times New Roman"/>
                <a:cs typeface="Times New Roman"/>
              </a:rPr>
              <a:t>о-техни</a:t>
            </a:r>
            <a:r>
              <a:rPr dirty="0" sz="1950" spc="-10" b="1">
                <a:latin typeface="Times New Roman"/>
                <a:cs typeface="Times New Roman"/>
              </a:rPr>
              <a:t>ч</a:t>
            </a:r>
            <a:r>
              <a:rPr dirty="0" sz="1950" b="1">
                <a:latin typeface="Times New Roman"/>
                <a:cs typeface="Times New Roman"/>
              </a:rPr>
              <a:t>еский  </a:t>
            </a:r>
            <a:r>
              <a:rPr dirty="0" sz="1950" b="1">
                <a:latin typeface="Times New Roman"/>
                <a:cs typeface="Times New Roman"/>
              </a:rPr>
              <a:t>факультетТверской </a:t>
            </a:r>
            <a:r>
              <a:rPr dirty="0" sz="1950" spc="5" b="1">
                <a:latin typeface="Times New Roman"/>
                <a:cs typeface="Times New Roman"/>
              </a:rPr>
              <a:t> </a:t>
            </a:r>
            <a:r>
              <a:rPr dirty="0" sz="1950" spc="-5" b="1">
                <a:latin typeface="Times New Roman"/>
                <a:cs typeface="Times New Roman"/>
              </a:rPr>
              <a:t>государственный </a:t>
            </a:r>
            <a:r>
              <a:rPr dirty="0" sz="1950" b="1">
                <a:latin typeface="Times New Roman"/>
                <a:cs typeface="Times New Roman"/>
              </a:rPr>
              <a:t> университет</a:t>
            </a:r>
            <a:endParaRPr sz="19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950"/>
              </a:spcBef>
              <a:tabLst>
                <a:tab pos="1891030" algn="l"/>
              </a:tabLst>
            </a:pPr>
            <a:r>
              <a:rPr dirty="0" sz="2200" i="1">
                <a:latin typeface="Times New Roman"/>
                <a:cs typeface="Times New Roman"/>
              </a:rPr>
              <a:t>Волков</a:t>
            </a:r>
            <a:r>
              <a:rPr dirty="0" sz="2200" spc="5" i="1">
                <a:latin typeface="Times New Roman"/>
                <a:cs typeface="Times New Roman"/>
              </a:rPr>
              <a:t> </a:t>
            </a:r>
            <a:r>
              <a:rPr dirty="0" sz="2200" spc="-5" i="1">
                <a:latin typeface="Times New Roman"/>
                <a:cs typeface="Times New Roman"/>
              </a:rPr>
              <a:t>Данила	Олегович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954" y="1099819"/>
            <a:ext cx="12185650" cy="2778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5" b="1">
                <a:latin typeface="Times New Roman"/>
                <a:cs typeface="Times New Roman"/>
              </a:rPr>
              <a:t>Интерфейсный</a:t>
            </a:r>
            <a:r>
              <a:rPr dirty="0" sz="2200" spc="-15" b="1">
                <a:latin typeface="Times New Roman"/>
                <a:cs typeface="Times New Roman"/>
              </a:rPr>
              <a:t> </a:t>
            </a:r>
            <a:r>
              <a:rPr dirty="0" sz="2200" spc="-5" b="1">
                <a:latin typeface="Times New Roman"/>
                <a:cs typeface="Times New Roman"/>
              </a:rPr>
              <a:t>модуль на</a:t>
            </a:r>
            <a:r>
              <a:rPr dirty="0" sz="2200" spc="-10" b="1">
                <a:latin typeface="Times New Roman"/>
                <a:cs typeface="Times New Roman"/>
              </a:rPr>
              <a:t> </a:t>
            </a:r>
            <a:r>
              <a:rPr dirty="0" sz="2200" spc="-5" b="1">
                <a:latin typeface="Times New Roman"/>
                <a:cs typeface="Times New Roman"/>
              </a:rPr>
              <a:t>Raspberry</a:t>
            </a:r>
            <a:r>
              <a:rPr dirty="0" sz="2200" b="1">
                <a:latin typeface="Times New Roman"/>
                <a:cs typeface="Times New Roman"/>
              </a:rPr>
              <a:t> </a:t>
            </a:r>
            <a:r>
              <a:rPr dirty="0" sz="2200" spc="-5" b="1">
                <a:latin typeface="Times New Roman"/>
                <a:cs typeface="Times New Roman"/>
              </a:rPr>
              <a:t>Pi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450">
              <a:latin typeface="Times New Roman"/>
              <a:cs typeface="Times New Roman"/>
            </a:endParaRPr>
          </a:p>
          <a:p>
            <a:pPr algn="just" marL="156210" marR="5080" indent="179705">
              <a:lnSpc>
                <a:spcPts val="2070"/>
              </a:lnSpc>
              <a:spcBef>
                <a:spcPts val="5"/>
              </a:spcBef>
            </a:pPr>
            <a:r>
              <a:rPr dirty="0" sz="1800">
                <a:solidFill>
                  <a:srgbClr val="FF0000"/>
                </a:solidFill>
                <a:latin typeface="Times New Roman"/>
                <a:cs typeface="Times New Roman"/>
              </a:rPr>
              <a:t>Введение: </a:t>
            </a:r>
            <a:r>
              <a:rPr dirty="0" sz="1800">
                <a:latin typeface="Times New Roman"/>
                <a:cs typeface="Times New Roman"/>
              </a:rPr>
              <a:t>Raspberry </a:t>
            </a:r>
            <a:r>
              <a:rPr dirty="0" sz="1800" spc="-5">
                <a:latin typeface="Times New Roman"/>
                <a:cs typeface="Times New Roman"/>
              </a:rPr>
              <a:t>Pi </a:t>
            </a:r>
            <a:r>
              <a:rPr dirty="0" sz="1800">
                <a:latin typeface="Times New Roman"/>
                <a:cs typeface="Times New Roman"/>
              </a:rPr>
              <a:t>(аппаратное </a:t>
            </a:r>
            <a:r>
              <a:rPr dirty="0" sz="1800" spc="-5">
                <a:latin typeface="Times New Roman"/>
                <a:cs typeface="Times New Roman"/>
              </a:rPr>
              <a:t>обеспечение представлено на </a:t>
            </a:r>
            <a:r>
              <a:rPr dirty="0" sz="1800">
                <a:latin typeface="Times New Roman"/>
                <a:cs typeface="Times New Roman"/>
              </a:rPr>
              <a:t>рис </a:t>
            </a:r>
            <a:r>
              <a:rPr dirty="0" sz="1800" spc="-5">
                <a:latin typeface="Times New Roman"/>
                <a:cs typeface="Times New Roman"/>
              </a:rPr>
              <a:t>1.а) </a:t>
            </a:r>
            <a:r>
              <a:rPr dirty="0" sz="1800">
                <a:latin typeface="Times New Roman"/>
                <a:cs typeface="Times New Roman"/>
              </a:rPr>
              <a:t>– </a:t>
            </a:r>
            <a:r>
              <a:rPr dirty="0" sz="1800" spc="-5">
                <a:latin typeface="Times New Roman"/>
                <a:cs typeface="Times New Roman"/>
              </a:rPr>
              <a:t>это </a:t>
            </a:r>
            <a:r>
              <a:rPr dirty="0" sz="1800">
                <a:latin typeface="Times New Roman"/>
                <a:cs typeface="Times New Roman"/>
              </a:rPr>
              <a:t>одноплатный компьютер, размером с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банковскую </a:t>
            </a:r>
            <a:r>
              <a:rPr dirty="0" sz="1800">
                <a:latin typeface="Times New Roman"/>
                <a:cs typeface="Times New Roman"/>
              </a:rPr>
              <a:t>карту, </a:t>
            </a:r>
            <a:r>
              <a:rPr dirty="0" sz="1800" spc="-5">
                <a:latin typeface="Times New Roman"/>
                <a:cs typeface="Times New Roman"/>
              </a:rPr>
              <a:t>на </a:t>
            </a:r>
            <a:r>
              <a:rPr dirty="0" sz="1800">
                <a:latin typeface="Times New Roman"/>
                <a:cs typeface="Times New Roman"/>
              </a:rPr>
              <a:t>котором установлены микропроцессор, </a:t>
            </a:r>
            <a:r>
              <a:rPr dirty="0" sz="1800" spc="-5">
                <a:latin typeface="Times New Roman"/>
                <a:cs typeface="Times New Roman"/>
              </a:rPr>
              <a:t>оперативная память, </a:t>
            </a:r>
            <a:r>
              <a:rPr dirty="0" sz="1800">
                <a:latin typeface="Times New Roman"/>
                <a:cs typeface="Times New Roman"/>
              </a:rPr>
              <a:t>системы </a:t>
            </a:r>
            <a:r>
              <a:rPr dirty="0" sz="1800" spc="-5">
                <a:latin typeface="Times New Roman"/>
                <a:cs typeface="Times New Roman"/>
              </a:rPr>
              <a:t>ввода-вывода, </a:t>
            </a:r>
            <a:r>
              <a:rPr dirty="0" sz="1800">
                <a:latin typeface="Times New Roman"/>
                <a:cs typeface="Times New Roman"/>
              </a:rPr>
              <a:t>а также </a:t>
            </a:r>
            <a:r>
              <a:rPr dirty="0" sz="1800" spc="-5">
                <a:latin typeface="Times New Roman"/>
                <a:cs typeface="Times New Roman"/>
              </a:rPr>
              <a:t>модули 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Wi-Fi,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Bluetooth,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с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возможностью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функционирования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с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датчиками, </a:t>
            </a:r>
            <a:r>
              <a:rPr dirty="0" sz="1800" spc="-5">
                <a:latin typeface="Times New Roman"/>
                <a:cs typeface="Times New Roman"/>
              </a:rPr>
              <a:t>измерительной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аппаратурой,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другими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компьютерами.</a:t>
            </a:r>
            <a:endParaRPr sz="1800">
              <a:latin typeface="Times New Roman"/>
              <a:cs typeface="Times New Roman"/>
            </a:endParaRPr>
          </a:p>
          <a:p>
            <a:pPr algn="just" marL="156210" marR="5080" indent="179705">
              <a:lnSpc>
                <a:spcPct val="95800"/>
              </a:lnSpc>
              <a:spcBef>
                <a:spcPts val="375"/>
              </a:spcBef>
            </a:pPr>
            <a:r>
              <a:rPr dirty="0" sz="1800">
                <a:solidFill>
                  <a:srgbClr val="FF0000"/>
                </a:solidFill>
                <a:latin typeface="Times New Roman"/>
                <a:cs typeface="Times New Roman"/>
              </a:rPr>
              <a:t>Выполненные</a:t>
            </a:r>
            <a:r>
              <a:rPr dirty="0" sz="1800" spc="254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FF0000"/>
                </a:solidFill>
                <a:latin typeface="Times New Roman"/>
                <a:cs typeface="Times New Roman"/>
              </a:rPr>
              <a:t>цели</a:t>
            </a:r>
            <a:r>
              <a:rPr dirty="0" sz="1800" spc="26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dirty="0" sz="1800" spc="26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0000"/>
                </a:solidFill>
                <a:latin typeface="Times New Roman"/>
                <a:cs typeface="Times New Roman"/>
              </a:rPr>
              <a:t>задачи:</a:t>
            </a:r>
            <a:r>
              <a:rPr dirty="0" sz="1800" spc="26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был</a:t>
            </a:r>
            <a:r>
              <a:rPr dirty="0" sz="1800" spc="26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реализован</a:t>
            </a:r>
            <a:r>
              <a:rPr dirty="0" sz="1800" spc="26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и</a:t>
            </a:r>
            <a:r>
              <a:rPr dirty="0" sz="1800" spc="26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апробирован</a:t>
            </a:r>
            <a:r>
              <a:rPr dirty="0" sz="1800" spc="26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нижний</a:t>
            </a:r>
            <a:r>
              <a:rPr dirty="0" sz="1800" spc="27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уровень</a:t>
            </a:r>
            <a:r>
              <a:rPr dirty="0" sz="1800" spc="254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драйверов</a:t>
            </a:r>
            <a:r>
              <a:rPr dirty="0" sz="1800" spc="26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интерфейсов:</a:t>
            </a:r>
            <a:r>
              <a:rPr dirty="0" sz="1800" spc="26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GPIO,</a:t>
            </a:r>
            <a:r>
              <a:rPr dirty="0" sz="1800" spc="26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UART, </a:t>
            </a:r>
            <a:r>
              <a:rPr dirty="0" sz="1800" spc="-434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SPI. На </a:t>
            </a:r>
            <a:r>
              <a:rPr dirty="0" sz="1800">
                <a:latin typeface="Times New Roman"/>
                <a:cs typeface="Times New Roman"/>
              </a:rPr>
              <a:t>основе </a:t>
            </a:r>
            <a:r>
              <a:rPr dirty="0" sz="1800" spc="-5">
                <a:latin typeface="Times New Roman"/>
                <a:cs typeface="Times New Roman"/>
              </a:rPr>
              <a:t>SPI реализован программный протокол </a:t>
            </a:r>
            <a:r>
              <a:rPr dirty="0" sz="1800">
                <a:latin typeface="Times New Roman"/>
                <a:cs typeface="Times New Roman"/>
              </a:rPr>
              <a:t>обмена данными между Raspberry и </a:t>
            </a:r>
            <a:r>
              <a:rPr dirty="0" sz="1800" spc="5">
                <a:latin typeface="Times New Roman"/>
                <a:cs typeface="Times New Roman"/>
              </a:rPr>
              <a:t>модулем </a:t>
            </a:r>
            <a:r>
              <a:rPr dirty="0" sz="1800">
                <a:latin typeface="Times New Roman"/>
                <a:cs typeface="Times New Roman"/>
              </a:rPr>
              <a:t>рефлектометра РД-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мастер (внешний </a:t>
            </a:r>
            <a:r>
              <a:rPr dirty="0" sz="1800" spc="-5">
                <a:latin typeface="Times New Roman"/>
                <a:cs typeface="Times New Roman"/>
              </a:rPr>
              <a:t>вид представлен на </a:t>
            </a:r>
            <a:r>
              <a:rPr dirty="0" sz="1800">
                <a:latin typeface="Times New Roman"/>
                <a:cs typeface="Times New Roman"/>
              </a:rPr>
              <a:t>рис.1.б), установка и </a:t>
            </a:r>
            <a:r>
              <a:rPr dirty="0" sz="1800" spc="-5">
                <a:latin typeface="Times New Roman"/>
                <a:cs typeface="Times New Roman"/>
              </a:rPr>
              <a:t>настройка необходимого </a:t>
            </a:r>
            <a:r>
              <a:rPr dirty="0" sz="1800">
                <a:latin typeface="Times New Roman"/>
                <a:cs typeface="Times New Roman"/>
              </a:rPr>
              <a:t>для работы с </a:t>
            </a:r>
            <a:r>
              <a:rPr dirty="0" sz="1800" spc="-5">
                <a:latin typeface="Times New Roman"/>
                <a:cs typeface="Times New Roman"/>
              </a:rPr>
              <a:t>интерфейсами GPIO, 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UART,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SPI программного </a:t>
            </a:r>
            <a:r>
              <a:rPr dirty="0" sz="1800">
                <a:latin typeface="Times New Roman"/>
                <a:cs typeface="Times New Roman"/>
              </a:rPr>
              <a:t>окружения</a:t>
            </a:r>
            <a:r>
              <a:rPr dirty="0" sz="1950">
                <a:latin typeface="Times New Roman"/>
                <a:cs typeface="Times New Roman"/>
              </a:rPr>
              <a:t>.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6826" y="6551815"/>
            <a:ext cx="2987675" cy="666750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38735">
              <a:lnSpc>
                <a:spcPct val="100000"/>
              </a:lnSpc>
              <a:spcBef>
                <a:spcPts val="530"/>
              </a:spcBef>
            </a:pPr>
            <a:r>
              <a:rPr dirty="0" sz="1950" spc="-5">
                <a:latin typeface="Times New Roman"/>
                <a:cs typeface="Times New Roman"/>
              </a:rPr>
              <a:t>а)</a:t>
            </a: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dirty="0" sz="1600" spc="-5">
                <a:latin typeface="Times New Roman"/>
                <a:cs typeface="Times New Roman"/>
              </a:rPr>
              <a:t>Рис. </a:t>
            </a:r>
            <a:r>
              <a:rPr dirty="0" sz="1600">
                <a:latin typeface="Times New Roman"/>
                <a:cs typeface="Times New Roman"/>
              </a:rPr>
              <a:t>1(а)</a:t>
            </a:r>
            <a:r>
              <a:rPr dirty="0" sz="1600" spc="-5">
                <a:latin typeface="Times New Roman"/>
                <a:cs typeface="Times New Roman"/>
              </a:rPr>
              <a:t> Аппаратное обеспечение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17844" y="6551815"/>
            <a:ext cx="5651500" cy="666750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395605">
              <a:lnSpc>
                <a:spcPct val="100000"/>
              </a:lnSpc>
              <a:spcBef>
                <a:spcPts val="530"/>
              </a:spcBef>
            </a:pPr>
            <a:r>
              <a:rPr dirty="0" sz="1950" spc="-5">
                <a:latin typeface="Times New Roman"/>
                <a:cs typeface="Times New Roman"/>
              </a:rPr>
              <a:t>б)</a:t>
            </a: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dirty="0" sz="1600" spc="-5">
                <a:latin typeface="Times New Roman"/>
                <a:cs typeface="Times New Roman"/>
              </a:rPr>
              <a:t>Рис.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1(б)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Внешний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вид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Рефлектометра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РД-Мастер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и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Raspberry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0804" y="7523226"/>
            <a:ext cx="11861165" cy="108839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algn="just" marL="12700" marR="5080" indent="175895">
              <a:lnSpc>
                <a:spcPts val="2070"/>
              </a:lnSpc>
              <a:spcBef>
                <a:spcPts val="240"/>
              </a:spcBef>
            </a:pPr>
            <a:r>
              <a:rPr dirty="0" sz="1800">
                <a:solidFill>
                  <a:srgbClr val="FF0000"/>
                </a:solidFill>
                <a:latin typeface="Times New Roman"/>
                <a:cs typeface="Times New Roman"/>
              </a:rPr>
              <a:t>Заключение:</a:t>
            </a:r>
            <a:r>
              <a:rPr dirty="0" sz="1800" spc="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универсальный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характер</a:t>
            </a:r>
            <a:r>
              <a:rPr dirty="0" sz="1800">
                <a:latin typeface="Times New Roman"/>
                <a:cs typeface="Times New Roman"/>
              </a:rPr>
              <a:t> свободного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программного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обеспечения,</a:t>
            </a:r>
            <a:r>
              <a:rPr dirty="0" sz="1800">
                <a:latin typeface="Times New Roman"/>
                <a:cs typeface="Times New Roman"/>
              </a:rPr>
              <a:t> а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также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возможность</a:t>
            </a:r>
            <a:r>
              <a:rPr dirty="0" sz="1800">
                <a:latin typeface="Times New Roman"/>
                <a:cs typeface="Times New Roman"/>
              </a:rPr>
              <a:t> создания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собственных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уникальных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систем,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позволяет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применять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5">
                <a:latin typeface="Times New Roman"/>
                <a:cs typeface="Times New Roman"/>
              </a:rPr>
              <a:t>эти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компьютеры</a:t>
            </a:r>
            <a:r>
              <a:rPr dirty="0" sz="1800">
                <a:latin typeface="Times New Roman"/>
                <a:cs typeface="Times New Roman"/>
              </a:rPr>
              <a:t> в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исследовательских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центрах,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научных </a:t>
            </a:r>
            <a:r>
              <a:rPr dirty="0" sz="1800">
                <a:latin typeface="Times New Roman"/>
                <a:cs typeface="Times New Roman"/>
              </a:rPr>
              <a:t> лабораториях. </a:t>
            </a:r>
            <a:r>
              <a:rPr dirty="0" sz="1800" spc="-5">
                <a:latin typeface="Times New Roman"/>
                <a:cs typeface="Times New Roman"/>
              </a:rPr>
              <a:t>Это</a:t>
            </a:r>
            <a:r>
              <a:rPr dirty="0" sz="1800">
                <a:latin typeface="Times New Roman"/>
                <a:cs typeface="Times New Roman"/>
              </a:rPr>
              <a:t> могут быть: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контроль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физического</a:t>
            </a:r>
            <a:r>
              <a:rPr dirty="0" sz="1800">
                <a:latin typeface="Times New Roman"/>
                <a:cs typeface="Times New Roman"/>
              </a:rPr>
              <a:t> оборудования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с </a:t>
            </a:r>
            <a:r>
              <a:rPr dirty="0" sz="1800" spc="-5">
                <a:latin typeface="Times New Roman"/>
                <a:cs typeface="Times New Roman"/>
              </a:rPr>
              <a:t>помощью</a:t>
            </a:r>
            <a:r>
              <a:rPr dirty="0" sz="1800">
                <a:latin typeface="Times New Roman"/>
                <a:cs typeface="Times New Roman"/>
              </a:rPr>
              <a:t> датчиков,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фиксация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параметров 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исследуемого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объекта.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2511" y="3923538"/>
            <a:ext cx="4339436" cy="2941905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41286" y="4066540"/>
            <a:ext cx="4877688" cy="2800223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490325" y="545845"/>
            <a:ext cx="1084630" cy="12283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Danko</dc:creator>
  <dcterms:created xsi:type="dcterms:W3CDTF">2022-03-25T11:42:07Z</dcterms:created>
  <dcterms:modified xsi:type="dcterms:W3CDTF">2022-03-25T11:42:07Z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2022-03-24T00:00:00Z</vt:filetime>
  </property>
  <property fmtid="{D5CDD505-2E9C-101B-9397-08002B2CF9AE}" pid="3" name="Creator">
    <vt:lpwstr>Microsoft® Office Word 2007</vt:lpwstr>
  </property>
  <property fmtid="{D5CDD505-2E9C-101B-9397-08002B2CF9AE}" pid="4" name="LastSaved">
    <vt:filetime>2022-03-25T00:00:00Z</vt:filetime>
  </property>
</Properties>
</file>