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</p:sldIdLst>
  <p:sldSz cx="6858000" cy="12192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84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Валерия Волкова" initials="ВВ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9D9BF"/>
    <a:srgbClr val="F9D8BD"/>
    <a:srgbClr val="F9D8BE"/>
    <a:srgbClr val="FAEAD6"/>
    <a:srgbClr val="F9F6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06" autoAdjust="0"/>
    <p:restoredTop sz="94660"/>
  </p:normalViewPr>
  <p:slideViewPr>
    <p:cSldViewPr snapToGrid="0">
      <p:cViewPr>
        <p:scale>
          <a:sx n="120" d="100"/>
          <a:sy n="120" d="100"/>
        </p:scale>
        <p:origin x="-1014" y="5796"/>
      </p:cViewPr>
      <p:guideLst>
        <p:guide orient="horz" pos="384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3787425"/>
            <a:ext cx="5829300" cy="2613378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6908800"/>
            <a:ext cx="4800600" cy="31157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622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1134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488248"/>
            <a:ext cx="1543050" cy="1040271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488248"/>
            <a:ext cx="4514850" cy="1040271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602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63713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7834491"/>
            <a:ext cx="5829300" cy="242146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5167491"/>
            <a:ext cx="5829300" cy="266699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177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844803"/>
            <a:ext cx="3028950" cy="8046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844803"/>
            <a:ext cx="3028950" cy="80461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7898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729090"/>
            <a:ext cx="3030141" cy="11373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0" y="3866444"/>
            <a:ext cx="3030141" cy="7024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0" y="2729090"/>
            <a:ext cx="3031331" cy="113735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0" y="3866444"/>
            <a:ext cx="3031331" cy="702451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085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148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879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85422"/>
            <a:ext cx="2256235" cy="206586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7" y="485425"/>
            <a:ext cx="3833813" cy="1040553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2551291"/>
            <a:ext cx="2256235" cy="833966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9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8534400"/>
            <a:ext cx="4114800" cy="100753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1089378"/>
            <a:ext cx="4114800" cy="73152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9541934"/>
            <a:ext cx="4114800" cy="143086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EE3B4-EAF9-4F1F-BEA4-3F7FAD0E71DB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9396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488245"/>
            <a:ext cx="6172200" cy="203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844803"/>
            <a:ext cx="6172200" cy="8046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11300181"/>
            <a:ext cx="16002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3EE3B4-EAF9-4F1F-BEA4-3F7FAD0E71DB}" type="datetimeFigureOut">
              <a:rPr lang="ru-RU" smtClean="0"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11300181"/>
            <a:ext cx="21717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11300181"/>
            <a:ext cx="160020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2D70F-B354-4542-AFDF-8A13A25C13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3807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oleObject" Target="../embeddings/oleObject1.bin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6.png"/><Relationship Id="rId4" Type="http://schemas.openxmlformats.org/officeDocument/2006/relationships/image" Target="../media/image1.wmf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extBox 25"/>
          <p:cNvSpPr txBox="1"/>
          <p:nvPr/>
        </p:nvSpPr>
        <p:spPr>
          <a:xfrm>
            <a:off x="133876" y="8136067"/>
            <a:ext cx="6583019" cy="2893100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100" dirty="0"/>
          </a:p>
          <a:p>
            <a:endParaRPr lang="ru-RU" sz="1100" dirty="0"/>
          </a:p>
        </p:txBody>
      </p:sp>
      <p:graphicFrame>
        <p:nvGraphicFramePr>
          <p:cNvPr id="25" name="Объект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1129518"/>
              </p:ext>
            </p:extLst>
          </p:nvPr>
        </p:nvGraphicFramePr>
        <p:xfrm>
          <a:off x="217657" y="8037709"/>
          <a:ext cx="3401408" cy="26517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9" r:id="rId3" imgW="3673440" imgH="2864160" progId="">
                  <p:embed/>
                </p:oleObj>
              </mc:Choice>
              <mc:Fallback>
                <p:oleObj r:id="rId3" imgW="3673440" imgH="286416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7657" y="8037709"/>
                        <a:ext cx="3401408" cy="26517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8414" y="5357187"/>
            <a:ext cx="6583019" cy="2739211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1600" dirty="0"/>
          </a:p>
          <a:p>
            <a:endParaRPr lang="ru-RU" sz="700" dirty="0" smtClean="0"/>
          </a:p>
          <a:p>
            <a:endParaRPr lang="ru-RU" sz="700" dirty="0"/>
          </a:p>
          <a:p>
            <a:endParaRPr lang="ru-RU" sz="1050" dirty="0" smtClean="0"/>
          </a:p>
        </p:txBody>
      </p:sp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7164214"/>
              </p:ext>
            </p:extLst>
          </p:nvPr>
        </p:nvGraphicFramePr>
        <p:xfrm>
          <a:off x="3513108" y="5117065"/>
          <a:ext cx="3394800" cy="26896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90" r:id="rId5" imgW="3584160" imgH="2839680" progId="">
                  <p:embed/>
                </p:oleObj>
              </mc:Choice>
              <mc:Fallback>
                <p:oleObj r:id="rId5" imgW="3584160" imgH="2839680" progId="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513108" y="5117065"/>
                        <a:ext cx="3394800" cy="26896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0" y="27154"/>
            <a:ext cx="6858000" cy="12164846"/>
          </a:xfrm>
          <a:prstGeom prst="rect">
            <a:avLst/>
          </a:prstGeom>
          <a:noFill/>
          <a:ln w="127000" cmpd="thickThin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128560" y="116960"/>
            <a:ext cx="659365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/>
              <a:t>Воробьёва А.О.</a:t>
            </a:r>
          </a:p>
          <a:p>
            <a:pPr algn="ctr"/>
            <a:r>
              <a:rPr lang="ru-RU" sz="1200" b="1" dirty="0"/>
              <a:t>СИНТЕЗ И СВОЙСТВА ЧЕТВЕРТИЧНЫХ СОЛЕЙ </a:t>
            </a:r>
            <a:r>
              <a:rPr lang="en-US" sz="1200" b="1" dirty="0"/>
              <a:t>N</a:t>
            </a:r>
            <a:r>
              <a:rPr lang="ru-RU" sz="1200" b="1" dirty="0"/>
              <a:t>-АЛКИЛПИРИДИНИЯ </a:t>
            </a:r>
          </a:p>
          <a:p>
            <a:pPr algn="ctr"/>
            <a:r>
              <a:rPr lang="ru-RU" sz="1200" b="1" dirty="0"/>
              <a:t>С ТЕТРАХЛОРФЕРРАТ-АНИОНОМ</a:t>
            </a:r>
            <a:endParaRPr lang="ru-RU" sz="1200" dirty="0"/>
          </a:p>
          <a:p>
            <a:pPr algn="r"/>
            <a:r>
              <a:rPr lang="ru-RU" sz="1200" dirty="0"/>
              <a:t>Руководитель: О.Е. Журавлёв</a:t>
            </a:r>
          </a:p>
          <a:p>
            <a:pPr algn="ctr"/>
            <a:r>
              <a:rPr lang="ru-RU" sz="1200" dirty="0"/>
              <a:t>Тверской государственный университет, г. Тверь, кафедра органической химии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666227" y="7467661"/>
            <a:ext cx="30652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Спектр видимой области с полосами поглощения (530 нм, 615 нм и 680 нм)</a:t>
            </a:r>
          </a:p>
          <a:p>
            <a:r>
              <a:rPr lang="ru-RU" sz="1200" dirty="0"/>
              <a:t>характерными для тетрахлорферрат-аниона</a:t>
            </a:r>
            <a:endParaRPr lang="ru-RU" sz="1200" baseline="30000" dirty="0"/>
          </a:p>
        </p:txBody>
      </p:sp>
      <p:pic>
        <p:nvPicPr>
          <p:cNvPr id="14" name="Рисунок 13"/>
          <p:cNvPicPr/>
          <p:nvPr/>
        </p:nvPicPr>
        <p:blipFill rotWithShape="1">
          <a:blip r:embed="rId7" cstate="print">
            <a:duotone>
              <a:prstClr val="black"/>
              <a:schemeClr val="tx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339"/>
          <a:stretch/>
        </p:blipFill>
        <p:spPr bwMode="auto">
          <a:xfrm>
            <a:off x="104143" y="5376980"/>
            <a:ext cx="3628436" cy="226020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TextBox 14"/>
          <p:cNvSpPr txBox="1"/>
          <p:nvPr/>
        </p:nvSpPr>
        <p:spPr>
          <a:xfrm>
            <a:off x="259858" y="7520760"/>
            <a:ext cx="3603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ИК-спектр </a:t>
            </a:r>
            <a:r>
              <a:rPr lang="en-US" sz="1200" dirty="0"/>
              <a:t>N-</a:t>
            </a:r>
            <a:r>
              <a:rPr lang="ru-RU" sz="1200" dirty="0" err="1"/>
              <a:t>бензилпиридиний</a:t>
            </a:r>
            <a:r>
              <a:rPr lang="ru-RU" sz="1200" dirty="0"/>
              <a:t> тетрахлорферрата </a:t>
            </a:r>
          </a:p>
          <a:p>
            <a:r>
              <a:rPr lang="ru-RU" sz="1200" dirty="0"/>
              <a:t>ν</a:t>
            </a:r>
            <a:r>
              <a:rPr lang="en-US" sz="1200" dirty="0"/>
              <a:t>(C-H)</a:t>
            </a:r>
            <a:r>
              <a:rPr lang="en-US" sz="1200" dirty="0" err="1"/>
              <a:t>ar</a:t>
            </a:r>
            <a:r>
              <a:rPr lang="en-US" sz="1200" dirty="0"/>
              <a:t> 3059; </a:t>
            </a:r>
            <a:r>
              <a:rPr lang="ru-RU" sz="1200" dirty="0"/>
              <a:t>ν</a:t>
            </a:r>
            <a:r>
              <a:rPr lang="en-US" sz="1200" dirty="0"/>
              <a:t>(</a:t>
            </a:r>
            <a:r>
              <a:rPr lang="ru-RU" sz="1200" dirty="0"/>
              <a:t>С</a:t>
            </a:r>
            <a:r>
              <a:rPr lang="en-US" sz="1200" dirty="0"/>
              <a:t>-</a:t>
            </a:r>
            <a:r>
              <a:rPr lang="ru-RU" sz="1200" dirty="0"/>
              <a:t>С</a:t>
            </a:r>
            <a:r>
              <a:rPr lang="en-US" sz="1200" dirty="0"/>
              <a:t>)</a:t>
            </a:r>
            <a:r>
              <a:rPr lang="en-US" sz="1200" dirty="0" err="1"/>
              <a:t>ar</a:t>
            </a:r>
            <a:r>
              <a:rPr lang="en-US" sz="1200" dirty="0"/>
              <a:t> 1631; </a:t>
            </a:r>
            <a:r>
              <a:rPr lang="ru-RU" sz="1200" dirty="0"/>
              <a:t>δ</a:t>
            </a:r>
            <a:r>
              <a:rPr lang="en-US" sz="1200" dirty="0"/>
              <a:t>(C-H)sp</a:t>
            </a:r>
            <a:r>
              <a:rPr lang="en-US" sz="1200" baseline="30000" dirty="0"/>
              <a:t>2</a:t>
            </a:r>
            <a:r>
              <a:rPr lang="en-US" sz="1200" dirty="0"/>
              <a:t> 748, 704</a:t>
            </a:r>
            <a:endParaRPr lang="ru-RU" sz="1200" dirty="0"/>
          </a:p>
        </p:txBody>
      </p:sp>
      <p:sp>
        <p:nvSpPr>
          <p:cNvPr id="17" name="TextBox 16"/>
          <p:cNvSpPr txBox="1"/>
          <p:nvPr/>
        </p:nvSpPr>
        <p:spPr>
          <a:xfrm>
            <a:off x="283663" y="10394248"/>
            <a:ext cx="3557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Зависимость эквивалентной электропроводности растворов тетрахлорферратов </a:t>
            </a:r>
            <a:r>
              <a:rPr lang="en-US" sz="1200" dirty="0"/>
              <a:t>N-</a:t>
            </a:r>
            <a:r>
              <a:rPr lang="ru-RU" sz="1200" dirty="0"/>
              <a:t>алкилпиридиния в </a:t>
            </a:r>
            <a:r>
              <a:rPr lang="ru-RU" sz="1200" dirty="0" err="1"/>
              <a:t>ацетонитриле</a:t>
            </a:r>
            <a:r>
              <a:rPr lang="ru-RU" sz="1200" dirty="0"/>
              <a:t> от концентрации при 25</a:t>
            </a:r>
            <a:r>
              <a:rPr lang="ru-RU" sz="1200" baseline="30000" dirty="0"/>
              <a:t>о</a:t>
            </a:r>
            <a:r>
              <a:rPr lang="ru-RU" sz="1200" dirty="0"/>
              <a:t>С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36304" y="2925150"/>
            <a:ext cx="6585392" cy="646331"/>
          </a:xfrm>
          <a:prstGeom prst="rect">
            <a:avLst/>
          </a:prstGeom>
          <a:ln w="19050">
            <a:solidFill>
              <a:srgbClr val="92D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200" b="1" dirty="0"/>
              <a:t>Цель работы: </a:t>
            </a:r>
            <a:r>
              <a:rPr lang="ru-RU" sz="1200" dirty="0"/>
              <a:t>синтез металлсодержащих ионных жидкостей с катионом </a:t>
            </a:r>
            <a:r>
              <a:rPr lang="en-US" sz="1200" dirty="0"/>
              <a:t>N</a:t>
            </a:r>
            <a:r>
              <a:rPr lang="ru-RU" sz="1200" dirty="0"/>
              <a:t>-алкилпиридиния и тетрахлорферрат-анионом с различной длиной алкильных заместителей и исследование их физико-химических свойств.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323452" y="3617141"/>
            <a:ext cx="4203866" cy="1692771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200" b="1" dirty="0"/>
              <a:t>Схема реакций получения галогенидов N-алкилпиридиния </a:t>
            </a:r>
          </a:p>
          <a:p>
            <a:pPr algn="ctr"/>
            <a:r>
              <a:rPr lang="ru-RU" sz="1200" b="1" dirty="0"/>
              <a:t>и тетрахлорферратов N-алкилпиридиния</a:t>
            </a:r>
            <a:endParaRPr lang="ru-RU" b="1" dirty="0"/>
          </a:p>
          <a:p>
            <a:endParaRPr lang="ru-RU" sz="1200" dirty="0"/>
          </a:p>
          <a:p>
            <a:endParaRPr lang="ru-RU" sz="1200" dirty="0"/>
          </a:p>
          <a:p>
            <a:endParaRPr lang="ru-RU" sz="1200" dirty="0"/>
          </a:p>
          <a:p>
            <a:endParaRPr lang="ru-RU" sz="1200" dirty="0"/>
          </a:p>
          <a:p>
            <a:endParaRPr lang="ru-RU" sz="1200" dirty="0"/>
          </a:p>
          <a:p>
            <a:endParaRPr lang="ru-RU" sz="400" dirty="0"/>
          </a:p>
          <a:p>
            <a:endParaRPr lang="ru-RU" sz="400" dirty="0"/>
          </a:p>
          <a:p>
            <a:endParaRPr lang="ru-RU" sz="800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138415" y="1122928"/>
            <a:ext cx="6585392" cy="1754326"/>
          </a:xfrm>
          <a:prstGeom prst="rect">
            <a:avLst/>
          </a:prstGeom>
          <a:ln w="19050">
            <a:solidFill>
              <a:srgbClr val="92D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200" b="1" dirty="0"/>
              <a:t>Актуальность: </a:t>
            </a:r>
            <a:r>
              <a:rPr lang="ru-RU" sz="1200" dirty="0"/>
              <a:t>металлсодержащие ионные жидкости называют «зелёными» растворителями, в отличие от традиционных летучих органических соединений, благодаря многим привлекательным свойствам, таким как химическая и термическая стабильность, негорючесть, низкая летучесть наряду с высокой каталитической активностью. Что еще более важно, металлсодержащие ионные жидкости могут быть разработаны для конкретных задач благодаря выбору соответствующего катиона/аниона или введению различных функциональных групп. Благодаря своей функциональности, они обладают широким спектром возможностей, таких как растворители и катализаторы в реакциях органического синтеза. Поэтому, металлсодержащие ионные жидкости имеют огромные перспективы в использовании их для новой химии.</a:t>
            </a:r>
          </a:p>
        </p:txBody>
      </p:sp>
      <p:pic>
        <p:nvPicPr>
          <p:cNvPr id="20" name="Рисунок 19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66" t="41748" r="1" b="8252"/>
          <a:stretch/>
        </p:blipFill>
        <p:spPr bwMode="auto">
          <a:xfrm>
            <a:off x="4706866" y="5365564"/>
            <a:ext cx="1007284" cy="6692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138414" y="11077722"/>
            <a:ext cx="6583019" cy="1015663"/>
          </a:xfrm>
          <a:prstGeom prst="rect">
            <a:avLst/>
          </a:prstGeom>
          <a:noFill/>
          <a:ln w="19050">
            <a:solidFill>
              <a:srgbClr val="92D05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ru-RU" sz="1200" b="1" dirty="0"/>
              <a:t>Выводы: </a:t>
            </a:r>
            <a:r>
              <a:rPr lang="en-US" sz="1200" dirty="0"/>
              <a:t>1) </a:t>
            </a:r>
            <a:r>
              <a:rPr lang="ru-RU" sz="1200" dirty="0"/>
              <a:t>Синтезированы металлсодержащие ионные жидкости тетрахлорферраты N-алкилпиридиния с различной длинной алкильного </a:t>
            </a:r>
            <a:r>
              <a:rPr lang="ru-RU" sz="1200" dirty="0" smtClean="0"/>
              <a:t>заместителя</a:t>
            </a:r>
            <a:r>
              <a:rPr lang="en-US" sz="1200" dirty="0" smtClean="0"/>
              <a:t>; </a:t>
            </a:r>
            <a:r>
              <a:rPr lang="en-US" sz="1200" dirty="0"/>
              <a:t>2) </a:t>
            </a:r>
            <a:r>
              <a:rPr lang="ru-RU" sz="1200" dirty="0"/>
              <a:t>Структура органического катиона подтверждена данными </a:t>
            </a:r>
            <a:r>
              <a:rPr lang="ru-RU" sz="1200" dirty="0" smtClean="0"/>
              <a:t>ИК-спектроскопии, наличие </a:t>
            </a:r>
            <a:r>
              <a:rPr lang="ru-RU" sz="1200" dirty="0"/>
              <a:t>комплексного </a:t>
            </a:r>
            <a:r>
              <a:rPr lang="ru-RU" sz="1200" dirty="0" err="1"/>
              <a:t>металлатного</a:t>
            </a:r>
            <a:r>
              <a:rPr lang="ru-RU" sz="1200" dirty="0"/>
              <a:t> тетрахлорферрат-аниона данными спектроскопии в видимой </a:t>
            </a:r>
            <a:r>
              <a:rPr lang="ru-RU" sz="1200" dirty="0" smtClean="0"/>
              <a:t>области</a:t>
            </a:r>
            <a:r>
              <a:rPr lang="en-US" sz="1200" dirty="0" smtClean="0"/>
              <a:t>;</a:t>
            </a:r>
            <a:r>
              <a:rPr lang="ru-RU" sz="1200" dirty="0" smtClean="0"/>
              <a:t> </a:t>
            </a:r>
            <a:r>
              <a:rPr lang="en-US" sz="1200" dirty="0"/>
              <a:t>3) </a:t>
            </a:r>
            <a:r>
              <a:rPr lang="ru-RU" sz="1200" dirty="0"/>
              <a:t>Эквивалентная электропроводность </a:t>
            </a:r>
            <a:r>
              <a:rPr lang="ru-RU" sz="1200"/>
              <a:t>тетрахлорферратов </a:t>
            </a:r>
            <a:r>
              <a:rPr lang="ru-RU" sz="1200" smtClean="0"/>
              <a:t>уменьшается с </a:t>
            </a:r>
            <a:r>
              <a:rPr lang="ru-RU" sz="1200" dirty="0"/>
              <a:t>увеличением длины </a:t>
            </a:r>
            <a:r>
              <a:rPr lang="ru-RU" sz="1200" dirty="0" smtClean="0"/>
              <a:t>заместителя.</a:t>
            </a:r>
            <a:endParaRPr lang="ru-RU" sz="1200" dirty="0"/>
          </a:p>
        </p:txBody>
      </p:sp>
      <p:pic>
        <p:nvPicPr>
          <p:cNvPr id="21" name="Рисунок 20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602" y="4029262"/>
            <a:ext cx="2599592" cy="1261555"/>
          </a:xfrm>
          <a:prstGeom prst="rect">
            <a:avLst/>
          </a:prstGeom>
          <a:noFill/>
          <a:ln>
            <a:noFill/>
          </a:ln>
        </p:spPr>
      </p:pic>
      <p:pic>
        <p:nvPicPr>
          <p:cNvPr id="27" name="Рисунок 26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66" t="41748" r="1" b="8252"/>
          <a:stretch/>
        </p:blipFill>
        <p:spPr bwMode="auto">
          <a:xfrm>
            <a:off x="1505043" y="8306113"/>
            <a:ext cx="1007284" cy="66929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TextBox 28"/>
          <p:cNvSpPr txBox="1"/>
          <p:nvPr/>
        </p:nvSpPr>
        <p:spPr>
          <a:xfrm>
            <a:off x="3802641" y="8128299"/>
            <a:ext cx="27950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/>
              <a:t>Температуры плавления галогенидов и тетрахлорферратов </a:t>
            </a:r>
            <a:r>
              <a:rPr lang="en-US" sz="1200" dirty="0"/>
              <a:t>N-</a:t>
            </a:r>
            <a:r>
              <a:rPr lang="ru-RU" sz="1200" dirty="0"/>
              <a:t>алкилпиридиния </a:t>
            </a:r>
          </a:p>
        </p:txBody>
      </p:sp>
      <p:pic>
        <p:nvPicPr>
          <p:cNvPr id="1070" name="Picture 46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2213" y="8554030"/>
            <a:ext cx="2273115" cy="2436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Рисунок 32"/>
          <p:cNvPicPr/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517" r="19044" b="58083"/>
          <a:stretch/>
        </p:blipFill>
        <p:spPr bwMode="auto">
          <a:xfrm>
            <a:off x="4130300" y="9213803"/>
            <a:ext cx="964276" cy="558346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Рисунок 31"/>
          <p:cNvPicPr/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566" t="41748" r="1" b="8252"/>
          <a:stretch/>
        </p:blipFill>
        <p:spPr bwMode="auto">
          <a:xfrm>
            <a:off x="4121335" y="10153790"/>
            <a:ext cx="1007284" cy="6692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0308631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508</TotalTime>
  <Words>266</Words>
  <Application>Microsoft Office PowerPoint</Application>
  <PresentationFormat>Произвольный</PresentationFormat>
  <Paragraphs>42</Paragraphs>
  <Slides>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0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ЦДР</dc:creator>
  <cp:lastModifiedBy>ЦДР</cp:lastModifiedBy>
  <cp:revision>57</cp:revision>
  <dcterms:created xsi:type="dcterms:W3CDTF">2021-03-23T18:26:56Z</dcterms:created>
  <dcterms:modified xsi:type="dcterms:W3CDTF">2022-03-24T19:47:20Z</dcterms:modified>
</cp:coreProperties>
</file>