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62" r:id="rId6"/>
    <p:sldId id="261" r:id="rId7"/>
    <p:sldId id="263" r:id="rId8"/>
    <p:sldId id="264" r:id="rId9"/>
    <p:sldId id="267" r:id="rId10"/>
    <p:sldId id="266" r:id="rId11"/>
    <p:sldId id="259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165A1D-2860-4528-9979-574682D20433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246CD83-3951-48C6-AD34-64EC05D61F34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ru-RU" dirty="0"/>
            <a:t>Цель работы: исследование влияния концентрации нитрата серебра на синтез наночастиц в водных экстрактах листьев дуба.</a:t>
          </a:r>
        </a:p>
      </dgm:t>
    </dgm:pt>
    <dgm:pt modelId="{77BA7C66-D46C-4B96-8733-B4D5149D444F}" type="parTrans" cxnId="{62C48C9F-7270-4A1B-B379-DF6103B380AA}">
      <dgm:prSet/>
      <dgm:spPr/>
      <dgm:t>
        <a:bodyPr/>
        <a:lstStyle/>
        <a:p>
          <a:endParaRPr lang="ru-RU"/>
        </a:p>
      </dgm:t>
    </dgm:pt>
    <dgm:pt modelId="{D397B0B6-5E13-4C60-B255-B6E968F05E02}" type="sibTrans" cxnId="{62C48C9F-7270-4A1B-B379-DF6103B380AA}">
      <dgm:prSet/>
      <dgm:spPr/>
      <dgm:t>
        <a:bodyPr/>
        <a:lstStyle/>
        <a:p>
          <a:endParaRPr lang="ru-RU"/>
        </a:p>
      </dgm:t>
    </dgm:pt>
    <dgm:pt modelId="{7ECD88BD-7CF5-482F-A822-58E424F63F59}" type="pres">
      <dgm:prSet presAssocID="{CB165A1D-2860-4528-9979-574682D20433}" presName="linear" presStyleCnt="0">
        <dgm:presLayoutVars>
          <dgm:animLvl val="lvl"/>
          <dgm:resizeHandles val="exact"/>
        </dgm:presLayoutVars>
      </dgm:prSet>
      <dgm:spPr/>
    </dgm:pt>
    <dgm:pt modelId="{27D6BAAA-698F-4133-9657-BADAE2266E95}" type="pres">
      <dgm:prSet presAssocID="{A246CD83-3951-48C6-AD34-64EC05D61F34}" presName="parentText" presStyleLbl="node1" presStyleIdx="0" presStyleCnt="1" custLinFactNeighborX="688" custLinFactNeighborY="-30511">
        <dgm:presLayoutVars>
          <dgm:chMax val="0"/>
          <dgm:bulletEnabled val="1"/>
        </dgm:presLayoutVars>
      </dgm:prSet>
      <dgm:spPr/>
    </dgm:pt>
  </dgm:ptLst>
  <dgm:cxnLst>
    <dgm:cxn modelId="{AA3A6411-02EA-4169-9F31-0149C08FBCB1}" type="presOf" srcId="{A246CD83-3951-48C6-AD34-64EC05D61F34}" destId="{27D6BAAA-698F-4133-9657-BADAE2266E95}" srcOrd="0" destOrd="0" presId="urn:microsoft.com/office/officeart/2005/8/layout/vList2"/>
    <dgm:cxn modelId="{3C69673F-6694-4BA2-8080-02AA668FC3B5}" type="presOf" srcId="{CB165A1D-2860-4528-9979-574682D20433}" destId="{7ECD88BD-7CF5-482F-A822-58E424F63F59}" srcOrd="0" destOrd="0" presId="urn:microsoft.com/office/officeart/2005/8/layout/vList2"/>
    <dgm:cxn modelId="{62C48C9F-7270-4A1B-B379-DF6103B380AA}" srcId="{CB165A1D-2860-4528-9979-574682D20433}" destId="{A246CD83-3951-48C6-AD34-64EC05D61F34}" srcOrd="0" destOrd="0" parTransId="{77BA7C66-D46C-4B96-8733-B4D5149D444F}" sibTransId="{D397B0B6-5E13-4C60-B255-B6E968F05E02}"/>
    <dgm:cxn modelId="{215962D1-3F89-4CC5-B8CD-B4C99C2FCBF4}" type="presParOf" srcId="{7ECD88BD-7CF5-482F-A822-58E424F63F59}" destId="{27D6BAAA-698F-4133-9657-BADAE2266E9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6BAAA-698F-4133-9657-BADAE2266E95}">
      <dsp:nvSpPr>
        <dsp:cNvPr id="0" name=""/>
        <dsp:cNvSpPr/>
      </dsp:nvSpPr>
      <dsp:spPr>
        <a:xfrm>
          <a:off x="0" y="0"/>
          <a:ext cx="8521117" cy="9149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Цель работы: исследование влияния концентрации нитрата серебра на синтез наночастиц в водных экстрактах листьев дуба.</a:t>
          </a:r>
        </a:p>
      </dsp:txBody>
      <dsp:txXfrm>
        <a:off x="44664" y="44664"/>
        <a:ext cx="8431789" cy="825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DA92D-E62F-4B87-AD2B-3E86C64B180C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0267C-F26A-47F1-8A17-FD497DE0673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E5BB-B2FA-481E-9B8A-E0387CA10102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964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762D-7A05-4BC6-9B06-DE145EC2CEF4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26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3DB1-DD74-45C2-A4B2-D1DB19B41D1A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021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92363-BC65-45E2-BE9D-DFC980B4199E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84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ADEB-EACE-49D0-945E-038A66CCFE3F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848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DB94-1E40-4084-9D97-0DFF4FF8CC5E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488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0E819-3440-4FF4-B1D0-B0958D7E01D7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397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CA14-DDDE-4A9C-9E29-B463F341CBEE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32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FF82-3743-4072-85D7-1283FAA02944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956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EDA48-13C2-4247-8F8B-E170839185E7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936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C84-8272-4146-9542-EA29C93C9412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0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C9D6E-D896-4AEC-9040-308EB24035D7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57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F6D43-AB73-4115-9FF6-1FE5C3ECB585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53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BE695-4438-4F42-976D-BA5E28E7419A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9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C566B-7DE4-4072-8CB6-1D5968B2BDEF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81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38BD-40B4-422C-9F66-A39642368B16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71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CDE5D-8CDB-470A-B5CF-760D72DB841C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88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4472F39-62FE-4CFF-8D67-D83F3C956AA9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5D96D24-2946-4117-97B5-79E10EF92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7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66F54-5538-4A45-8B70-21D24B4EA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0143"/>
            <a:ext cx="9144000" cy="2387600"/>
          </a:xfrm>
        </p:spPr>
        <p:txBody>
          <a:bodyPr>
            <a:normAutofit/>
          </a:bodyPr>
          <a:lstStyle/>
          <a:p>
            <a:r>
              <a:rPr lang="ru-RU" sz="4000" dirty="0"/>
              <a:t>Изучения влияния концентрации серебра на образование наночастиц серебра в экстрактах дуба черешчатого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33C51F-8291-48C0-B9A6-A03838757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9406" y="4380075"/>
            <a:ext cx="5942961" cy="2029114"/>
          </a:xfrm>
        </p:spPr>
        <p:txBody>
          <a:bodyPr>
            <a:normAutofit fontScale="850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Автор: Гешко Владимир Владимирович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Научный руководитель: к.х.н., доцент Хижняк Светлана Дмитриевна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299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B2999D5-32DE-4963-9C69-B6A23CF6B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585" y="5846225"/>
            <a:ext cx="764215" cy="365125"/>
          </a:xfrm>
        </p:spPr>
        <p:txBody>
          <a:bodyPr/>
          <a:lstStyle/>
          <a:p>
            <a:fld id="{F5D96D24-2946-4117-97B5-79E10EF925A5}" type="slidenum">
              <a:rPr lang="ru-RU" sz="2400" smtClean="0"/>
              <a:pPr/>
              <a:t>10</a:t>
            </a:fld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604EB-64D0-450D-B820-5046980F4B31}"/>
              </a:ext>
            </a:extLst>
          </p:cNvPr>
          <p:cNvSpPr txBox="1"/>
          <p:nvPr/>
        </p:nvSpPr>
        <p:spPr>
          <a:xfrm>
            <a:off x="3972938" y="149277"/>
            <a:ext cx="389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Приложение для ответов на вопросы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859B2-8B33-4108-B77D-BC636DE71215}"/>
              </a:ext>
            </a:extLst>
          </p:cNvPr>
          <p:cNvSpPr txBox="1"/>
          <p:nvPr/>
        </p:nvSpPr>
        <p:spPr>
          <a:xfrm>
            <a:off x="702108" y="3244334"/>
            <a:ext cx="13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Рис.6.Танин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FDC32-B557-474B-8E2A-08B2ED88975B}"/>
              </a:ext>
            </a:extLst>
          </p:cNvPr>
          <p:cNvSpPr txBox="1"/>
          <p:nvPr/>
        </p:nvSpPr>
        <p:spPr>
          <a:xfrm>
            <a:off x="9362193" y="2912684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Рис.7.Катехин.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B8F2D0B-DF72-44CD-883E-6A1175E2B32D}"/>
              </a:ext>
            </a:extLst>
          </p:cNvPr>
          <p:cNvSpPr/>
          <p:nvPr/>
        </p:nvSpPr>
        <p:spPr>
          <a:xfrm>
            <a:off x="3111234" y="4201888"/>
            <a:ext cx="6385486" cy="23221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Сначала идет процесс восстановления  серебра из его нитрата благодаря, аминокислотам, фенольным соединениям содержащимся в экстракте дуба черешчатого, затем происходит накопление частиц серебра и их рост; затем происходит их стабилизация  за счет танина, который является хорошим восстановителем.</a:t>
            </a:r>
          </a:p>
          <a:p>
            <a:r>
              <a:rPr lang="ru-RU" dirty="0"/>
              <a:t>Благодаря же катехину дубильные вещества обладают хорошей антимикробной защитой.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9C6B2B-AD37-4A8F-8FE6-9F4DDF0D8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5" y="533708"/>
            <a:ext cx="4275472" cy="34327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DAE296-1B1B-41EC-8A8E-02994880B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9" y="792300"/>
            <a:ext cx="2286000" cy="23050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A3A494-C062-46A3-95FF-B44093B5A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947" y="1107347"/>
            <a:ext cx="2707239" cy="153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7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DCCD0FE-C358-44C3-A5D7-2B08932E7B49}"/>
              </a:ext>
            </a:extLst>
          </p:cNvPr>
          <p:cNvSpPr/>
          <p:nvPr/>
        </p:nvSpPr>
        <p:spPr>
          <a:xfrm>
            <a:off x="91144" y="957502"/>
            <a:ext cx="8432924" cy="1332909"/>
          </a:xfrm>
          <a:prstGeom prst="round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Полученные экстракты были изучены с помощью физико-химических методов: УФ-спектроскопии, динамического светорассеяния и сканирующей электронной микроскопии.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00312-86EF-4A8F-B1BF-F00178BAD1E4}"/>
              </a:ext>
            </a:extLst>
          </p:cNvPr>
          <p:cNvSpPr txBox="1"/>
          <p:nvPr/>
        </p:nvSpPr>
        <p:spPr>
          <a:xfrm>
            <a:off x="5080032" y="210435"/>
            <a:ext cx="259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Методы исследования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E3D91-A993-4F12-974B-DF8B2A7CC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5" b="98870" l="0" r="96831">
                        <a14:foregroundMark x1="5282" y1="54237" x2="3873" y2="24859"/>
                        <a14:foregroundMark x1="3873" y1="24859" x2="16901" y2="9040"/>
                        <a14:foregroundMark x1="16901" y1="9040" x2="45423" y2="24294"/>
                        <a14:foregroundMark x1="45423" y1="24294" x2="60563" y2="5085"/>
                        <a14:foregroundMark x1="60563" y1="5085" x2="77817" y2="9605"/>
                        <a14:foregroundMark x1="77817" y1="9605" x2="88732" y2="32768"/>
                        <a14:foregroundMark x1="88732" y1="32768" x2="94718" y2="59322"/>
                        <a14:foregroundMark x1="94718" y1="59322" x2="95070" y2="83616"/>
                        <a14:foregroundMark x1="95070" y1="83616" x2="20070" y2="92655"/>
                        <a14:foregroundMark x1="20070" y1="92655" x2="8099" y2="72881"/>
                        <a14:foregroundMark x1="8099" y1="72881" x2="4225" y2="52542"/>
                        <a14:foregroundMark x1="6338" y1="11299" x2="21831" y2="10734"/>
                        <a14:foregroundMark x1="21831" y1="10734" x2="37676" y2="24294"/>
                        <a14:foregroundMark x1="37676" y1="24294" x2="51408" y2="7910"/>
                        <a14:foregroundMark x1="51408" y1="7910" x2="73944" y2="7910"/>
                        <a14:foregroundMark x1="73944" y1="7910" x2="88380" y2="23164"/>
                        <a14:foregroundMark x1="88380" y1="23164" x2="98944" y2="75706"/>
                        <a14:foregroundMark x1="98944" y1="75706" x2="84155" y2="90960"/>
                        <a14:foregroundMark x1="84155" y1="90960" x2="21479" y2="98305"/>
                        <a14:foregroundMark x1="21479" y1="98305" x2="7746" y2="86441"/>
                        <a14:foregroundMark x1="7746" y1="86441" x2="1408" y2="25424"/>
                        <a14:foregroundMark x1="1408" y1="25424" x2="3873" y2="12429"/>
                        <a14:foregroundMark x1="87676" y1="90395" x2="97183" y2="66102"/>
                        <a14:foregroundMark x1="97183" y1="66102" x2="85915" y2="13559"/>
                        <a14:foregroundMark x1="85915" y1="13559" x2="76408" y2="6780"/>
                        <a14:foregroundMark x1="85211" y1="11299" x2="95070" y2="31638"/>
                        <a14:foregroundMark x1="95070" y1="31638" x2="96127" y2="42373"/>
                        <a14:foregroundMark x1="96127" y1="46893" x2="95775" y2="53672"/>
                        <a14:foregroundMark x1="95775" y1="48588" x2="97535" y2="53107"/>
                        <a14:foregroundMark x1="90141" y1="90395" x2="92606" y2="91525"/>
                        <a14:foregroundMark x1="21127" y1="97740" x2="23944" y2="99435"/>
                        <a14:foregroundMark x1="14437" y1="5085" x2="16901" y2="5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268" y="2499920"/>
            <a:ext cx="3353116" cy="20897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91CCBE-7BC8-423A-92EF-97A6311DD6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7048" y="2336323"/>
            <a:ext cx="2700976" cy="19319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3D7895-D706-49D3-B683-6695D9DBA2C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3042" y="2563811"/>
            <a:ext cx="3245418" cy="229342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28FAB88-4DED-4B5D-AE44-FFC6619C1D31}"/>
              </a:ext>
            </a:extLst>
          </p:cNvPr>
          <p:cNvSpPr/>
          <p:nvPr/>
        </p:nvSpPr>
        <p:spPr>
          <a:xfrm>
            <a:off x="266635" y="5013460"/>
            <a:ext cx="3535360" cy="4605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УФ-спектрометр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Evolution Array”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C365244-65B8-438D-85D3-D24E4AB9E28D}"/>
              </a:ext>
            </a:extLst>
          </p:cNvPr>
          <p:cNvSpPr/>
          <p:nvPr/>
        </p:nvSpPr>
        <p:spPr>
          <a:xfrm>
            <a:off x="4590414" y="4343405"/>
            <a:ext cx="2573053" cy="6261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en-US" dirty="0" err="1">
                <a:solidFill>
                  <a:schemeClr val="tx1"/>
                </a:solidFill>
              </a:rPr>
              <a:t>Zetasizer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NanoZS</a:t>
            </a:r>
            <a:r>
              <a:rPr lang="ru-RU" dirty="0">
                <a:solidFill>
                  <a:schemeClr val="tx1"/>
                </a:solidFill>
              </a:rPr>
              <a:t>» </a:t>
            </a:r>
            <a:endParaRPr lang="en-US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013126C-8279-44D1-BD24-C82A943275FA}"/>
              </a:ext>
            </a:extLst>
          </p:cNvPr>
          <p:cNvSpPr/>
          <p:nvPr/>
        </p:nvSpPr>
        <p:spPr>
          <a:xfrm>
            <a:off x="8288484" y="4901344"/>
            <a:ext cx="2419550" cy="10507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СЭМ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en-US" dirty="0">
                <a:solidFill>
                  <a:schemeClr val="tx1"/>
                </a:solidFill>
              </a:rPr>
              <a:t>JEOL JSM-6610 LV» microscope + </a:t>
            </a:r>
            <a:r>
              <a:rPr lang="ru-RU" dirty="0">
                <a:solidFill>
                  <a:schemeClr val="tx1"/>
                </a:solidFill>
              </a:rPr>
              <a:t>приставка </a:t>
            </a:r>
            <a:r>
              <a:rPr lang="en-US" dirty="0">
                <a:solidFill>
                  <a:schemeClr val="tx1"/>
                </a:solidFill>
              </a:rPr>
              <a:t>Oxford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E891B7-D485-49EF-81A3-84BAB4E54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184" y="6101388"/>
            <a:ext cx="764215" cy="365125"/>
          </a:xfrm>
        </p:spPr>
        <p:txBody>
          <a:bodyPr/>
          <a:lstStyle/>
          <a:p>
            <a:fld id="{F5D96D24-2946-4117-97B5-79E10EF925A5}" type="slidenum">
              <a:rPr lang="ru-RU" sz="2800" smtClean="0"/>
              <a:pPr/>
              <a:t>11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17530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9BD7ADB-BC1C-494D-ADD6-7EC31255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8A5712-0B16-4191-8650-C18BA94C212F}"/>
              </a:ext>
            </a:extLst>
          </p:cNvPr>
          <p:cNvSpPr txBox="1"/>
          <p:nvPr/>
        </p:nvSpPr>
        <p:spPr>
          <a:xfrm>
            <a:off x="3666308" y="60961"/>
            <a:ext cx="211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Список публикаций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9CE08-5EB6-4218-82A9-607DA8B14BA5}"/>
              </a:ext>
            </a:extLst>
          </p:cNvPr>
          <p:cNvSpPr txBox="1"/>
          <p:nvPr/>
        </p:nvSpPr>
        <p:spPr>
          <a:xfrm>
            <a:off x="226423" y="1031890"/>
            <a:ext cx="6096000" cy="2592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Гешко 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Хижняк 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Зеленый синтез»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наночистиц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серебра с помощью водных экстрактов дуба // XXVII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Каргинские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чтения,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ТвГУ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2021. С. 51.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Гешко 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Хижняк 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Зеленый синтез наночастиц серебра с использованием водных экстрактов листьев дуба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Апробированное научное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исследование,ТвГУ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2022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4F78C6-CFB8-4CB7-B6F8-1C057DFF97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6612" y="0"/>
            <a:ext cx="5195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34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5C50E04-F0CA-466A-9306-BDBC184FF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2801343"/>
              </p:ext>
            </p:extLst>
          </p:nvPr>
        </p:nvGraphicFramePr>
        <p:xfrm>
          <a:off x="178266" y="335559"/>
          <a:ext cx="8521117" cy="11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0B7B7C7-B612-46B7-9E76-66637FC09564}"/>
              </a:ext>
            </a:extLst>
          </p:cNvPr>
          <p:cNvSpPr/>
          <p:nvPr/>
        </p:nvSpPr>
        <p:spPr>
          <a:xfrm>
            <a:off x="178265" y="1476461"/>
            <a:ext cx="11328925" cy="3178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Актуальность: наночастицы серебра (НЧС) привлекают повышенное внимание исследователей по причине их экстраординарной способности подавлять рост патогенных микроорганизмов, а также из-за эффекта привыкания к антибиотикам. Именно благодаря этим свойствам НЧС находят применение в различных областях, таких как биомедицина, адресная доставка лекарств, обработка воды, сельское хозяйство и т.д.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64FBB7E-73F4-45F1-A4C7-890977B19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3127" y="6076221"/>
            <a:ext cx="764215" cy="365125"/>
          </a:xfrm>
        </p:spPr>
        <p:txBody>
          <a:bodyPr/>
          <a:lstStyle/>
          <a:p>
            <a:fld id="{F5D96D24-2946-4117-97B5-79E10EF925A5}" type="slidenum">
              <a:rPr lang="ru-RU" sz="2800" smtClean="0"/>
              <a:pPr/>
              <a:t>2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05747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B23B5A-D0F7-4414-A972-109858970BD2}"/>
              </a:ext>
            </a:extLst>
          </p:cNvPr>
          <p:cNvSpPr txBox="1"/>
          <p:nvPr/>
        </p:nvSpPr>
        <p:spPr>
          <a:xfrm>
            <a:off x="4530055" y="503339"/>
            <a:ext cx="26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Методика синтеза НЧС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FFF4E8-16EA-4102-A56A-DBB21B11B09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56" y="1557406"/>
            <a:ext cx="4810131" cy="1077305"/>
          </a:xfrm>
          <a:prstGeom prst="rect">
            <a:avLst/>
          </a:prstGeom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43EB1215-A334-4371-B7DD-BB8BC1468B6B}"/>
              </a:ext>
            </a:extLst>
          </p:cNvPr>
          <p:cNvSpPr/>
          <p:nvPr/>
        </p:nvSpPr>
        <p:spPr>
          <a:xfrm>
            <a:off x="4760344" y="1860828"/>
            <a:ext cx="352338" cy="319115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379F5-B9A8-46A7-940B-B15CC20737B9}"/>
              </a:ext>
            </a:extLst>
          </p:cNvPr>
          <p:cNvSpPr txBox="1"/>
          <p:nvPr/>
        </p:nvSpPr>
        <p:spPr>
          <a:xfrm>
            <a:off x="4570546" y="1443565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Ag+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3A163A-CB75-4E59-9367-069868C276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4345" y="1086463"/>
            <a:ext cx="2977477" cy="1675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271CC-DBE1-49BD-AA30-70079B388284}"/>
              </a:ext>
            </a:extLst>
          </p:cNvPr>
          <p:cNvSpPr txBox="1"/>
          <p:nvPr/>
        </p:nvSpPr>
        <p:spPr>
          <a:xfrm>
            <a:off x="5154345" y="2782669"/>
            <a:ext cx="368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Экстракты после добавления нитрата серебра через 15 минут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AE13FCB-C9BB-490C-AFEE-700D383A7CCD}"/>
              </a:ext>
            </a:extLst>
          </p:cNvPr>
          <p:cNvSpPr/>
          <p:nvPr/>
        </p:nvSpPr>
        <p:spPr>
          <a:xfrm>
            <a:off x="8201259" y="1741576"/>
            <a:ext cx="590401" cy="50667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DF06C3-5517-4F70-A2AF-07A16954D30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61097" y="1086463"/>
            <a:ext cx="3056075" cy="17194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836991-54F9-48A7-9A6A-BEC607F0FF9B}"/>
              </a:ext>
            </a:extLst>
          </p:cNvPr>
          <p:cNvSpPr txBox="1"/>
          <p:nvPr/>
        </p:nvSpPr>
        <p:spPr>
          <a:xfrm>
            <a:off x="9529335" y="2808325"/>
            <a:ext cx="153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Через 2  дня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6B0DC17F-0B2C-462E-9896-24E9BF7D3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659488"/>
              </p:ext>
            </p:extLst>
          </p:nvPr>
        </p:nvGraphicFramePr>
        <p:xfrm>
          <a:off x="5669117" y="3680344"/>
          <a:ext cx="6245085" cy="1533896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2081695">
                  <a:extLst>
                    <a:ext uri="{9D8B030D-6E8A-4147-A177-3AD203B41FA5}">
                      <a16:colId xmlns:a16="http://schemas.microsoft.com/office/drawing/2014/main" val="2011597108"/>
                    </a:ext>
                  </a:extLst>
                </a:gridCol>
                <a:gridCol w="2081695">
                  <a:extLst>
                    <a:ext uri="{9D8B030D-6E8A-4147-A177-3AD203B41FA5}">
                      <a16:colId xmlns:a16="http://schemas.microsoft.com/office/drawing/2014/main" val="2288918731"/>
                    </a:ext>
                  </a:extLst>
                </a:gridCol>
                <a:gridCol w="2081695">
                  <a:extLst>
                    <a:ext uri="{9D8B030D-6E8A-4147-A177-3AD203B41FA5}">
                      <a16:colId xmlns:a16="http://schemas.microsoft.com/office/drawing/2014/main" val="3706648443"/>
                    </a:ext>
                  </a:extLst>
                </a:gridCol>
              </a:tblGrid>
              <a:tr h="383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Место сбора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</a:rPr>
                        <a:t>Поллютент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6499425"/>
                  </a:ext>
                </a:extLst>
              </a:tr>
              <a:tr h="383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</a:rPr>
                        <a:t>Городской парк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Автомобильный транспорт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5790380"/>
                  </a:ext>
                </a:extLst>
              </a:tr>
              <a:tr h="383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Улица Троицкая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0270"/>
                  </a:ext>
                </a:extLst>
              </a:tr>
              <a:tr h="383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Колледж Коняева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466886"/>
                  </a:ext>
                </a:extLst>
              </a:tr>
            </a:tbl>
          </a:graphicData>
        </a:graphic>
      </p:graphicFrame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12BD8435-69A4-4607-8317-064F71C5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2637" y="6049212"/>
            <a:ext cx="764215" cy="365125"/>
          </a:xfrm>
        </p:spPr>
        <p:txBody>
          <a:bodyPr/>
          <a:lstStyle/>
          <a:p>
            <a:fld id="{F5D96D24-2946-4117-97B5-79E10EF925A5}" type="slidenum">
              <a:rPr lang="ru-RU" sz="2800" smtClean="0"/>
              <a:pPr/>
              <a:t>3</a:t>
            </a:fld>
            <a:endParaRPr lang="ru-RU" sz="28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8870E7-F479-4E78-9723-7EA5E1B43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2" y="3440720"/>
            <a:ext cx="4882484" cy="271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11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00791A-DB96-469C-A93E-32C32DAF1667}"/>
              </a:ext>
            </a:extLst>
          </p:cNvPr>
          <p:cNvSpPr txBox="1"/>
          <p:nvPr/>
        </p:nvSpPr>
        <p:spPr>
          <a:xfrm>
            <a:off x="3760148" y="72130"/>
            <a:ext cx="3961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Кинетика синтеза наночастиц серебра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A9E2BB-BC3A-4205-B6A7-01E9FAA0A0D0}"/>
              </a:ext>
            </a:extLst>
          </p:cNvPr>
          <p:cNvSpPr txBox="1"/>
          <p:nvPr/>
        </p:nvSpPr>
        <p:spPr>
          <a:xfrm>
            <a:off x="466352" y="5718857"/>
            <a:ext cx="527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Рис.2: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Кинетика образования НЧС в водных экстрактах листьев дуба из мест с разной антропогенной нагрузкой после добавления нитрата серебра</a:t>
            </a:r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67CBE-9953-43BC-9CEA-426102BFCF21}"/>
              </a:ext>
            </a:extLst>
          </p:cNvPr>
          <p:cNvSpPr txBox="1"/>
          <p:nvPr/>
        </p:nvSpPr>
        <p:spPr>
          <a:xfrm rot="10800000" flipV="1">
            <a:off x="8148040" y="3889320"/>
            <a:ext cx="4634501" cy="155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Таблица.1 Зависимость поглощения и 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аксимума п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олосы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плазмонного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резонса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НЧС в электронных спектрах водных  экстрактов листьев дуба черешчатого от времени.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4248F33-1A8C-410B-8A46-689FBBF5C39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78728"/>
            <a:ext cx="106551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C8D2DA4E-F17C-44D6-8767-E9E8DA6488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926403"/>
              </p:ext>
            </p:extLst>
          </p:nvPr>
        </p:nvGraphicFramePr>
        <p:xfrm>
          <a:off x="204621" y="659621"/>
          <a:ext cx="3170967" cy="2429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21" y="659621"/>
                        <a:ext cx="3170967" cy="2429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">
            <a:extLst>
              <a:ext uri="{FF2B5EF4-FFF2-40B4-BE49-F238E27FC236}">
                <a16:creationId xmlns:a16="http://schemas.microsoft.com/office/drawing/2014/main" id="{1C4AAE16-3488-4CC2-A2AC-1829E856DAB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27358" y="2809969"/>
            <a:ext cx="93139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C06FE8D0-CD70-4557-A1D5-85F5035546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812664"/>
              </p:ext>
            </p:extLst>
          </p:nvPr>
        </p:nvGraphicFramePr>
        <p:xfrm>
          <a:off x="-61935" y="2988811"/>
          <a:ext cx="3784476" cy="2730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1935" y="2988811"/>
                        <a:ext cx="3784476" cy="27300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9">
            <a:extLst>
              <a:ext uri="{FF2B5EF4-FFF2-40B4-BE49-F238E27FC236}">
                <a16:creationId xmlns:a16="http://schemas.microsoft.com/office/drawing/2014/main" id="{5A692C78-62FD-4F7C-9A24-810AF452232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832028" y="-190606"/>
            <a:ext cx="80502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1E0B84F-AD16-4D8E-B7A3-626E917BCD9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704534" y="2726633"/>
            <a:ext cx="99996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32522794-D8D6-4312-A88B-AA015986F2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96448"/>
              </p:ext>
            </p:extLst>
          </p:nvPr>
        </p:nvGraphicFramePr>
        <p:xfrm>
          <a:off x="3214449" y="2643909"/>
          <a:ext cx="4241014" cy="314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449" y="2643909"/>
                        <a:ext cx="4241014" cy="314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DE0018-2FBF-41AC-BD66-5BA22FBC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540" y="6134355"/>
            <a:ext cx="764215" cy="365125"/>
          </a:xfrm>
        </p:spPr>
        <p:txBody>
          <a:bodyPr/>
          <a:lstStyle/>
          <a:p>
            <a:fld id="{F5D96D24-2946-4117-97B5-79E10EF925A5}" type="slidenum">
              <a:rPr lang="ru-RU" sz="2800" smtClean="0"/>
              <a:pPr/>
              <a:t>4</a:t>
            </a:fld>
            <a:endParaRPr lang="ru-RU" sz="2800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8E2976F-6C87-4B2F-A330-103ED7717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643647"/>
              </p:ext>
            </p:extLst>
          </p:nvPr>
        </p:nvGraphicFramePr>
        <p:xfrm>
          <a:off x="7298993" y="1364227"/>
          <a:ext cx="4783593" cy="219147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83340">
                  <a:extLst>
                    <a:ext uri="{9D8B030D-6E8A-4147-A177-3AD203B41FA5}">
                      <a16:colId xmlns:a16="http://schemas.microsoft.com/office/drawing/2014/main" val="2836941061"/>
                    </a:ext>
                  </a:extLst>
                </a:gridCol>
                <a:gridCol w="683340">
                  <a:extLst>
                    <a:ext uri="{9D8B030D-6E8A-4147-A177-3AD203B41FA5}">
                      <a16:colId xmlns:a16="http://schemas.microsoft.com/office/drawing/2014/main" val="2901537600"/>
                    </a:ext>
                  </a:extLst>
                </a:gridCol>
                <a:gridCol w="683340">
                  <a:extLst>
                    <a:ext uri="{9D8B030D-6E8A-4147-A177-3AD203B41FA5}">
                      <a16:colId xmlns:a16="http://schemas.microsoft.com/office/drawing/2014/main" val="3536269208"/>
                    </a:ext>
                  </a:extLst>
                </a:gridCol>
                <a:gridCol w="683340">
                  <a:extLst>
                    <a:ext uri="{9D8B030D-6E8A-4147-A177-3AD203B41FA5}">
                      <a16:colId xmlns:a16="http://schemas.microsoft.com/office/drawing/2014/main" val="904377318"/>
                    </a:ext>
                  </a:extLst>
                </a:gridCol>
                <a:gridCol w="683340">
                  <a:extLst>
                    <a:ext uri="{9D8B030D-6E8A-4147-A177-3AD203B41FA5}">
                      <a16:colId xmlns:a16="http://schemas.microsoft.com/office/drawing/2014/main" val="2416370096"/>
                    </a:ext>
                  </a:extLst>
                </a:gridCol>
                <a:gridCol w="683340">
                  <a:extLst>
                    <a:ext uri="{9D8B030D-6E8A-4147-A177-3AD203B41FA5}">
                      <a16:colId xmlns:a16="http://schemas.microsoft.com/office/drawing/2014/main" val="3128794972"/>
                    </a:ext>
                  </a:extLst>
                </a:gridCol>
                <a:gridCol w="683553">
                  <a:extLst>
                    <a:ext uri="{9D8B030D-6E8A-4147-A177-3AD203B41FA5}">
                      <a16:colId xmlns:a16="http://schemas.microsoft.com/office/drawing/2014/main" val="1240806391"/>
                    </a:ext>
                  </a:extLst>
                </a:gridCol>
              </a:tblGrid>
              <a:tr h="292978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 λ</a:t>
                      </a:r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λ</a:t>
                      </a:r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λ</a:t>
                      </a:r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4932410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Время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 минут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 минут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 дней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5 дней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20 дней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20 дней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7705658"/>
                  </a:ext>
                </a:extLst>
              </a:tr>
              <a:tr h="53028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Городской парк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391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0,31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421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0,48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435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0,51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263392"/>
                  </a:ext>
                </a:extLst>
              </a:tr>
              <a:tr h="53028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Белая троица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391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0,28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431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0,68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0,72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8957921"/>
                  </a:ext>
                </a:extLst>
              </a:tr>
              <a:tr h="53028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Колледж Коняева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391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0,36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0,43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8576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89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6758B9-1024-4768-9E3C-F0896DAEE592}"/>
              </a:ext>
            </a:extLst>
          </p:cNvPr>
          <p:cNvSpPr txBox="1"/>
          <p:nvPr/>
        </p:nvSpPr>
        <p:spPr>
          <a:xfrm>
            <a:off x="3605349" y="104503"/>
            <a:ext cx="488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Метод динамического светорассеивания.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76566-D94F-4311-A3A3-C43F653D115B}"/>
              </a:ext>
            </a:extLst>
          </p:cNvPr>
          <p:cNvSpPr txBox="1"/>
          <p:nvPr/>
        </p:nvSpPr>
        <p:spPr>
          <a:xfrm>
            <a:off x="72641" y="3915798"/>
            <a:ext cx="6126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Рис.3. Распределение частиц по размерам в образце дуба черешчатого с территории на улице Троицкой.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43A91A5-3137-4B75-8AC1-E694CC621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34" y="8976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096F29DD-CCFA-4793-A140-F197E4A714F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363470" y="955422"/>
            <a:ext cx="11733674" cy="5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453754F8-0280-4104-8E4F-41CD817CD5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362868"/>
              </p:ext>
            </p:extLst>
          </p:nvPr>
        </p:nvGraphicFramePr>
        <p:xfrm>
          <a:off x="203119" y="710130"/>
          <a:ext cx="4189419" cy="3205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119" y="710130"/>
                        <a:ext cx="4189419" cy="32056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EDBF536B-334D-4519-BEBB-869432265D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612"/>
              </p:ext>
            </p:extLst>
          </p:nvPr>
        </p:nvGraphicFramePr>
        <p:xfrm>
          <a:off x="7015371" y="710130"/>
          <a:ext cx="4435994" cy="3394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5371" y="710130"/>
                        <a:ext cx="4435994" cy="33943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C3C2451-666F-47E5-B399-3F03F1253ADF}"/>
              </a:ext>
            </a:extLst>
          </p:cNvPr>
          <p:cNvSpPr txBox="1"/>
          <p:nvPr/>
        </p:nvSpPr>
        <p:spPr>
          <a:xfrm>
            <a:off x="7304013" y="3909744"/>
            <a:ext cx="443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Рис.4.Уф-спектр экстракта, получившегося из листьев собранных на улице Троицкой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CEEBA82-2545-4507-AF83-DF9F18073561}"/>
              </a:ext>
            </a:extLst>
          </p:cNvPr>
          <p:cNvSpPr/>
          <p:nvPr/>
        </p:nvSpPr>
        <p:spPr>
          <a:xfrm>
            <a:off x="1972441" y="4807329"/>
            <a:ext cx="8247117" cy="12875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Сопоставляя данные можно заметить, что длине волны 431нм на Уф-спектре, будет подходить диаметр частиц равный 107 </a:t>
            </a:r>
            <a:r>
              <a:rPr lang="ru-RU" dirty="0" err="1"/>
              <a:t>нм</a:t>
            </a:r>
            <a:r>
              <a:rPr lang="ru-RU" dirty="0"/>
              <a:t>, получившийся в результате динамического светорассеивания .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BC51F172-4F99-4F93-BE5C-D451F6589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3312" y="6094843"/>
            <a:ext cx="764215" cy="365125"/>
          </a:xfrm>
        </p:spPr>
        <p:txBody>
          <a:bodyPr/>
          <a:lstStyle/>
          <a:p>
            <a:fld id="{F5D96D24-2946-4117-97B5-79E10EF925A5}" type="slidenum">
              <a:rPr lang="ru-RU" sz="2800" smtClean="0"/>
              <a:pPr/>
              <a:t>5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11828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D942-8365-4929-B5BC-13354912DFEB}"/>
              </a:ext>
            </a:extLst>
          </p:cNvPr>
          <p:cNvSpPr txBox="1"/>
          <p:nvPr/>
        </p:nvSpPr>
        <p:spPr>
          <a:xfrm>
            <a:off x="2038526" y="184557"/>
            <a:ext cx="777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Влияние концентрации нитрата серебра на образование наночастиц 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7ED7E-88BF-457B-8A86-972A55CCF06B}"/>
              </a:ext>
            </a:extLst>
          </p:cNvPr>
          <p:cNvSpPr txBox="1"/>
          <p:nvPr/>
        </p:nvSpPr>
        <p:spPr>
          <a:xfrm>
            <a:off x="127492" y="5637896"/>
            <a:ext cx="6566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Рис.5: Влияние концентрации нитрата серебра на синтез наночастиц Ag в водных экстрактах листьев дуба.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9217B-446E-46C7-911D-71E131E35EED}"/>
              </a:ext>
            </a:extLst>
          </p:cNvPr>
          <p:cNvSpPr txBox="1"/>
          <p:nvPr/>
        </p:nvSpPr>
        <p:spPr>
          <a:xfrm>
            <a:off x="6201400" y="50830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Таблица.2 Эффект концентрации AgNO3 на величину поглощения и максимума полосы </a:t>
            </a:r>
            <a:r>
              <a:rPr lang="ru-RU" dirty="0" err="1"/>
              <a:t>плазмонного</a:t>
            </a:r>
            <a:r>
              <a:rPr lang="ru-RU" dirty="0"/>
              <a:t> </a:t>
            </a:r>
            <a:r>
              <a:rPr lang="ru-RU" dirty="0" err="1"/>
              <a:t>резонса</a:t>
            </a:r>
            <a:r>
              <a:rPr lang="ru-RU" dirty="0"/>
              <a:t> НЧС в электронных спектрах водных  экстрактов листьев дуба черешчатого  в зависимости от времени.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8E03E3-A143-417F-B9E0-A4B73CAE0F8C}"/>
              </a:ext>
            </a:extLst>
          </p:cNvPr>
          <p:cNvSpPr txBox="1"/>
          <p:nvPr/>
        </p:nvSpPr>
        <p:spPr>
          <a:xfrm>
            <a:off x="-513806" y="55388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46B6CE-6BB3-4C82-A8D6-B96CDB65D59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56987" y="2608976"/>
            <a:ext cx="129906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A874D2-5A12-4CC5-B5AC-C0B395BCEB6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195700" y="982792"/>
            <a:ext cx="134740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579BDB6-1E6B-4A50-8F8E-76BC908205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910110"/>
              </p:ext>
            </p:extLst>
          </p:nvPr>
        </p:nvGraphicFramePr>
        <p:xfrm>
          <a:off x="5996302" y="248556"/>
          <a:ext cx="4703034" cy="3639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6302" y="248556"/>
                        <a:ext cx="4703034" cy="36396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4">
            <a:extLst>
              <a:ext uri="{FF2B5EF4-FFF2-40B4-BE49-F238E27FC236}">
                <a16:creationId xmlns:a16="http://schemas.microsoft.com/office/drawing/2014/main" id="{95B621FC-6DE3-443E-ABF6-AB7DE249B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22458"/>
            <a:ext cx="979175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93306D40-FF67-4E29-B254-8A2B82402C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257051"/>
              </p:ext>
            </p:extLst>
          </p:nvPr>
        </p:nvGraphicFramePr>
        <p:xfrm>
          <a:off x="252681" y="1956988"/>
          <a:ext cx="4779920" cy="3582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681" y="1956988"/>
                        <a:ext cx="4779920" cy="35825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3ABB4226-30E8-492A-89D5-656FDC7AB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79" y="6270532"/>
            <a:ext cx="764215" cy="365125"/>
          </a:xfrm>
        </p:spPr>
        <p:txBody>
          <a:bodyPr/>
          <a:lstStyle/>
          <a:p>
            <a:fld id="{F5D96D24-2946-4117-97B5-79E10EF925A5}" type="slidenum">
              <a:rPr lang="ru-RU" sz="2800" smtClean="0"/>
              <a:pPr/>
              <a:t>6</a:t>
            </a:fld>
            <a:endParaRPr lang="ru-RU" sz="28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770A815-E8BD-4E38-8014-D74596271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61409"/>
              </p:ext>
            </p:extLst>
          </p:nvPr>
        </p:nvGraphicFramePr>
        <p:xfrm>
          <a:off x="6693754" y="3634591"/>
          <a:ext cx="3588765" cy="12951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17753">
                  <a:extLst>
                    <a:ext uri="{9D8B030D-6E8A-4147-A177-3AD203B41FA5}">
                      <a16:colId xmlns:a16="http://schemas.microsoft.com/office/drawing/2014/main" val="3878810255"/>
                    </a:ext>
                  </a:extLst>
                </a:gridCol>
                <a:gridCol w="717753">
                  <a:extLst>
                    <a:ext uri="{9D8B030D-6E8A-4147-A177-3AD203B41FA5}">
                      <a16:colId xmlns:a16="http://schemas.microsoft.com/office/drawing/2014/main" val="350960664"/>
                    </a:ext>
                  </a:extLst>
                </a:gridCol>
                <a:gridCol w="717753">
                  <a:extLst>
                    <a:ext uri="{9D8B030D-6E8A-4147-A177-3AD203B41FA5}">
                      <a16:colId xmlns:a16="http://schemas.microsoft.com/office/drawing/2014/main" val="3480353550"/>
                    </a:ext>
                  </a:extLst>
                </a:gridCol>
                <a:gridCol w="717753">
                  <a:extLst>
                    <a:ext uri="{9D8B030D-6E8A-4147-A177-3AD203B41FA5}">
                      <a16:colId xmlns:a16="http://schemas.microsoft.com/office/drawing/2014/main" val="1224534278"/>
                    </a:ext>
                  </a:extLst>
                </a:gridCol>
                <a:gridCol w="717753">
                  <a:extLst>
                    <a:ext uri="{9D8B030D-6E8A-4147-A177-3AD203B41FA5}">
                      <a16:colId xmlns:a16="http://schemas.microsoft.com/office/drawing/2014/main" val="3553545546"/>
                    </a:ext>
                  </a:extLst>
                </a:gridCol>
              </a:tblGrid>
              <a:tr h="259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Vx/Vy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λ</a:t>
                      </a:r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λ</a:t>
                      </a:r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0165168"/>
                  </a:ext>
                </a:extLst>
              </a:tr>
              <a:tr h="259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Время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15 минут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 дня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963087"/>
                  </a:ext>
                </a:extLst>
              </a:tr>
              <a:tr h="259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1:01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378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2196867"/>
                  </a:ext>
                </a:extLst>
              </a:tr>
              <a:tr h="259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1:0.5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375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0,38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429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0,64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517411"/>
                  </a:ext>
                </a:extLst>
              </a:tr>
              <a:tr h="259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1:02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382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0,39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433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4557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009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8DD949-3272-42CB-8EF7-F9E58313750B}"/>
              </a:ext>
            </a:extLst>
          </p:cNvPr>
          <p:cNvSpPr txBox="1"/>
          <p:nvPr/>
        </p:nvSpPr>
        <p:spPr>
          <a:xfrm>
            <a:off x="3257005" y="181093"/>
            <a:ext cx="6418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Метод сканирующий электронный микроскопии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3044BD-9C75-43FA-8F21-3DB5E297A563}"/>
              </a:ext>
            </a:extLst>
          </p:cNvPr>
          <p:cNvSpPr txBox="1"/>
          <p:nvPr/>
        </p:nvSpPr>
        <p:spPr>
          <a:xfrm>
            <a:off x="685101" y="5456970"/>
            <a:ext cx="6169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Рис.1. СЭМ изображения образца, взятого с городского сада,  содержащего наночастицы серебра.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ED1202-0485-4DB2-8071-D0A1115A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0906" y="6103301"/>
            <a:ext cx="764215" cy="365125"/>
          </a:xfrm>
        </p:spPr>
        <p:txBody>
          <a:bodyPr/>
          <a:lstStyle/>
          <a:p>
            <a:fld id="{F5D96D24-2946-4117-97B5-79E10EF925A5}" type="slidenum">
              <a:rPr lang="ru-RU" sz="2800" smtClean="0"/>
              <a:pPr/>
              <a:t>7</a:t>
            </a:fld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379AA0-779A-47C6-82A6-B444F8492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01" y="1275127"/>
            <a:ext cx="4829087" cy="37308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AAFCFE-A7B7-48AC-A0D9-4B9F0529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00" y="1300294"/>
            <a:ext cx="4940938" cy="37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9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5C02F8C-EB9F-4226-84D8-F7FDAF1D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785" y="6218834"/>
            <a:ext cx="764215" cy="365125"/>
          </a:xfrm>
        </p:spPr>
        <p:txBody>
          <a:bodyPr/>
          <a:lstStyle/>
          <a:p>
            <a:fld id="{F5D96D24-2946-4117-97B5-79E10EF925A5}" type="slidenum">
              <a:rPr lang="ru-RU" sz="2800" smtClean="0"/>
              <a:pPr/>
              <a:t>8</a:t>
            </a:fld>
            <a:endParaRPr lang="ru-RU" sz="28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5003" y="1002276"/>
            <a:ext cx="5643964" cy="164513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Вывод</a:t>
            </a:r>
            <a:r>
              <a:rPr lang="ru-RU" dirty="0"/>
              <a:t>: </a:t>
            </a:r>
            <a:r>
              <a:rPr lang="ru-RU" dirty="0">
                <a:latin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работе удалось получить НЧС под воздействием биоактивных веществ, содержащихся в водных экстрактах листьев дуба.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D2467-6169-4463-AD79-F23DE39BCCAA}"/>
              </a:ext>
            </a:extLst>
          </p:cNvPr>
          <p:cNvSpPr txBox="1"/>
          <p:nvPr/>
        </p:nvSpPr>
        <p:spPr>
          <a:xfrm>
            <a:off x="2351671" y="0"/>
            <a:ext cx="324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Вывод по проделанной работе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49497E-2760-4141-A468-D8BBD2B22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58" y="735208"/>
            <a:ext cx="4613867" cy="299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31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3DF047-40E7-49CA-A652-9CCB55B17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6D24-2946-4117-97B5-79E10EF925A5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68C94F-6543-4F35-A36D-21417CC026B5}"/>
              </a:ext>
            </a:extLst>
          </p:cNvPr>
          <p:cNvSpPr txBox="1"/>
          <p:nvPr/>
        </p:nvSpPr>
        <p:spPr>
          <a:xfrm>
            <a:off x="2638697" y="0"/>
            <a:ext cx="405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Спасибо за внимание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461CE3-94FD-4B68-860A-27185DC12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0"/>
            <a:ext cx="49987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107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944</TotalTime>
  <Words>598</Words>
  <Application>Microsoft Office PowerPoint</Application>
  <PresentationFormat>Широкоэкранный</PresentationFormat>
  <Paragraphs>113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Tw Cen MT</vt:lpstr>
      <vt:lpstr>Капля</vt:lpstr>
      <vt:lpstr>Graph</vt:lpstr>
      <vt:lpstr>Изучения влияния концентрации серебра на образование наночастиц серебра в экстрактах дуба черешчатого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Изучения влияния концентрации серебра на образование наночастиц серебра в экстрактах дуба черешчатого</dc:title>
  <dc:creator>user</dc:creator>
  <cp:lastModifiedBy>user</cp:lastModifiedBy>
  <cp:revision>19</cp:revision>
  <dcterms:created xsi:type="dcterms:W3CDTF">2022-02-18T14:47:04Z</dcterms:created>
  <dcterms:modified xsi:type="dcterms:W3CDTF">2022-03-25T18:50:03Z</dcterms:modified>
</cp:coreProperties>
</file>