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6" r:id="rId2"/>
    <p:sldId id="258" r:id="rId3"/>
    <p:sldId id="263" r:id="rId4"/>
    <p:sldId id="260" r:id="rId5"/>
    <p:sldId id="264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EFE6CA2-358F-4963-A6E7-85656879ECE3}" v="427" dt="2022-03-23T18:43:01.8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12" autoAdjust="0"/>
  </p:normalViewPr>
  <p:slideViewPr>
    <p:cSldViewPr snapToGrid="0">
      <p:cViewPr varScale="1">
        <p:scale>
          <a:sx n="55" d="100"/>
          <a:sy n="55" d="100"/>
        </p:scale>
        <p:origin x="43" y="53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A7B9B-53F0-4BAD-996E-C4B585142B8B}" type="datetimeFigureOut">
              <a:rPr lang="ru-RU" smtClean="0"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96CBDA-3C73-4A1D-B766-B402D8940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6044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96CBDA-3C73-4A1D-B766-B402D89409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1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D3F9D-1EA7-46B5-9856-A290A9C32581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95767" y="91545"/>
            <a:ext cx="1142245" cy="669925"/>
          </a:xfrm>
        </p:spPr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016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6E82CC-FE51-46E0-AC24-E80A13B183EF}" type="datetime1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496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8E2D8-A466-479D-809A-B84AE6CFBFCF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6757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D0592-123B-4966-BD9E-F0ACEA62119D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87841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5035C-4FA5-429F-8593-454F8809A78B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06658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F54AE-0B1E-4B8C-807D-9F2A902EC9B4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5992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F9B4C1-B5A0-476D-9BFC-4EBD780AE76B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441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F0F09-47CA-4D2F-9720-22E056625AA6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674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F0A6E-B9F6-40CF-92A6-C8C871589A27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2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6FCB-A859-404D-A8FF-67695707AB4B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33489" y="100388"/>
            <a:ext cx="1142245" cy="669925"/>
          </a:xfrm>
        </p:spPr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58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3D843-4CBF-49BF-8808-47B265AE6CF9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44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834A8F-6488-48B4-9AB4-65F80CA7C436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0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920EF-D0ED-421F-AD9E-B7EB637AB7EC}" type="datetime1">
              <a:rPr lang="ru-RU" smtClean="0"/>
              <a:t>26.03.2022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777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35AE2-0659-4873-B5F2-37B98E9C7135}" type="datetime1">
              <a:rPr lang="ru-RU" smtClean="0"/>
              <a:t>26.03.2022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426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B8E6B-D066-4574-9EA2-751BE7B0A99F}" type="datetime1">
              <a:rPr lang="ru-RU" smtClean="0"/>
              <a:t>26.03.2022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88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E95-123D-4C14-BF3B-5C25CD092A1C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73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114A7-55DA-46FC-AE40-F61D0788DBB6}" type="datetime1">
              <a:rPr lang="ru-RU" smtClean="0"/>
              <a:t>26.03.2022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99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9F2BB1B-28D2-4E38-9D4A-5FBB681742AF}" type="datetime1">
              <a:rPr lang="ru-RU" smtClean="0"/>
              <a:t>26.03.2022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AD15CFE2-30DD-438F-AD02-A9DC3B5D32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482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52DCDC-2463-46EF-AF35-2E08E66997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2" y="1615740"/>
            <a:ext cx="8001000" cy="2457087"/>
          </a:xfrm>
        </p:spPr>
        <p:txBody>
          <a:bodyPr/>
          <a:lstStyle/>
          <a:p>
            <a:r>
              <a:rPr lang="ru-RU" dirty="0"/>
              <a:t>Получение </a:t>
            </a:r>
            <a:r>
              <a:rPr lang="ru-RU" dirty="0" err="1"/>
              <a:t>ацетондикарбоновой</a:t>
            </a:r>
            <a:r>
              <a:rPr lang="ru-RU" dirty="0"/>
              <a:t> кислоты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F885736-F339-469E-A7A6-0EAC039DE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118935"/>
            <a:ext cx="7272672" cy="1947333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Васильева Д.В.</a:t>
            </a:r>
          </a:p>
          <a:p>
            <a:endParaRPr lang="ru-RU" sz="32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Научный руководитель: </a:t>
            </a:r>
            <a:r>
              <a:rPr lang="ru-RU" sz="2000" dirty="0" err="1">
                <a:solidFill>
                  <a:schemeClr val="tx1"/>
                </a:solidFill>
              </a:rPr>
              <a:t>Темникова</a:t>
            </a:r>
            <a:r>
              <a:rPr lang="ru-RU" sz="2000" dirty="0">
                <a:solidFill>
                  <a:schemeClr val="tx1"/>
                </a:solidFill>
              </a:rPr>
              <a:t> С.А.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15E7E9D-D12E-46D2-A000-966461260F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269" y="4783666"/>
            <a:ext cx="1861567" cy="17973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04987F9-D186-46C3-974D-364F75631F1C}"/>
              </a:ext>
            </a:extLst>
          </p:cNvPr>
          <p:cNvSpPr txBox="1"/>
          <p:nvPr/>
        </p:nvSpPr>
        <p:spPr>
          <a:xfrm>
            <a:off x="684212" y="534731"/>
            <a:ext cx="7572021" cy="106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5" dirty="0"/>
              <a:t>XXVIII </a:t>
            </a:r>
            <a:r>
              <a:rPr lang="ru-RU" sz="2105" dirty="0"/>
              <a:t>Каргинские чтения 20</a:t>
            </a:r>
            <a:r>
              <a:rPr lang="en-US" sz="2105" dirty="0"/>
              <a:t>2</a:t>
            </a:r>
            <a:r>
              <a:rPr lang="ru-RU" sz="2105" dirty="0"/>
              <a:t>2</a:t>
            </a:r>
          </a:p>
          <a:p>
            <a:r>
              <a:rPr lang="ru-RU" sz="2105" dirty="0"/>
              <a:t>Всероссийская научно-техническая конференция молодых ученых «Физика, химия и новые технологии»</a:t>
            </a:r>
          </a:p>
        </p:txBody>
      </p:sp>
    </p:spTree>
    <p:extLst>
      <p:ext uri="{BB962C8B-B14F-4D97-AF65-F5344CB8AC3E}">
        <p14:creationId xmlns:p14="http://schemas.microsoft.com/office/powerpoint/2010/main" val="42158311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13059-3C3E-4180-9443-CDF06FCD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2123"/>
            <a:ext cx="8534400" cy="150706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Свойства и применение </a:t>
            </a:r>
            <a:r>
              <a:rPr lang="ru-RU" dirty="0" err="1"/>
              <a:t>Ацетондикарбоновой</a:t>
            </a:r>
            <a:r>
              <a:rPr lang="ru-RU" dirty="0"/>
              <a:t> кислоты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53AC8A3-2026-4A0D-99DE-31D5D2A6EC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74" y="1631715"/>
            <a:ext cx="8534400" cy="3615267"/>
          </a:xfrm>
        </p:spPr>
        <p:txBody>
          <a:bodyPr anchor="t"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Альтернативные названия: β-кетоглутаровая, </a:t>
            </a:r>
          </a:p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3-​</a:t>
            </a:r>
            <a:r>
              <a:rPr lang="ru-RU" dirty="0" err="1">
                <a:solidFill>
                  <a:schemeClr val="tx1"/>
                </a:solidFill>
              </a:rPr>
              <a:t>оксопентандиовая</a:t>
            </a:r>
            <a:r>
              <a:rPr lang="ru-RU" dirty="0">
                <a:solidFill>
                  <a:schemeClr val="tx1"/>
                </a:solidFill>
              </a:rPr>
              <a:t> кислота;</a:t>
            </a:r>
          </a:p>
          <a:p>
            <a:r>
              <a:rPr lang="ru-RU" dirty="0">
                <a:solidFill>
                  <a:schemeClr val="tx1"/>
                </a:solidFill>
              </a:rPr>
              <a:t>Двухосновная кетокислота;</a:t>
            </a:r>
          </a:p>
          <a:p>
            <a:r>
              <a:rPr lang="ru-RU" dirty="0">
                <a:solidFill>
                  <a:schemeClr val="tx1"/>
                </a:solidFill>
              </a:rPr>
              <a:t>Неустойчива, постепенно разлагается при стандартных условиях;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Синтез алкалоидов: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Изображение выглядит как человек, внутренний, еда, рука&#10;&#10;Автоматически созданное описание">
            <a:extLst>
              <a:ext uri="{FF2B5EF4-FFF2-40B4-BE49-F238E27FC236}">
                <a16:creationId xmlns:a16="http://schemas.microsoft.com/office/drawing/2014/main" id="{41280AB6-883B-4B65-9DA0-245D7EC0D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7" t="21745"/>
          <a:stretch/>
        </p:blipFill>
        <p:spPr bwMode="auto">
          <a:xfrm>
            <a:off x="9215874" y="3087197"/>
            <a:ext cx="2976126" cy="3615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DA76216-FC31-4865-9E39-C3788032A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2</a:t>
            </a:fld>
            <a:endParaRPr lang="ru-RU"/>
          </a:p>
        </p:txBody>
      </p:sp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A18D9312-7B4C-4DC1-B18B-BE23E53129C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8717658"/>
              </p:ext>
            </p:extLst>
          </p:nvPr>
        </p:nvGraphicFramePr>
        <p:xfrm>
          <a:off x="8762260" y="1653386"/>
          <a:ext cx="3313474" cy="12285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ChemSketch" r:id="rId4" imgW="1978200" imgH="731520" progId="ACD.ChemSketch.20">
                  <p:embed/>
                </p:oleObj>
              </mc:Choice>
              <mc:Fallback>
                <p:oleObj name="ChemSketch" r:id="rId4" imgW="1978200" imgH="731520" progId="ACD.ChemSketch.20">
                  <p:embed/>
                  <p:pic>
                    <p:nvPicPr>
                      <p:cNvPr id="10" name="Объект 9">
                        <a:extLst>
                          <a:ext uri="{FF2B5EF4-FFF2-40B4-BE49-F238E27FC236}">
                            <a16:creationId xmlns:a16="http://schemas.microsoft.com/office/drawing/2014/main" id="{A18D9312-7B4C-4DC1-B18B-BE23E53129C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62260" y="1653386"/>
                        <a:ext cx="3313474" cy="122859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01859A0-6B7D-4196-BA43-3CD0FDDDA0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1671847"/>
              </p:ext>
            </p:extLst>
          </p:nvPr>
        </p:nvGraphicFramePr>
        <p:xfrm>
          <a:off x="496737" y="4598634"/>
          <a:ext cx="8469311" cy="2048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hemSketch" r:id="rId6" imgW="5830824" imgH="1414272" progId="ACD.ChemSketch.20">
                  <p:embed/>
                </p:oleObj>
              </mc:Choice>
              <mc:Fallback>
                <p:oleObj name="ChemSketch" r:id="rId6" imgW="5830824" imgH="1414272" progId="ACD.ChemSketch.20">
                  <p:embed/>
                  <p:pic>
                    <p:nvPicPr>
                      <p:cNvPr id="12" name="Объект 11">
                        <a:extLst>
                          <a:ext uri="{FF2B5EF4-FFF2-40B4-BE49-F238E27FC236}">
                            <a16:creationId xmlns:a16="http://schemas.microsoft.com/office/drawing/2014/main" id="{A01859A0-6B7D-4196-BA43-3CD0FDDDA02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737" y="4598634"/>
                        <a:ext cx="8469311" cy="204813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90932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65DC8F74-01F9-4873-9956-EAA7F5B510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167" y="-2695"/>
            <a:ext cx="8613666" cy="1507067"/>
          </a:xfrm>
        </p:spPr>
        <p:txBody>
          <a:bodyPr/>
          <a:lstStyle/>
          <a:p>
            <a:pPr algn="ctr"/>
            <a:r>
              <a:rPr lang="ru-RU" dirty="0"/>
              <a:t>Методы получения </a:t>
            </a:r>
            <a:r>
              <a:rPr lang="ru-RU" dirty="0" err="1"/>
              <a:t>ацетондикарбоновой</a:t>
            </a:r>
            <a:r>
              <a:rPr lang="ru-RU" dirty="0"/>
              <a:t> кислоты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D59982E-86FF-4408-9218-4F3C3374F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487" y="1417808"/>
            <a:ext cx="8534400" cy="2522163"/>
          </a:xfrm>
        </p:spPr>
        <p:txBody>
          <a:bodyPr anchor="t"/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1) </a:t>
            </a:r>
            <a:r>
              <a:rPr lang="ru-RU" dirty="0" err="1">
                <a:solidFill>
                  <a:schemeClr val="tx1"/>
                </a:solidFill>
              </a:rPr>
              <a:t>Декарбонилирование</a:t>
            </a:r>
            <a:r>
              <a:rPr lang="ru-RU" dirty="0">
                <a:solidFill>
                  <a:schemeClr val="tx1"/>
                </a:solidFill>
              </a:rPr>
              <a:t> лимонной кислоты олеумом: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7–9 часов, выход 84–89%</a:t>
            </a:r>
          </a:p>
        </p:txBody>
      </p:sp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7B6BAD9C-8908-4530-BE45-7B52D575F3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2923129"/>
              </p:ext>
            </p:extLst>
          </p:nvPr>
        </p:nvGraphicFramePr>
        <p:xfrm>
          <a:off x="1340639" y="1812582"/>
          <a:ext cx="9510713" cy="1474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hemSketch" r:id="rId3" imgW="5708880" imgH="883800" progId="ACD.ChemSketch.20">
                  <p:embed/>
                </p:oleObj>
              </mc:Choice>
              <mc:Fallback>
                <p:oleObj name="ChemSketch" r:id="rId3" imgW="5708880" imgH="883800" progId="ACD.ChemSketch.20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7B6BAD9C-8908-4530-BE45-7B52D575F3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0639" y="1812582"/>
                        <a:ext cx="9510713" cy="14747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F448A3EE-CAB5-4FC6-99CA-B79B2ACE9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32307" y="98669"/>
            <a:ext cx="1142245" cy="669925"/>
          </a:xfrm>
        </p:spPr>
        <p:txBody>
          <a:bodyPr/>
          <a:lstStyle/>
          <a:p>
            <a:fld id="{AD15CFE2-30DD-438F-AD02-A9DC3B5D3220}" type="slidenum">
              <a:rPr lang="ru-RU" smtClean="0"/>
              <a:t>3</a:t>
            </a:fld>
            <a:endParaRPr lang="ru-RU" dirty="0"/>
          </a:p>
        </p:txBody>
      </p:sp>
      <p:sp>
        <p:nvSpPr>
          <p:cNvPr id="11" name="Объект 6">
            <a:extLst>
              <a:ext uri="{FF2B5EF4-FFF2-40B4-BE49-F238E27FC236}">
                <a16:creationId xmlns:a16="http://schemas.microsoft.com/office/drawing/2014/main" id="{B0BCB375-C401-40DF-BD73-F5F9A25B486F}"/>
              </a:ext>
            </a:extLst>
          </p:cNvPr>
          <p:cNvSpPr txBox="1">
            <a:spLocks/>
          </p:cNvSpPr>
          <p:nvPr/>
        </p:nvSpPr>
        <p:spPr>
          <a:xfrm>
            <a:off x="706487" y="3931413"/>
            <a:ext cx="11309685" cy="25221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2) Окисление лимонной кислоты пероксидом водорода в присутствии </a:t>
            </a:r>
            <a:r>
              <a:rPr lang="en-US" dirty="0">
                <a:solidFill>
                  <a:schemeClr val="tx1"/>
                </a:solidFill>
              </a:rPr>
              <a:t>H</a:t>
            </a:r>
            <a:r>
              <a:rPr lang="en-US" baseline="-25000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SO</a:t>
            </a:r>
            <a:r>
              <a:rPr lang="ru-RU" baseline="-25000" dirty="0">
                <a:solidFill>
                  <a:schemeClr val="tx1"/>
                </a:solidFill>
              </a:rPr>
              <a:t>4</a:t>
            </a:r>
            <a:r>
              <a:rPr lang="ru-RU" dirty="0">
                <a:solidFill>
                  <a:schemeClr val="tx1"/>
                </a:solidFill>
              </a:rPr>
              <a:t> (</a:t>
            </a:r>
            <a:r>
              <a:rPr lang="ru-RU" dirty="0" err="1">
                <a:solidFill>
                  <a:schemeClr val="tx1"/>
                </a:solidFill>
              </a:rPr>
              <a:t>конц</a:t>
            </a:r>
            <a:r>
              <a:rPr lang="ru-RU" dirty="0">
                <a:solidFill>
                  <a:schemeClr val="tx1"/>
                </a:solidFill>
              </a:rPr>
              <a:t>):</a:t>
            </a:r>
          </a:p>
          <a:p>
            <a:endParaRPr lang="ru-RU" dirty="0">
              <a:solidFill>
                <a:schemeClr val="tx1"/>
              </a:solidFill>
            </a:endParaRPr>
          </a:p>
          <a:p>
            <a:endParaRPr lang="ru-RU" dirty="0">
              <a:solidFill>
                <a:schemeClr val="tx1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ru-RU" dirty="0">
              <a:solidFill>
                <a:schemeClr val="tx1"/>
              </a:solidFill>
            </a:endParaRPr>
          </a:p>
          <a:p>
            <a:r>
              <a:rPr lang="ru-RU" dirty="0">
                <a:solidFill>
                  <a:schemeClr val="tx1"/>
                </a:solidFill>
              </a:rPr>
              <a:t>1–3 часа,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катализатор – серная кислота, фосфорная, смесь кислот, выход до 97%.</a:t>
            </a:r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5B7A1B39-3806-422F-A415-849D066141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9662437"/>
              </p:ext>
            </p:extLst>
          </p:nvPr>
        </p:nvGraphicFramePr>
        <p:xfrm>
          <a:off x="1291428" y="4333157"/>
          <a:ext cx="9609137" cy="147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hemSketch" r:id="rId5" imgW="5766840" imgH="883800" progId="ACD.ChemSketch.20">
                  <p:embed/>
                </p:oleObj>
              </mc:Choice>
              <mc:Fallback>
                <p:oleObj name="ChemSketch" r:id="rId5" imgW="5766840" imgH="883800" progId="ACD.ChemSketch.20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5B7A1B39-3806-422F-A415-849D066141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1428" y="4333157"/>
                        <a:ext cx="9609137" cy="1476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2686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212641-8836-4263-870C-BA1F7D121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41" y="20632"/>
            <a:ext cx="11518232" cy="1507067"/>
          </a:xfrm>
        </p:spPr>
        <p:txBody>
          <a:bodyPr/>
          <a:lstStyle/>
          <a:p>
            <a:pPr algn="ctr"/>
            <a:r>
              <a:rPr lang="ru-RU" dirty="0"/>
              <a:t>Выделение кислоты после синтеза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5D28EF7B-5FD8-486B-A45E-DC9B01008777}"/>
              </a:ext>
            </a:extLst>
          </p:cNvPr>
          <p:cNvGrpSpPr/>
          <p:nvPr/>
        </p:nvGrpSpPr>
        <p:grpSpPr>
          <a:xfrm>
            <a:off x="2379834" y="1531444"/>
            <a:ext cx="5242794" cy="2330446"/>
            <a:chOff x="866587" y="4129726"/>
            <a:chExt cx="5559718" cy="2471320"/>
          </a:xfrm>
        </p:grpSpPr>
        <p:pic>
          <p:nvPicPr>
            <p:cNvPr id="1034" name="Picture 10">
              <a:extLst>
                <a:ext uri="{FF2B5EF4-FFF2-40B4-BE49-F238E27FC236}">
                  <a16:creationId xmlns:a16="http://schemas.microsoft.com/office/drawing/2014/main" id="{B2712C71-9975-47DF-B78F-857C0122D22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64" t="6219" r="20985" b="31330"/>
            <a:stretch/>
          </p:blipFill>
          <p:spPr bwMode="auto">
            <a:xfrm>
              <a:off x="866587" y="4129728"/>
              <a:ext cx="1853488" cy="247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>
              <a:extLst>
                <a:ext uri="{FF2B5EF4-FFF2-40B4-BE49-F238E27FC236}">
                  <a16:creationId xmlns:a16="http://schemas.microsoft.com/office/drawing/2014/main" id="{C7F5840B-0F25-4212-8670-91D29997CB6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134" t="33537" r="26303" b="9900"/>
            <a:stretch/>
          </p:blipFill>
          <p:spPr bwMode="auto">
            <a:xfrm>
              <a:off x="2720075" y="4129726"/>
              <a:ext cx="1853115" cy="247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30FAEF2-2E31-4368-8D0D-E50D7771D90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866" t="35431" r="18417" b="11852"/>
            <a:stretch/>
          </p:blipFill>
          <p:spPr bwMode="auto">
            <a:xfrm>
              <a:off x="4573190" y="4129726"/>
              <a:ext cx="1853115" cy="2470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65D9C816-C7B5-4601-A5FA-1A66A5A0CD9D}"/>
              </a:ext>
            </a:extLst>
          </p:cNvPr>
          <p:cNvGrpSpPr/>
          <p:nvPr/>
        </p:nvGrpSpPr>
        <p:grpSpPr>
          <a:xfrm>
            <a:off x="2379834" y="4319418"/>
            <a:ext cx="7229487" cy="2329974"/>
            <a:chOff x="683865" y="1287344"/>
            <a:chExt cx="7668059" cy="2471320"/>
          </a:xfrm>
        </p:grpSpPr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7371D337-F456-4F4E-A055-05CA390D1B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4947" y="1287345"/>
              <a:ext cx="1853489" cy="247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>
              <a:extLst>
                <a:ext uri="{FF2B5EF4-FFF2-40B4-BE49-F238E27FC236}">
                  <a16:creationId xmlns:a16="http://schemas.microsoft.com/office/drawing/2014/main" id="{C454146D-0E05-4337-9E00-D80B5B500A0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83" t="14963" r="10525" b="16545"/>
            <a:stretch/>
          </p:blipFill>
          <p:spPr bwMode="auto">
            <a:xfrm>
              <a:off x="6498435" y="1287344"/>
              <a:ext cx="1853489" cy="247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">
              <a:extLst>
                <a:ext uri="{FF2B5EF4-FFF2-40B4-BE49-F238E27FC236}">
                  <a16:creationId xmlns:a16="http://schemas.microsoft.com/office/drawing/2014/main" id="{867E0CE0-22A6-4972-9824-524C7D5E59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30" t="13447" b="29644"/>
            <a:stretch/>
          </p:blipFill>
          <p:spPr bwMode="auto">
            <a:xfrm>
              <a:off x="683865" y="1287345"/>
              <a:ext cx="2108019" cy="2471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4">
              <a:extLst>
                <a:ext uri="{FF2B5EF4-FFF2-40B4-BE49-F238E27FC236}">
                  <a16:creationId xmlns:a16="http://schemas.microsoft.com/office/drawing/2014/main" id="{0272A93F-FA35-4EA1-A6E7-8765478C24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91882" y="1287345"/>
              <a:ext cx="1853489" cy="24713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45D33AE-843F-4848-972F-150B955271EB}"/>
              </a:ext>
            </a:extLst>
          </p:cNvPr>
          <p:cNvSpPr txBox="1"/>
          <p:nvPr/>
        </p:nvSpPr>
        <p:spPr>
          <a:xfrm>
            <a:off x="0" y="2192462"/>
            <a:ext cx="2819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1) Перегонка при атмосферном давлении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57A7F0-D2A3-4E6D-87D8-E768601A1AB9}"/>
              </a:ext>
            </a:extLst>
          </p:cNvPr>
          <p:cNvSpPr txBox="1"/>
          <p:nvPr/>
        </p:nvSpPr>
        <p:spPr>
          <a:xfrm>
            <a:off x="-1911" y="4822686"/>
            <a:ext cx="2770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2) Перегонка при пониженном давлении (15 мм. рт. ст., 25-27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°С)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B2F364F-EF56-479B-980D-C804DDD74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4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C967FF5-16F5-42A6-AC1C-E2DE27C0F3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2" t="28060" r="44420" b="19223"/>
          <a:stretch/>
        </p:blipFill>
        <p:spPr bwMode="auto">
          <a:xfrm>
            <a:off x="10197814" y="1525211"/>
            <a:ext cx="1873189" cy="361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F00DD75C-6ED2-49D1-B1A0-826D0DBD19AA}"/>
              </a:ext>
            </a:extLst>
          </p:cNvPr>
          <p:cNvSpPr txBox="1"/>
          <p:nvPr/>
        </p:nvSpPr>
        <p:spPr>
          <a:xfrm>
            <a:off x="7751261" y="2169698"/>
            <a:ext cx="2669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3) Перегонка при пониженном давлении (8 мм. рт. ст., 55</a:t>
            </a:r>
            <a:r>
              <a:rPr lang="ru-RU" sz="20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°С)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812927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6DC2E3F-106C-49D9-93F0-3B3E41AF1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710" y="16779"/>
            <a:ext cx="11165304" cy="1507067"/>
          </a:xfrm>
        </p:spPr>
        <p:txBody>
          <a:bodyPr/>
          <a:lstStyle/>
          <a:p>
            <a:pPr algn="ctr"/>
            <a:r>
              <a:rPr lang="ru-RU" dirty="0"/>
              <a:t>Идентификация полученного соединения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82E3167-DA2E-49BC-B806-C8E1E1103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/>
              <a:pPr/>
              <a:t>5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CBE503-0D14-4058-AFFD-4954DE650C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12"/>
          <a:stretch/>
        </p:blipFill>
        <p:spPr bwMode="auto">
          <a:xfrm>
            <a:off x="60119" y="1774299"/>
            <a:ext cx="6078243" cy="372615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F48BE82-E422-4EB0-BA26-C93C3F93AA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595"/>
          <a:stretch/>
        </p:blipFill>
        <p:spPr bwMode="auto">
          <a:xfrm>
            <a:off x="5907535" y="1774297"/>
            <a:ext cx="6078243" cy="372615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F012CE-528F-4B3D-9826-E79BD309A8FA}"/>
              </a:ext>
            </a:extLst>
          </p:cNvPr>
          <p:cNvSpPr txBox="1"/>
          <p:nvPr/>
        </p:nvSpPr>
        <p:spPr>
          <a:xfrm>
            <a:off x="914988" y="5500451"/>
            <a:ext cx="4368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 1. ИК-спектр лимонной кислоты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36DB74-9655-4ED6-B07D-031A70F37FEE}"/>
              </a:ext>
            </a:extLst>
          </p:cNvPr>
          <p:cNvSpPr txBox="1"/>
          <p:nvPr/>
        </p:nvSpPr>
        <p:spPr>
          <a:xfrm>
            <a:off x="6360708" y="5487869"/>
            <a:ext cx="5715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Рис 2. ИК-спектр </a:t>
            </a:r>
            <a:r>
              <a:rPr lang="ru-RU" dirty="0" err="1"/>
              <a:t>ацетондикарбоновой</a:t>
            </a:r>
            <a:r>
              <a:rPr lang="ru-RU" dirty="0"/>
              <a:t> кислоты</a:t>
            </a:r>
          </a:p>
        </p:txBody>
      </p:sp>
    </p:spTree>
    <p:extLst>
      <p:ext uri="{BB962C8B-B14F-4D97-AF65-F5344CB8AC3E}">
        <p14:creationId xmlns:p14="http://schemas.microsoft.com/office/powerpoint/2010/main" val="4392632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27CBB93-70F1-4D8A-8C62-85903CF7B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2" y="685800"/>
            <a:ext cx="8534400" cy="1507067"/>
          </a:xfrm>
        </p:spPr>
        <p:txBody>
          <a:bodyPr/>
          <a:lstStyle/>
          <a:p>
            <a:r>
              <a:rPr lang="ru-RU" dirty="0" err="1"/>
              <a:t>ВЫводы</a:t>
            </a:r>
            <a:r>
              <a:rPr lang="ru-RU" dirty="0"/>
              <a:t>: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6BD295C-B890-49DB-BBC4-CA48A14356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1" y="2322233"/>
            <a:ext cx="9582736" cy="3615267"/>
          </a:xfrm>
        </p:spPr>
        <p:txBody>
          <a:bodyPr anchor="t"/>
          <a:lstStyle/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Синтезирована </a:t>
            </a:r>
            <a:r>
              <a:rPr lang="ru-RU" dirty="0" err="1">
                <a:solidFill>
                  <a:schemeClr val="tx1"/>
                </a:solidFill>
              </a:rPr>
              <a:t>ацетондикарбоновая</a:t>
            </a:r>
            <a:r>
              <a:rPr lang="ru-RU" dirty="0">
                <a:solidFill>
                  <a:schemeClr val="tx1"/>
                </a:solidFill>
              </a:rPr>
              <a:t> кислота с выходом более 90%.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Структура соединения подтверждена данными ИК-спектроскопии, идентификация по температуре плавления (135°С).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Отмечена тенденция к увеличению времени синтеза с увеличением количества вводимой серной кислоты.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</a:rPr>
              <a:t>Скорректированы условия выделения целевого продукта (8 мм. рт. ст., 55°С).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DCA75FC-88B6-4AE1-A6E0-282823DAC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412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1">
                <a:tint val="97000"/>
                <a:hueMod val="92000"/>
                <a:satMod val="169000"/>
                <a:lumMod val="164000"/>
              </a:schemeClr>
            </a:gs>
            <a:gs pos="100000">
              <a:schemeClr val="bg1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03B90928-BDC5-4B86-9090-4707CC2E8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75653" y="2675466"/>
            <a:ext cx="6040693" cy="1507067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7258181-C573-42AC-8FCC-40355462B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15CFE2-30DD-438F-AD02-A9DC3B5D3220}" type="slidenum">
              <a:rPr lang="en-US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586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971</TotalTime>
  <Words>238</Words>
  <Application>Microsoft Office PowerPoint</Application>
  <PresentationFormat>Широкоэкранный</PresentationFormat>
  <Paragraphs>44</Paragraphs>
  <Slides>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Century Gothic</vt:lpstr>
      <vt:lpstr>Times New Roman</vt:lpstr>
      <vt:lpstr>Wingdings 3</vt:lpstr>
      <vt:lpstr>Сектор</vt:lpstr>
      <vt:lpstr>ChemSketch</vt:lpstr>
      <vt:lpstr>Получение ацетондикарбоновой кислоты</vt:lpstr>
      <vt:lpstr>Свойства и применение Ацетондикарбоновой кислоты</vt:lpstr>
      <vt:lpstr>Методы получения ацетондикарбоновой кислоты</vt:lpstr>
      <vt:lpstr>Выделение кислоты после синтеза</vt:lpstr>
      <vt:lpstr>Идентификация полученного соединения</vt:lpstr>
      <vt:lpstr>ВЫводы: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ацетондикарбоновой кислоты</dc:title>
  <dc:creator>Дарья Васильева</dc:creator>
  <cp:lastModifiedBy>Русакова Наталья Петровна</cp:lastModifiedBy>
  <cp:revision>2</cp:revision>
  <dcterms:created xsi:type="dcterms:W3CDTF">2022-03-19T07:28:36Z</dcterms:created>
  <dcterms:modified xsi:type="dcterms:W3CDTF">2022-03-26T18:09:02Z</dcterms:modified>
</cp:coreProperties>
</file>