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6" r:id="rId4"/>
    <p:sldId id="278" r:id="rId5"/>
    <p:sldId id="27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0AD"/>
    <a:srgbClr val="E10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82170" y="2905058"/>
            <a:ext cx="71796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МОЛЕКУЛЯРНО-ДИНАМИЧЕСКОЕ МОДЕЛИРОВАНИЕ ПРОЦЕССА ОБРАЗОВАНИЯ ГЕРМАНЕНА ИЗ ТОНКОГО СЛОЯ КРИСТАЛЛИЧЕСКОГО ГЕРМАНИЯ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51148" y="4449392"/>
            <a:ext cx="36963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Ежов Владислав Павлович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58540" y="5595713"/>
            <a:ext cx="18875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Самсонов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В.М.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2926382" y="2290309"/>
            <a:ext cx="35420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sz="20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общей физики</a:t>
            </a:r>
            <a:endParaRPr lang="ru-RU" sz="20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locuser\Desktop\filiren.png"/>
          <p:cNvPicPr>
            <a:picLocks noChangeAspect="1" noChangeArrowheads="1"/>
          </p:cNvPicPr>
          <p:nvPr/>
        </p:nvPicPr>
        <p:blipFill>
          <a:blip r:embed="rId2" cstate="print"/>
          <a:srcRect l="20183" t="9213" r="9079"/>
          <a:stretch>
            <a:fillRect/>
          </a:stretch>
        </p:blipFill>
        <p:spPr bwMode="auto">
          <a:xfrm>
            <a:off x="6792686" y="0"/>
            <a:ext cx="2351314" cy="2263299"/>
          </a:xfrm>
          <a:prstGeom prst="rect">
            <a:avLst/>
          </a:prstGeom>
          <a:noFill/>
        </p:spPr>
      </p:pic>
      <p:pic>
        <p:nvPicPr>
          <p:cNvPr id="2" name="Picture 2" descr="E:\ALEX\САЙТЫ, СТЕНДЫ И ПРЕЗЕНТАЦИИ\ПРЕЗЕНТАЦИИ\TvGu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24" y="115047"/>
            <a:ext cx="6966648" cy="154342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646096" y="6475904"/>
            <a:ext cx="497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A3DAD"/>
                </a:solidFill>
              </a:rPr>
              <a:t>02</a:t>
            </a:r>
            <a:endParaRPr lang="ru-RU" dirty="0">
              <a:solidFill>
                <a:srgbClr val="2A3DAD"/>
              </a:solidFill>
            </a:endParaRPr>
          </a:p>
        </p:txBody>
      </p:sp>
      <p:pic>
        <p:nvPicPr>
          <p:cNvPr id="17" name="Picture 6" descr="C:\Users\locuser\Desktop\bottom.jpg"/>
          <p:cNvPicPr>
            <a:picLocks noChangeAspect="1" noChangeArrowheads="1"/>
          </p:cNvPicPr>
          <p:nvPr/>
        </p:nvPicPr>
        <p:blipFill>
          <a:blip r:embed="rId4" cstate="print"/>
          <a:srcRect t="-7273" r="32913"/>
          <a:stretch>
            <a:fillRect/>
          </a:stretch>
        </p:blipFill>
        <p:spPr bwMode="auto">
          <a:xfrm>
            <a:off x="0" y="6455391"/>
            <a:ext cx="9144000" cy="402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7395" y="361780"/>
            <a:ext cx="8242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598" y="72575"/>
            <a:ext cx="8940800" cy="116111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16112" y="1048131"/>
            <a:ext cx="8918575" cy="0"/>
          </a:xfrm>
          <a:prstGeom prst="line">
            <a:avLst/>
          </a:prstGeom>
          <a:ln w="190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locuser\Desktop\TvGu.png"/>
          <p:cNvPicPr>
            <a:picLocks noChangeAspect="1" noChangeArrowheads="1"/>
          </p:cNvPicPr>
          <p:nvPr/>
        </p:nvPicPr>
        <p:blipFill>
          <a:blip r:embed="rId2" cstate="print"/>
          <a:srcRect l="1111" t="10956" r="87619" b="14314"/>
          <a:stretch>
            <a:fillRect/>
          </a:stretch>
        </p:blipFill>
        <p:spPr bwMode="auto">
          <a:xfrm>
            <a:off x="8403772" y="246745"/>
            <a:ext cx="656726" cy="749222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94799" y="228075"/>
            <a:ext cx="8918575" cy="0"/>
          </a:xfrm>
          <a:prstGeom prst="line">
            <a:avLst/>
          </a:prstGeom>
          <a:ln w="2540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52400" y="1221226"/>
            <a:ext cx="88609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Силицен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ерманен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аналогами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двумерные изогнутые слои. Также было показано, что носители заряда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описываются уравнением Дирака для безмассовых фермионов: закон дисперсии вблизи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дираковских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точек линеен и ширина запрещённой зоны равна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нулю.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6455391"/>
            <a:ext cx="9144000" cy="402609"/>
            <a:chOff x="0" y="6455391"/>
            <a:chExt cx="9144000" cy="402609"/>
          </a:xfrm>
        </p:grpSpPr>
        <p:pic>
          <p:nvPicPr>
            <p:cNvPr id="12" name="Picture 6" descr="C:\Users\locuser\Desktop\bottom.jpg"/>
            <p:cNvPicPr>
              <a:picLocks noChangeAspect="1" noChangeArrowheads="1"/>
            </p:cNvPicPr>
            <p:nvPr/>
          </p:nvPicPr>
          <p:blipFill>
            <a:blip r:embed="rId3" cstate="print"/>
            <a:srcRect t="-7273" r="32913"/>
            <a:stretch>
              <a:fillRect/>
            </a:stretch>
          </p:blipFill>
          <p:spPr bwMode="auto">
            <a:xfrm>
              <a:off x="0" y="6455391"/>
              <a:ext cx="9144000" cy="402609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8646096" y="6475904"/>
              <a:ext cx="4979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2A3DAD"/>
                  </a:solidFill>
                </a:rPr>
                <a:t>02</a:t>
              </a:r>
              <a:endParaRPr lang="ru-RU" dirty="0">
                <a:solidFill>
                  <a:srgbClr val="2A3DAD"/>
                </a:solidFill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6308" y="2609150"/>
            <a:ext cx="2725157" cy="241507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24750" y="5286806"/>
            <a:ext cx="3570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Рис.1.Экспериментальное СТМ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золоте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238552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впервые получен в 2014 году двумя научными группами: европейской и китайской, работавшими независимо. Процесс его получения схож с процессом получением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силицена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для осаждения слоя германия на инертную подложку-основу используется глубокий вакуум и высокая температура. Европейская группа в качестве подложки использовала золото, китайская 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платину.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2668" y="358551"/>
            <a:ext cx="8242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задачи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598" y="72575"/>
            <a:ext cx="8940800" cy="116111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16112" y="1048131"/>
            <a:ext cx="8918575" cy="0"/>
          </a:xfrm>
          <a:prstGeom prst="line">
            <a:avLst/>
          </a:prstGeom>
          <a:ln w="190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locuser\Desktop\TvGu.png"/>
          <p:cNvPicPr>
            <a:picLocks noChangeAspect="1" noChangeArrowheads="1"/>
          </p:cNvPicPr>
          <p:nvPr/>
        </p:nvPicPr>
        <p:blipFill>
          <a:blip r:embed="rId2" cstate="print"/>
          <a:srcRect l="1111" t="10956" r="87619" b="14314"/>
          <a:stretch>
            <a:fillRect/>
          </a:stretch>
        </p:blipFill>
        <p:spPr bwMode="auto">
          <a:xfrm>
            <a:off x="8403772" y="246745"/>
            <a:ext cx="656726" cy="749222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94799" y="228075"/>
            <a:ext cx="8918575" cy="0"/>
          </a:xfrm>
          <a:prstGeom prst="line">
            <a:avLst/>
          </a:prstGeom>
          <a:ln w="2540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3774" y="1160152"/>
            <a:ext cx="877644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1.Возможен ли альтернативные способы получения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помимо реализованного  в экспериментах способа,  отвечающего конденсации паров германия на металлической поверхности?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2.Можно ли в МД экспериментах с использованием потенциала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Терсоффа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путем эволюции  тонкого  слоя германия?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 сколько  стабилен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 моделирование эволюции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бислоя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кристаллического германия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отвечающей его переходу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монослой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0" y="6455391"/>
            <a:ext cx="9144000" cy="402609"/>
            <a:chOff x="0" y="6455391"/>
            <a:chExt cx="9144000" cy="402609"/>
          </a:xfrm>
        </p:grpSpPr>
        <p:pic>
          <p:nvPicPr>
            <p:cNvPr id="20" name="Picture 6" descr="C:\Users\locuser\Desktop\bottom.jpg"/>
            <p:cNvPicPr>
              <a:picLocks noChangeAspect="1" noChangeArrowheads="1"/>
            </p:cNvPicPr>
            <p:nvPr/>
          </p:nvPicPr>
          <p:blipFill>
            <a:blip r:embed="rId3" cstate="print"/>
            <a:srcRect t="-7273" r="32913"/>
            <a:stretch>
              <a:fillRect/>
            </a:stretch>
          </p:blipFill>
          <p:spPr bwMode="auto">
            <a:xfrm>
              <a:off x="0" y="6455391"/>
              <a:ext cx="9144000" cy="402609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8646096" y="6475904"/>
              <a:ext cx="4979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2A3DAD"/>
                  </a:solidFill>
                </a:rPr>
                <a:t>03</a:t>
              </a:r>
              <a:endParaRPr lang="ru-RU" dirty="0">
                <a:solidFill>
                  <a:srgbClr val="2A3DAD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83774" y="4573506"/>
            <a:ext cx="79732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моделирования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молекулярно-динамических экспериментах использовался потенциал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Терсоффа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конфигурация отвечала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бислою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германия с ориентацией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Размер системы: размер по горизонтали от -10 до +10 параметров решётки, по толщине 0.3 параметра решётки.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МД моделирования использовалась программа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LAMMPS.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2668" y="358551"/>
            <a:ext cx="8242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моделирования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598" y="72575"/>
            <a:ext cx="8940800" cy="116111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16112" y="1048131"/>
            <a:ext cx="8918575" cy="0"/>
          </a:xfrm>
          <a:prstGeom prst="line">
            <a:avLst/>
          </a:prstGeom>
          <a:ln w="190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locuser\Desktop\TvGu.png"/>
          <p:cNvPicPr>
            <a:picLocks noChangeAspect="1" noChangeArrowheads="1"/>
          </p:cNvPicPr>
          <p:nvPr/>
        </p:nvPicPr>
        <p:blipFill>
          <a:blip r:embed="rId2" cstate="print"/>
          <a:srcRect l="1111" t="10956" r="87619" b="14314"/>
          <a:stretch>
            <a:fillRect/>
          </a:stretch>
        </p:blipFill>
        <p:spPr bwMode="auto">
          <a:xfrm>
            <a:off x="8403772" y="246745"/>
            <a:ext cx="656726" cy="749222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03764" y="228075"/>
            <a:ext cx="8918575" cy="0"/>
          </a:xfrm>
          <a:prstGeom prst="line">
            <a:avLst/>
          </a:prstGeom>
          <a:ln w="2540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346" y="192942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00" dirty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>
              <a:cs typeface="Segoe UI" panose="020B0502040204020203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0" y="6455391"/>
            <a:ext cx="9144000" cy="402609"/>
            <a:chOff x="0" y="6455391"/>
            <a:chExt cx="9144000" cy="402609"/>
          </a:xfrm>
        </p:grpSpPr>
        <p:pic>
          <p:nvPicPr>
            <p:cNvPr id="23" name="Picture 6" descr="C:\Users\locuser\Desktop\bottom.jpg"/>
            <p:cNvPicPr>
              <a:picLocks noChangeAspect="1" noChangeArrowheads="1"/>
            </p:cNvPicPr>
            <p:nvPr/>
          </p:nvPicPr>
          <p:blipFill>
            <a:blip r:embed="rId3" cstate="print"/>
            <a:srcRect t="-7273" r="32913"/>
            <a:stretch>
              <a:fillRect/>
            </a:stretch>
          </p:blipFill>
          <p:spPr bwMode="auto">
            <a:xfrm>
              <a:off x="0" y="6455391"/>
              <a:ext cx="9144000" cy="402609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8646096" y="6475904"/>
              <a:ext cx="4979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2A3DAD"/>
                  </a:solidFill>
                </a:rPr>
                <a:t>04</a:t>
              </a:r>
              <a:endParaRPr lang="ru-RU" dirty="0">
                <a:solidFill>
                  <a:srgbClr val="2A3DAD"/>
                </a:solidFill>
              </a:endParaRPr>
            </a:p>
          </p:txBody>
        </p:sp>
      </p:grpSp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73" y="1238687"/>
            <a:ext cx="2985770" cy="2211070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1" y="1232020"/>
            <a:ext cx="2545080" cy="222440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8921" y="3661300"/>
            <a:ext cx="7864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Начальная конфигурации системы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слева)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конфигурация системы после релаксации в течение 0.1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T = 300 K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(справа).</a:t>
            </a:r>
            <a:endParaRPr lang="ru-RU" dirty="0"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921" y="4586240"/>
            <a:ext cx="78648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релаксации при температуре 300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бислой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самопроизвольно переходит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моноатомный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 потенциал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Терсоффа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отвечает атомам германия с sp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-гибридизацией. Более толстые слои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переходят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2668" y="358551"/>
            <a:ext cx="8242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598" y="72575"/>
            <a:ext cx="8940800" cy="116111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16112" y="1048131"/>
            <a:ext cx="8918575" cy="0"/>
          </a:xfrm>
          <a:prstGeom prst="line">
            <a:avLst/>
          </a:prstGeom>
          <a:ln w="190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locuser\Desktop\TvGu.png"/>
          <p:cNvPicPr>
            <a:picLocks noChangeAspect="1" noChangeArrowheads="1"/>
          </p:cNvPicPr>
          <p:nvPr/>
        </p:nvPicPr>
        <p:blipFill>
          <a:blip r:embed="rId2" cstate="print"/>
          <a:srcRect l="1111" t="10956" r="87619" b="14314"/>
          <a:stretch>
            <a:fillRect/>
          </a:stretch>
        </p:blipFill>
        <p:spPr bwMode="auto">
          <a:xfrm>
            <a:off x="8403772" y="246745"/>
            <a:ext cx="656726" cy="749222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03764" y="228075"/>
            <a:ext cx="8918575" cy="0"/>
          </a:xfrm>
          <a:prstGeom prst="line">
            <a:avLst/>
          </a:prstGeom>
          <a:ln w="2540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346" y="192942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00" dirty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710" y="1071207"/>
            <a:ext cx="8642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потенциал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Терсоффа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«запрограммирован» на воспроизведении валентных углов отвечающих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гибридизации. Тем не менее,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бислой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описываемый таким потенциалом превращается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которого характерна sp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связи. Это свидетельствует о стабильности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реальных практических приложений.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0" y="6455391"/>
            <a:ext cx="9144000" cy="402609"/>
            <a:chOff x="0" y="6455391"/>
            <a:chExt cx="9144000" cy="402609"/>
          </a:xfrm>
        </p:grpSpPr>
        <p:pic>
          <p:nvPicPr>
            <p:cNvPr id="23" name="Picture 6" descr="C:\Users\locuser\Desktop\bottom.jpg"/>
            <p:cNvPicPr>
              <a:picLocks noChangeAspect="1" noChangeArrowheads="1"/>
            </p:cNvPicPr>
            <p:nvPr/>
          </p:nvPicPr>
          <p:blipFill>
            <a:blip r:embed="rId3" cstate="print"/>
            <a:srcRect t="-7273" r="32913"/>
            <a:stretch>
              <a:fillRect/>
            </a:stretch>
          </p:blipFill>
          <p:spPr bwMode="auto">
            <a:xfrm>
              <a:off x="0" y="6455391"/>
              <a:ext cx="9144000" cy="402609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8646096" y="6475904"/>
              <a:ext cx="4979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2A3DAD"/>
                  </a:solidFill>
                </a:rPr>
                <a:t>05</a:t>
              </a:r>
              <a:endParaRPr lang="ru-RU" dirty="0">
                <a:solidFill>
                  <a:srgbClr val="2A3DAD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70934" y="2665563"/>
            <a:ext cx="84538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342900" indent="-342900" algn="just" eaLnBrk="0" hangingPunct="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МД экспериментах выявлена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переходу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кристаллического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бислоя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германия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монослой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 eaLnBrk="0" hangingPunct="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 полученные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свидетельствуют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стабильности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 eaLnBrk="0" hangingPunct="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 альтернативный способ получения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 eaLnBrk="0" hangingPunct="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Изогнутость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слоя германия согласуется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имеющемися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экспериментальными данными.</a:t>
            </a:r>
          </a:p>
          <a:p>
            <a:pPr marL="342900" indent="-342900" algn="just" eaLnBrk="0" hangingPunct="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слой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германия большей толщины (3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монослоев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превращается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01598" y="72575"/>
            <a:ext cx="8940800" cy="116111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C:\Users\locuser\Desktop\TvGu.png"/>
          <p:cNvPicPr>
            <a:picLocks noChangeAspect="1" noChangeArrowheads="1"/>
          </p:cNvPicPr>
          <p:nvPr/>
        </p:nvPicPr>
        <p:blipFill>
          <a:blip r:embed="rId2" cstate="print"/>
          <a:srcRect l="1111" t="10956" r="87619" b="14314"/>
          <a:stretch>
            <a:fillRect/>
          </a:stretch>
        </p:blipFill>
        <p:spPr bwMode="auto">
          <a:xfrm>
            <a:off x="4093027" y="1715755"/>
            <a:ext cx="1175657" cy="1341241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94799" y="228075"/>
            <a:ext cx="8918575" cy="0"/>
          </a:xfrm>
          <a:prstGeom prst="line">
            <a:avLst/>
          </a:prstGeom>
          <a:ln w="2540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9086" y="3367316"/>
            <a:ext cx="5606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2A40AD"/>
                </a:solidFill>
              </a:rPr>
              <a:t>СПАСИБО ЗА ВНИМАНИЕ</a:t>
            </a:r>
            <a:endParaRPr lang="ru-RU" sz="4000" dirty="0">
              <a:solidFill>
                <a:srgbClr val="2A40AD"/>
              </a:solidFill>
            </a:endParaRPr>
          </a:p>
        </p:txBody>
      </p:sp>
      <p:pic>
        <p:nvPicPr>
          <p:cNvPr id="8" name="Picture 6" descr="C:\Users\locuser\Desktop\bottom.jpg"/>
          <p:cNvPicPr>
            <a:picLocks noChangeAspect="1" noChangeArrowheads="1"/>
          </p:cNvPicPr>
          <p:nvPr/>
        </p:nvPicPr>
        <p:blipFill>
          <a:blip r:embed="rId3" cstate="print"/>
          <a:srcRect t="-7273" r="32913"/>
          <a:stretch>
            <a:fillRect/>
          </a:stretch>
        </p:blipFill>
        <p:spPr bwMode="auto">
          <a:xfrm>
            <a:off x="0" y="6455391"/>
            <a:ext cx="9144000" cy="402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415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Segoe UI</vt:lpstr>
      <vt:lpstr>Times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Карпенков</dc:creator>
  <cp:lastModifiedBy>User</cp:lastModifiedBy>
  <cp:revision>47</cp:revision>
  <dcterms:created xsi:type="dcterms:W3CDTF">2020-05-29T15:50:27Z</dcterms:created>
  <dcterms:modified xsi:type="dcterms:W3CDTF">2022-03-25T13:41:08Z</dcterms:modified>
</cp:coreProperties>
</file>