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9869488" cy="14123988"/>
  <p:defaultTextStyle>
    <a:defPPr>
      <a:defRPr lang="ru-RU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3" autoAdjust="0"/>
  </p:normalViewPr>
  <p:slideViewPr>
    <p:cSldViewPr>
      <p:cViewPr>
        <p:scale>
          <a:sx n="50" d="100"/>
          <a:sy n="50" d="100"/>
        </p:scale>
        <p:origin x="30" y="-6408"/>
      </p:cViewPr>
      <p:guideLst>
        <p:guide orient="horz" pos="9537"/>
        <p:guide pos="6736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706200"/>
          </a:xfrm>
          <a:prstGeom prst="rect">
            <a:avLst/>
          </a:prstGeom>
        </p:spPr>
        <p:txBody>
          <a:bodyPr vert="horz" lIns="132515" tIns="66257" rIns="132515" bIns="66257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8" cy="706200"/>
          </a:xfrm>
          <a:prstGeom prst="rect">
            <a:avLst/>
          </a:prstGeom>
        </p:spPr>
        <p:txBody>
          <a:bodyPr vert="horz" lIns="132515" tIns="66257" rIns="132515" bIns="66257" rtlCol="0"/>
          <a:lstStyle>
            <a:lvl1pPr algn="r">
              <a:defRPr sz="1700"/>
            </a:lvl1pPr>
          </a:lstStyle>
          <a:p>
            <a:fld id="{1AF72E16-DD7F-4AD1-8E2D-6302629DAAC3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65463" y="1058863"/>
            <a:ext cx="3738562" cy="5297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515" tIns="66257" rIns="132515" bIns="662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949" y="6708895"/>
            <a:ext cx="7895590" cy="6355794"/>
          </a:xfrm>
          <a:prstGeom prst="rect">
            <a:avLst/>
          </a:prstGeom>
        </p:spPr>
        <p:txBody>
          <a:bodyPr vert="horz" lIns="132515" tIns="66257" rIns="132515" bIns="6625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415337"/>
            <a:ext cx="4276778" cy="706200"/>
          </a:xfrm>
          <a:prstGeom prst="rect">
            <a:avLst/>
          </a:prstGeom>
        </p:spPr>
        <p:txBody>
          <a:bodyPr vert="horz" lIns="132515" tIns="66257" rIns="132515" bIns="66257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0426" y="13415337"/>
            <a:ext cx="4276778" cy="706200"/>
          </a:xfrm>
          <a:prstGeom prst="rect">
            <a:avLst/>
          </a:prstGeom>
        </p:spPr>
        <p:txBody>
          <a:bodyPr vert="horz" lIns="132515" tIns="66257" rIns="132515" bIns="66257" rtlCol="0" anchor="b"/>
          <a:lstStyle>
            <a:lvl1pPr algn="r">
              <a:defRPr sz="1700"/>
            </a:lvl1pPr>
          </a:lstStyle>
          <a:p>
            <a:fld id="{46BFAD9C-180D-4B37-8A60-FD53924A3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FAD9C-180D-4B37-8A60-FD53924A3AC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6264736" y="5355072"/>
            <a:ext cx="11254060" cy="1140756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2553" y="5355072"/>
            <a:ext cx="33405737" cy="114075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2554" y="31198189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88899" y="31198189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4A827-709E-4894-9849-6AF3E141AA84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emf"/><Relationship Id="rId5" Type="http://schemas.openxmlformats.org/officeDocument/2006/relationships/image" Target="../media/image3.wmf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328" y="1709643"/>
            <a:ext cx="3763914" cy="297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2344" y="280883"/>
            <a:ext cx="2309900" cy="220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4621170" y="3638469"/>
            <a:ext cx="16144988" cy="142876"/>
            <a:chOff x="454" y="26490"/>
            <a:chExt cx="17236" cy="91"/>
          </a:xfrm>
        </p:grpSpPr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454" y="26490"/>
              <a:ext cx="17236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454" y="26581"/>
              <a:ext cx="17236" cy="0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620642" y="5495857"/>
            <a:ext cx="20145516" cy="142876"/>
            <a:chOff x="454" y="26490"/>
            <a:chExt cx="17236" cy="91"/>
          </a:xfrm>
        </p:grpSpPr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54" y="26490"/>
              <a:ext cx="17236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454" y="26581"/>
              <a:ext cx="17236" cy="0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3602709" y="19113927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ru-RU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018402" y="18471482"/>
            <a:ext cx="802621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ейтрализация низкомолекулярного вещества</a:t>
            </a:r>
            <a:endParaRPr lang="ru-RU" sz="28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20642" y="14289145"/>
            <a:ext cx="8992638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Суммарное уравнение реакции синтеза сополиамидов-6ПТ</a:t>
            </a:r>
            <a:endParaRPr lang="ru-RU" sz="28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6907186" y="514121"/>
            <a:ext cx="129302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ТВЕРСКОЙ ГОСУДАРСТВЕННЫЙ ТЕХНИЧЕСКИЙ УНИВЕРСИТЕТ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9174036" y="2710347"/>
            <a:ext cx="92869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Кафедра химии и технологии полимеров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7668418" y="1286836"/>
            <a:ext cx="110014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Arial" pitchFamily="34" charset="0"/>
              </a:rPr>
              <a:t>Жохов И.С.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20642" y="5840659"/>
            <a:ext cx="89926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установке газожидкостной поликонденсации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синтезировано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более 20 различных жирно-ароматических полиамидов (в том числе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фибридов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). Для исследования выбраны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пиперазинсодержащие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полиамиды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полиамид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-33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(рис. 1) 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ацилируемого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мономера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пиперазина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ацилирующего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мономера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терефталоилхлорида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сополиамид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6ПТ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-70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(рис. 2) 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гексаметилендиамина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пиперазина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взятых в жидкой фазе, 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терефталоилхлорида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мономера газовой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фазы [1].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11599954" y="2044159"/>
            <a:ext cx="95726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Научный руководитель: к.т.н., доцент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Лагусева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Е.И.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21170" y="3935082"/>
            <a:ext cx="16144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УДЕЛЬНОЙ ПЛОЩАДИ ПОВЕРХНОСТИ 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ПОЛИАМИДА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ПТ-33 И СОПОЛИАМИДА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6ПТ-70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18" y="15273254"/>
            <a:ext cx="9002362" cy="314136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406328" y="28967344"/>
            <a:ext cx="20359830" cy="297301"/>
          </a:xfrm>
          <a:prstGeom prst="rect">
            <a:avLst/>
          </a:prstGeom>
        </p:spPr>
      </p:pic>
      <p:sp>
        <p:nvSpPr>
          <p:cNvPr id="92" name="Rectangle 32"/>
          <p:cNvSpPr>
            <a:spLocks noChangeArrowheads="1"/>
          </p:cNvSpPr>
          <p:nvPr/>
        </p:nvSpPr>
        <p:spPr bwMode="auto">
          <a:xfrm>
            <a:off x="4716736" y="29351821"/>
            <a:ext cx="11953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XXV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Каргинские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научно-техническая конференция молодых учёных «Физика, химия и новые технологии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Тверь,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марта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2022 года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9742" y="11417024"/>
            <a:ext cx="9163538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Суммарное уравнение реакции синтеза </a:t>
            </a:r>
            <a:r>
              <a:rPr lang="ru-RU" sz="2800" b="1" cap="none" spc="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полипиперазинтерефталамида</a:t>
            </a:r>
            <a:r>
              <a:rPr lang="ru-RU" sz="28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(полиамида-ПТ)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642" y="12461415"/>
            <a:ext cx="8992638" cy="184099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613280" y="26166378"/>
            <a:ext cx="1130525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используемых источников:</a:t>
            </a:r>
          </a:p>
          <a:p>
            <a:pPr marL="457200" indent="-457200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механизма газожидкостного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полиамидирования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пенном гидродинамическом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режиме / В.А. Никифоров, Е.И.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Лагусева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Панкратов, И.С. Жохов // Известия ВУЗов. Серия Химия и химическая технология. 2020. Т. 63. № 3. С. 67-74.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3100, адсорбция, десорбция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Beckman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Coulter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[Электронный ресурс]. Режим доступа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://www.mybeckman.ru/particle-characterization/sa-3100, свободный. – (Дата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.03.2022).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 Адсорбция, удельная поверхность, пористость / Пер. с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Изд. 2-е. М.: Мир, 1984. 306 с.</a:t>
            </a:r>
          </a:p>
          <a:p>
            <a:pPr marL="457200" indent="-457200"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0642" y="19607604"/>
            <a:ext cx="8992638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полиамида ПТ-33 и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сополиамида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6ПТ-70 проводились с помощью анализатора пористости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Beckman Coulter SA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3100 [2].</a:t>
            </a:r>
            <a:endParaRPr lang="ru-RU" sz="2000" b="1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полученным от прибора данным построим изотерму адсорбции-десорбции для полиамида ПТ-33 (рис. 1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выражающую соотношение адсорбированного газа и давления.</a:t>
            </a:r>
            <a:endParaRPr lang="ru-RU" sz="2000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5225" y="21430193"/>
            <a:ext cx="5112567" cy="323253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414482" y="24697692"/>
            <a:ext cx="7395231" cy="404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Изотерма адсорбции-десорбции полиамида ПТ-33</a:t>
            </a:r>
            <a:endParaRPr lang="ru-RU" sz="1600" b="1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5191" y="25172029"/>
            <a:ext cx="8992638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классификации изотерм, которая была впервые предложена С.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Брунауэром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Л.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Демингом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У.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Демингом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Э.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Теллером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(БДДТ) [3], данная изотерма относится к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типу изотерм по классификации БДДТ. Об этом можно судить по характерному изгибу и петле гистерезиса, которая обусловлена капиллярной конденсацией азота в порах. Изотерма такого типа характерна для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мезопористых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веществ.</a:t>
            </a:r>
            <a:endParaRPr lang="ru-RU" sz="1600" b="1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613281" y="5865076"/>
            <a:ext cx="11152878" cy="305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-Метод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Хэлси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позволяет узнать объём микропор в присутствии пор большего диаметра. В этом случае измеряют изотерму адсорбции азота и из неё определяют отдельно площадь поверхности микропор и внешнюю поверхность. t-график (рис.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представляет собой зависимость объёма адсорбированного газа от толщины адсорбционной плёнки. Значение статистической толщины задаётся эмпирическими уравнениями де Бэра или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Хэлси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[3].</a:t>
            </a:r>
            <a:endParaRPr lang="ru-RU" sz="2000" b="1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анализа выяснилось, что у полиамида ПТ-33 24,37%;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сополиамида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6ПТ-70 20,08% пор менее 6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нм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являются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мезопорами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общая площадь поверхности микропор, таким образом, равна 0 м</a:t>
            </a:r>
            <a:r>
              <a:rPr lang="ru-RU" sz="2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/г у полиамида ПТ-33; 0,286 м</a:t>
            </a:r>
            <a:r>
              <a:rPr lang="ru-RU" sz="2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/г у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сополиамида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6ПТ-70, т.е. микропоры в полиамиде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ПТ-33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отсутствуют.</a:t>
            </a:r>
            <a:endParaRPr lang="ru-RU" sz="2000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5424" y="8980686"/>
            <a:ext cx="5328592" cy="3072219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535190" y="27149076"/>
            <a:ext cx="8992639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07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микропор можно узнать путём расчёта площади поверхности. Анализатор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BeckmanCoulter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3100 использует для расчёта три модели: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-метод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Хэлси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БЭТ (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Brunauer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Emmet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Teller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 метод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Лэнгмюра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613280" y="12166943"/>
            <a:ext cx="1115287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Зависимость объёма адсорбированного газа от толщины адсорбционной плёнки полиамида ПТ-33</a:t>
            </a:r>
            <a:endParaRPr lang="ru-RU" sz="1600" b="1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613280" y="12972634"/>
            <a:ext cx="11152878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Вторая модель расчёта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Лэнгмюра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[3]. Она также позволяет получить данные о площади микропористых образцов. Здесь на основе поглощённого газа и относительного давления строится интерполированная зависимость значения функции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Лэнгмюра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относительного давления (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3).</a:t>
            </a:r>
            <a:endParaRPr lang="ru-RU" sz="1600" b="1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37068" y="14557701"/>
            <a:ext cx="4816947" cy="3314845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1021693" y="17803661"/>
            <a:ext cx="884769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Зависимость функции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Лэнгмюра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относительного давления для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сополиамида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6ПТ-70</a:t>
            </a:r>
            <a:endParaRPr lang="ru-RU" sz="1600" b="1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613280" y="18708723"/>
            <a:ext cx="11152878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Данным методом расчётное значение удельной площади поверхности составило 6,263 м</a:t>
            </a:r>
            <a:r>
              <a:rPr lang="ru-RU" sz="2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/г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полиамида ПТ-33 и 7,811 м</a:t>
            </a:r>
            <a:r>
              <a:rPr lang="ru-RU" sz="2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/г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сополиамида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6ПТ-70.</a:t>
            </a:r>
            <a:endParaRPr lang="ru-RU" sz="2000" b="1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Последняя модель расчета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 БЭТ [3]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предоставляет данные о площади поверхности пор без учета микропористой составляющей. Метод основан на обработке зависимости значений функции БЭТ от относительного давления (рис.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4).</a:t>
            </a:r>
            <a:endParaRPr lang="ru-RU" sz="2000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92891" y="20534837"/>
            <a:ext cx="4561124" cy="3358469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9613281" y="23893306"/>
            <a:ext cx="11152878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Зависимость функции БЭТ от относительного давления для полиамида ПТ-33</a:t>
            </a:r>
            <a:endParaRPr lang="ru-RU" sz="1600" b="1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613280" y="24349175"/>
            <a:ext cx="11152878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удельной площади поверхности составило 6,738 м</a:t>
            </a:r>
            <a:r>
              <a:rPr lang="ru-RU" sz="2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/г у полиамида ПТ-33 и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7,221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/г у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сополиамида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6ПТ-70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613280" y="25095142"/>
            <a:ext cx="1115287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у полиамида ПТ-33 и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сополиамида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6ПТ-70 площадь поверхности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мезопор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отличается незначительно. Это обусловлено менее плотной компоновкой пор, что увеличивает площадь внешней поверхности.</a:t>
            </a:r>
            <a:endParaRPr lang="ru-RU" sz="1600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8280" y="8231458"/>
            <a:ext cx="2593848" cy="2244721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620642" y="10597141"/>
            <a:ext cx="4493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1 - Полиамид-ПТ </a:t>
            </a:r>
            <a:b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исходном состоянии (внешний вид)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65764" y="8321391"/>
            <a:ext cx="2593848" cy="2154186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5112096" y="10595404"/>
            <a:ext cx="4501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2 - Сополиаид-6ПТ в исходном состоянии (внешний вид)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4741</TotalTime>
  <Words>728</Words>
  <Application>Microsoft Office PowerPoint</Application>
  <PresentationFormat>Произвольный</PresentationFormat>
  <Paragraphs>36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MS Mincho</vt:lpstr>
      <vt:lpstr>Arial</vt:lpstr>
      <vt:lpstr>Calibri</vt:lpstr>
      <vt:lpstr>Symbol</vt:lpstr>
      <vt:lpstr>Times New Roman</vt:lpstr>
      <vt:lpstr>Тема Office</vt:lpstr>
      <vt:lpstr>Презентация PowerPoint</vt:lpstr>
    </vt:vector>
  </TitlesOfParts>
  <Company>ТвГТУ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ТПМ</dc:creator>
  <cp:lastModifiedBy>ИЛЬЯ</cp:lastModifiedBy>
  <cp:revision>96</cp:revision>
  <dcterms:created xsi:type="dcterms:W3CDTF">2016-03-22T13:24:54Z</dcterms:created>
  <dcterms:modified xsi:type="dcterms:W3CDTF">2022-03-18T19:57:33Z</dcterms:modified>
</cp:coreProperties>
</file>