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F1F8"/>
    <a:srgbClr val="C1F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7B3C2-E6FE-4182-BF90-B69C7A1DD59C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C27AF-D93C-4834-AB4F-13AC3ED2B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25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27AF-D93C-4834-AB4F-13AC3ED2BC7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9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F1F94-AD87-4FA4-832A-A061A4613D13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BF01-A991-487D-ADB8-D2ACBEDE3E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23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2F34-2C79-41D0-A393-89E32EB744C3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3133E-6705-4A6B-873B-BEED99D421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754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7EAE-A012-43C6-B532-0498476FFCC2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33459-B070-4B29-A9F5-419B1F43B3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46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7F653-5469-4C30-B609-B400F87226DA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94597-D5FC-4096-AE5B-A3CA77D0DE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176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23FDA-98E8-4152-A273-A3595E43E07D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9412F-AC76-4DBB-834E-55DEF01C4E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692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E45A1-B01C-46F0-B7C8-AF0B23B6777C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A133F-FD46-4A69-8D48-5D93400742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710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BEC6D-EF67-4845-A992-4EDF5F23E95F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025E0-0B45-42A3-AF0C-3309798FC4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353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20C4-82E2-4C1B-9DDD-75318CD96E54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8A80B-BDDE-41AF-9AB1-02533D49E2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8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AAB6C-93F3-4170-A8B2-FA9145C57654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E0DDA-B1B1-42E0-97B0-1859CB308A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23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4918C-C19F-476B-BBFB-A1D3FA077B8A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3D542-0082-4462-88CD-F77C0DFF06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047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E2F6-BAB6-4EED-893B-590ACB4CED82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8981-6478-4374-83E7-E97B26B34A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50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DF2E60-9824-4A79-B0F7-ECDFB6598FA1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88DEEF1-C173-49DE-9150-77063E7E4D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physt.tversu.ru/wp-content/uploads/2021/03/logo_new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088"/>
            <a:ext cx="712787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828675" y="71438"/>
            <a:ext cx="30956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Физико-технический факультет</a:t>
            </a:r>
          </a:p>
          <a:p>
            <a:pPr algn="ctr" eaLnBrk="1" hangingPunct="1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73538" y="374650"/>
            <a:ext cx="4919663" cy="83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ПОВЕРХНОСТИ КРИСТАЛЛОВ ГЕРМАНИЯ И КРЕМНИЯ ПРИ РАЗЛИЧНЫХ СПОСОБАХ ОБРАБОТКИ </a:t>
            </a:r>
            <a:endParaRPr lang="ru-RU" alt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3" name="Прямоугольник 5"/>
          <p:cNvSpPr>
            <a:spLocks noChangeArrowheads="1"/>
          </p:cNvSpPr>
          <p:nvPr/>
        </p:nvSpPr>
        <p:spPr bwMode="auto">
          <a:xfrm>
            <a:off x="76200" y="1138238"/>
            <a:ext cx="901700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Высокое качество обработанной поверхности монокристаллов германия и кремния является одним из важнейших условий их применения в ИК оптике. Величина шероховатости или микронеровностей поверхности оптических образцов оказывает существенное влияние на эксплуатационные характеристики. </a:t>
            </a:r>
            <a:r>
              <a:rPr lang="ru-RU" alt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работы –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параметров поверхности образцов, обработанных двумя способами и анализ влияния качества обработки исследуемых образцов на их оптическое пропускание</a:t>
            </a:r>
            <a:endParaRPr lang="ru-RU" altLang="ru-RU" sz="1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4" name="TextBox 12"/>
          <p:cNvSpPr txBox="1">
            <a:spLocks noChangeArrowheads="1"/>
          </p:cNvSpPr>
          <p:nvPr/>
        </p:nvSpPr>
        <p:spPr bwMode="auto">
          <a:xfrm>
            <a:off x="4954588" y="79375"/>
            <a:ext cx="441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XXVIII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КАРГИНСКИЕ ЧТЕНИЯ</a:t>
            </a:r>
          </a:p>
        </p:txBody>
      </p:sp>
      <p:sp>
        <p:nvSpPr>
          <p:cNvPr id="2055" name="Прямоугольник 13"/>
          <p:cNvSpPr>
            <a:spLocks noChangeArrowheads="1"/>
          </p:cNvSpPr>
          <p:nvPr/>
        </p:nvSpPr>
        <p:spPr bwMode="auto">
          <a:xfrm>
            <a:off x="944563" y="768350"/>
            <a:ext cx="3095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Гугуцидзе Карина Автандиловна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63198"/>
              </p:ext>
            </p:extLst>
          </p:nvPr>
        </p:nvGraphicFramePr>
        <p:xfrm>
          <a:off x="179510" y="2461363"/>
          <a:ext cx="4056427" cy="254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5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способ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(Ge)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способ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(Ge)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способ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(Si)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способ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(Si)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225"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Полировка алмазной суспензией порошка АСМ 2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/0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(ткань)</a:t>
                      </a:r>
                    </a:p>
                  </a:txBody>
                  <a:tcPr marL="91451" marR="91451" marT="45718" marB="45718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Полировка алмазной суспензией порошка АСМ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5/0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(смола)</a:t>
                      </a:r>
                    </a:p>
                  </a:txBody>
                  <a:tcPr marL="91451" marR="91451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Полировка алмазной суспензией порошка АСМ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1/0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(ткань)</a:t>
                      </a:r>
                    </a:p>
                  </a:txBody>
                  <a:tcPr marL="91451" marR="91451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Полировка алмазной суспензией порошка АСМ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5/0 (c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мола)</a:t>
                      </a:r>
                    </a:p>
                  </a:txBody>
                  <a:tcPr marL="91451" marR="91451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741">
                <a:tc>
                  <a:txBody>
                    <a:bodyPr/>
                    <a:lstStyle/>
                    <a:p>
                      <a:endParaRPr lang="ru-RU" sz="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718" marB="45718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718" marB="45718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47" y="4294391"/>
            <a:ext cx="701785" cy="671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372" y="4268787"/>
            <a:ext cx="717815" cy="69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0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saturation sat="30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402" y="4268787"/>
            <a:ext cx="701785" cy="671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1" name="Picture 4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68787"/>
            <a:ext cx="712920" cy="682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239041"/>
              </p:ext>
            </p:extLst>
          </p:nvPr>
        </p:nvGraphicFramePr>
        <p:xfrm>
          <a:off x="22016" y="5517232"/>
          <a:ext cx="5568960" cy="1081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58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способ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способ(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способ(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способ(</a:t>
                      </a: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нм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Rz 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Rmax</a:t>
                      </a: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,нм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14.7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18.2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5" marR="6856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14" name="Рисунок 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41211" y="2117365"/>
            <a:ext cx="2557320" cy="167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5" name="Рисунок 4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09057" y="3835347"/>
            <a:ext cx="2529258" cy="152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161211" y="2452905"/>
            <a:ext cx="181610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Спектры пропускания образцов германия</a:t>
            </a:r>
            <a:r>
              <a:rPr lang="ru-RU" altLang="ru-RU" sz="1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Calibri" panose="020F0502020204030204" pitchFamily="34" charset="0"/>
              </a:rPr>
              <a:t>(а)</a:t>
            </a:r>
            <a:r>
              <a:rPr lang="en-US" altLang="ru-RU" sz="1400" b="1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кремния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обработанных двумя способами</a:t>
            </a:r>
            <a:endParaRPr lang="ru-RU" altLang="ru-RU" sz="1400" dirty="0"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677" y="5150512"/>
            <a:ext cx="3537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шероховатости поверхности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05739" y="2348880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5864" y="384957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8314" y="4225790"/>
            <a:ext cx="230568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способ обработки позволяет получить мини-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мальную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шероховатость поверхности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Коэффициент пропускания Т для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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10,6 мкм) возрастает с 46,1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–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возрастает с 47% до 47,6%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3ECB255DE3A343B3F12AF5A6F1F11D" ma:contentTypeVersion="11" ma:contentTypeDescription="Создание документа." ma:contentTypeScope="" ma:versionID="d756f8819f1e301616420e8e1f8724ef">
  <xsd:schema xmlns:xsd="http://www.w3.org/2001/XMLSchema" xmlns:xs="http://www.w3.org/2001/XMLSchema" xmlns:p="http://schemas.microsoft.com/office/2006/metadata/properties" xmlns:ns3="1f7c5df4-8593-4a0f-bb84-abe92f979447" xmlns:ns4="6c9fbde2-abda-41f9-a0e5-90e0c6701637" targetNamespace="http://schemas.microsoft.com/office/2006/metadata/properties" ma:root="true" ma:fieldsID="c36b3d5cab18f5bed80f179c13132452" ns3:_="" ns4:_="">
    <xsd:import namespace="1f7c5df4-8593-4a0f-bb84-abe92f979447"/>
    <xsd:import namespace="6c9fbde2-abda-41f9-a0e5-90e0c67016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c5df4-8593-4a0f-bb84-abe92f9794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fbde2-abda-41f9-a0e5-90e0c670163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19A166-3CA6-4047-85CF-70A1584A0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7c5df4-8593-4a0f-bb84-abe92f979447"/>
    <ds:schemaRef ds:uri="6c9fbde2-abda-41f9-a0e5-90e0c67016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48C0EF-82BA-49F0-8B90-4B066279AE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3D517C-4ABD-4653-893E-5F9A671BE483}">
  <ds:schemaRefs>
    <ds:schemaRef ds:uri="http://schemas.microsoft.com/office/2006/documentManagement/types"/>
    <ds:schemaRef ds:uri="http://purl.org/dc/terms/"/>
    <ds:schemaRef ds:uri="6c9fbde2-abda-41f9-a0e5-90e0c6701637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1f7c5df4-8593-4a0f-bb84-abe92f97944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248</Words>
  <Application>Microsoft Office PowerPoint</Application>
  <PresentationFormat>Экран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locuser</dc:creator>
  <cp:lastModifiedBy>Гугуцидзе Карина Автандиловна</cp:lastModifiedBy>
  <cp:revision>46</cp:revision>
  <dcterms:created xsi:type="dcterms:W3CDTF">2021-03-25T15:08:39Z</dcterms:created>
  <dcterms:modified xsi:type="dcterms:W3CDTF">2022-03-23T15:52:28Z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0x010100DC3ECB255DE3A343B3F12AF5A6F1F11D</vt:lpwstr>
  </property>
</Properties>
</file>