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9" r:id="rId1"/>
  </p:sldMasterIdLst>
  <p:notesMasterIdLst>
    <p:notesMasterId r:id="rId3"/>
  </p:notesMasterIdLst>
  <p:sldIdLst>
    <p:sldId id="27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40AD"/>
    <a:srgbClr val="E104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 snapToGrid="0"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061F70-4859-4F91-A4BC-AACBD6DAB4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6E3B88-05EC-4A37-8C78-F194C67D54F7}">
      <dgm:prSet custT="1"/>
      <dgm:spPr/>
      <dgm:t>
        <a:bodyPr/>
        <a:lstStyle/>
        <a:p>
          <a:pPr algn="ctr"/>
          <a:r>
            <a:rPr lang="ru-RU" sz="1600" dirty="0"/>
            <a:t>Для достижения данной цели были выполнены:</a:t>
          </a:r>
          <a:endParaRPr lang="en-US" sz="1600" dirty="0"/>
        </a:p>
      </dgm:t>
    </dgm:pt>
    <dgm:pt modelId="{E5B5688C-BF6E-4BFB-B668-4C769ACA859C}" type="parTrans" cxnId="{6E2294EE-C10C-4948-973C-A8288D571430}">
      <dgm:prSet/>
      <dgm:spPr/>
      <dgm:t>
        <a:bodyPr/>
        <a:lstStyle/>
        <a:p>
          <a:endParaRPr lang="en-US"/>
        </a:p>
      </dgm:t>
    </dgm:pt>
    <dgm:pt modelId="{2A70B150-D7D9-4635-A550-318749DFFBAE}" type="sibTrans" cxnId="{6E2294EE-C10C-4948-973C-A8288D571430}">
      <dgm:prSet/>
      <dgm:spPr/>
      <dgm:t>
        <a:bodyPr/>
        <a:lstStyle/>
        <a:p>
          <a:endParaRPr lang="en-US"/>
        </a:p>
      </dgm:t>
    </dgm:pt>
    <dgm:pt modelId="{7912516A-AD02-4D86-BC0C-04340D5BB60E}">
      <dgm:prSet/>
      <dgm:spPr/>
      <dgm:t>
        <a:bodyPr/>
        <a:lstStyle/>
        <a:p>
          <a:r>
            <a:rPr lang="ru-RU" dirty="0"/>
            <a:t>Программная конфигурация </a:t>
          </a:r>
          <a:r>
            <a:rPr lang="en-US" dirty="0"/>
            <a:t>RGB </a:t>
          </a:r>
          <a:r>
            <a:rPr lang="ru-RU" dirty="0"/>
            <a:t>драйвера </a:t>
          </a:r>
          <a:r>
            <a:rPr lang="ru-RU" dirty="0" err="1"/>
            <a:t>жк-экрана</a:t>
          </a:r>
          <a:r>
            <a:rPr lang="ru-RU" dirty="0"/>
            <a:t> в микроконтроллере</a:t>
          </a:r>
          <a:r>
            <a:rPr lang="en-US" dirty="0"/>
            <a:t> LPC1788</a:t>
          </a:r>
          <a:r>
            <a:rPr lang="ru-RU" dirty="0"/>
            <a:t>.</a:t>
          </a:r>
          <a:endParaRPr lang="en-US" dirty="0"/>
        </a:p>
      </dgm:t>
    </dgm:pt>
    <dgm:pt modelId="{E8172A91-FD2C-4BB9-A91E-2F8FB6EF4393}" type="parTrans" cxnId="{2B9EBE52-C228-40ED-9AE2-CFE91AD6B3A0}">
      <dgm:prSet/>
      <dgm:spPr/>
      <dgm:t>
        <a:bodyPr/>
        <a:lstStyle/>
        <a:p>
          <a:endParaRPr lang="en-US"/>
        </a:p>
      </dgm:t>
    </dgm:pt>
    <dgm:pt modelId="{6117B2E0-EFB7-4A8D-8DC5-6441C290A5C3}" type="sibTrans" cxnId="{2B9EBE52-C228-40ED-9AE2-CFE91AD6B3A0}">
      <dgm:prSet/>
      <dgm:spPr/>
      <dgm:t>
        <a:bodyPr/>
        <a:lstStyle/>
        <a:p>
          <a:endParaRPr lang="en-US"/>
        </a:p>
      </dgm:t>
    </dgm:pt>
    <dgm:pt modelId="{2D932FC4-89EA-4FD0-9529-C9FC3ACA1618}">
      <dgm:prSet/>
      <dgm:spPr/>
      <dgm:t>
        <a:bodyPr/>
        <a:lstStyle/>
        <a:p>
          <a:r>
            <a:rPr lang="ru-RU" dirty="0"/>
            <a:t>Инициализация специального блока регистров, размером в 512 байт, предназначенного для хранения информации о цветовой палитре, что позволило хранить 256 оттенков 16 битного цвета, используя при отрисовке экрана только индексы палитры.</a:t>
          </a:r>
          <a:endParaRPr lang="en-US" dirty="0"/>
        </a:p>
      </dgm:t>
    </dgm:pt>
    <dgm:pt modelId="{D235E5AE-DB28-4768-AD2C-D3DFA1BF09B0}" type="parTrans" cxnId="{ACCFE77F-0076-44B7-AD3C-D2D048102A11}">
      <dgm:prSet/>
      <dgm:spPr/>
      <dgm:t>
        <a:bodyPr/>
        <a:lstStyle/>
        <a:p>
          <a:endParaRPr lang="en-US"/>
        </a:p>
      </dgm:t>
    </dgm:pt>
    <dgm:pt modelId="{3FEE0841-06E6-415D-9744-7EFEA6307355}" type="sibTrans" cxnId="{ACCFE77F-0076-44B7-AD3C-D2D048102A11}">
      <dgm:prSet/>
      <dgm:spPr/>
      <dgm:t>
        <a:bodyPr/>
        <a:lstStyle/>
        <a:p>
          <a:endParaRPr lang="en-US"/>
        </a:p>
      </dgm:t>
    </dgm:pt>
    <dgm:pt modelId="{DEB6034F-3B03-48D5-ADA2-CC7BE0321747}">
      <dgm:prSet/>
      <dgm:spPr/>
      <dgm:t>
        <a:bodyPr/>
        <a:lstStyle/>
        <a:p>
          <a:r>
            <a:rPr lang="ru-RU"/>
            <a:t>Программная конфигурация ориентации дисплея за счёт функции расчета смещения в фреймбуфере, которая позволяет вычислять индекс точки при различной настройки положения экрана.</a:t>
          </a:r>
          <a:endParaRPr lang="en-US"/>
        </a:p>
      </dgm:t>
    </dgm:pt>
    <dgm:pt modelId="{ADD72557-0EED-48A4-A7C6-B7E84FE8B4ED}" type="parTrans" cxnId="{64101A7D-13EC-4465-BB9E-DEC51D6B671A}">
      <dgm:prSet/>
      <dgm:spPr/>
      <dgm:t>
        <a:bodyPr/>
        <a:lstStyle/>
        <a:p>
          <a:endParaRPr lang="en-US"/>
        </a:p>
      </dgm:t>
    </dgm:pt>
    <dgm:pt modelId="{F2C031CD-5272-4901-BDF3-C58CBC492232}" type="sibTrans" cxnId="{64101A7D-13EC-4465-BB9E-DEC51D6B671A}">
      <dgm:prSet/>
      <dgm:spPr/>
      <dgm:t>
        <a:bodyPr/>
        <a:lstStyle/>
        <a:p>
          <a:endParaRPr lang="en-US"/>
        </a:p>
      </dgm:t>
    </dgm:pt>
    <dgm:pt modelId="{32A2DD4C-FEAC-4AA6-9BA7-2455D0DD8A30}">
      <dgm:prSet/>
      <dgm:spPr/>
      <dgm:t>
        <a:bodyPr/>
        <a:lstStyle/>
        <a:p>
          <a:r>
            <a:rPr lang="ru-RU" dirty="0"/>
            <a:t>Механизм двойной буферизации, необходимый для исключения случаев вывода на экран недорисованного изображения.</a:t>
          </a:r>
          <a:endParaRPr lang="en-US" dirty="0"/>
        </a:p>
      </dgm:t>
    </dgm:pt>
    <dgm:pt modelId="{95BD97FA-FA9F-4C51-A958-3C5E44878047}" type="parTrans" cxnId="{CAB59E2A-9CBA-4DEC-987F-8244D58F29F3}">
      <dgm:prSet/>
      <dgm:spPr/>
      <dgm:t>
        <a:bodyPr/>
        <a:lstStyle/>
        <a:p>
          <a:endParaRPr lang="en-US"/>
        </a:p>
      </dgm:t>
    </dgm:pt>
    <dgm:pt modelId="{325276C0-79C0-40CC-906C-3FF6A450934D}" type="sibTrans" cxnId="{CAB59E2A-9CBA-4DEC-987F-8244D58F29F3}">
      <dgm:prSet/>
      <dgm:spPr/>
      <dgm:t>
        <a:bodyPr/>
        <a:lstStyle/>
        <a:p>
          <a:endParaRPr lang="en-US"/>
        </a:p>
      </dgm:t>
    </dgm:pt>
    <dgm:pt modelId="{128A4668-7206-4DD4-A162-742E5A123B7E}" type="pres">
      <dgm:prSet presAssocID="{EE061F70-4859-4F91-A4BC-AACBD6DAB46F}" presName="linear" presStyleCnt="0">
        <dgm:presLayoutVars>
          <dgm:animLvl val="lvl"/>
          <dgm:resizeHandles val="exact"/>
        </dgm:presLayoutVars>
      </dgm:prSet>
      <dgm:spPr/>
    </dgm:pt>
    <dgm:pt modelId="{927FCB5D-5AF2-437C-AF18-790129B381C5}" type="pres">
      <dgm:prSet presAssocID="{0E6E3B88-05EC-4A37-8C78-F194C67D54F7}" presName="parentText" presStyleLbl="node1" presStyleIdx="0" presStyleCnt="1" custLinFactNeighborY="-4100">
        <dgm:presLayoutVars>
          <dgm:chMax val="0"/>
          <dgm:bulletEnabled val="1"/>
        </dgm:presLayoutVars>
      </dgm:prSet>
      <dgm:spPr/>
    </dgm:pt>
    <dgm:pt modelId="{39573D71-6D86-4FAD-B78C-D3B3079D700D}" type="pres">
      <dgm:prSet presAssocID="{0E6E3B88-05EC-4A37-8C78-F194C67D54F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E934725-9FAF-452D-8924-639E4AA182CA}" type="presOf" srcId="{2D932FC4-89EA-4FD0-9529-C9FC3ACA1618}" destId="{39573D71-6D86-4FAD-B78C-D3B3079D700D}" srcOrd="0" destOrd="1" presId="urn:microsoft.com/office/officeart/2005/8/layout/vList2"/>
    <dgm:cxn modelId="{CAB59E2A-9CBA-4DEC-987F-8244D58F29F3}" srcId="{0E6E3B88-05EC-4A37-8C78-F194C67D54F7}" destId="{32A2DD4C-FEAC-4AA6-9BA7-2455D0DD8A30}" srcOrd="3" destOrd="0" parTransId="{95BD97FA-FA9F-4C51-A958-3C5E44878047}" sibTransId="{325276C0-79C0-40CC-906C-3FF6A450934D}"/>
    <dgm:cxn modelId="{6B4BF538-A330-462E-A0E1-D9E8E4D985B2}" type="presOf" srcId="{0E6E3B88-05EC-4A37-8C78-F194C67D54F7}" destId="{927FCB5D-5AF2-437C-AF18-790129B381C5}" srcOrd="0" destOrd="0" presId="urn:microsoft.com/office/officeart/2005/8/layout/vList2"/>
    <dgm:cxn modelId="{BF6BE947-7A3D-4A89-BB8A-D39048A95959}" type="presOf" srcId="{EE061F70-4859-4F91-A4BC-AACBD6DAB46F}" destId="{128A4668-7206-4DD4-A162-742E5A123B7E}" srcOrd="0" destOrd="0" presId="urn:microsoft.com/office/officeart/2005/8/layout/vList2"/>
    <dgm:cxn modelId="{2B9EBE52-C228-40ED-9AE2-CFE91AD6B3A0}" srcId="{0E6E3B88-05EC-4A37-8C78-F194C67D54F7}" destId="{7912516A-AD02-4D86-BC0C-04340D5BB60E}" srcOrd="0" destOrd="0" parTransId="{E8172A91-FD2C-4BB9-A91E-2F8FB6EF4393}" sibTransId="{6117B2E0-EFB7-4A8D-8DC5-6441C290A5C3}"/>
    <dgm:cxn modelId="{88E8A355-0BDC-469E-8C2D-2D6E2F85A812}" type="presOf" srcId="{32A2DD4C-FEAC-4AA6-9BA7-2455D0DD8A30}" destId="{39573D71-6D86-4FAD-B78C-D3B3079D700D}" srcOrd="0" destOrd="3" presId="urn:microsoft.com/office/officeart/2005/8/layout/vList2"/>
    <dgm:cxn modelId="{64101A7D-13EC-4465-BB9E-DEC51D6B671A}" srcId="{0E6E3B88-05EC-4A37-8C78-F194C67D54F7}" destId="{DEB6034F-3B03-48D5-ADA2-CC7BE0321747}" srcOrd="2" destOrd="0" parTransId="{ADD72557-0EED-48A4-A7C6-B7E84FE8B4ED}" sibTransId="{F2C031CD-5272-4901-BDF3-C58CBC492232}"/>
    <dgm:cxn modelId="{ACCFE77F-0076-44B7-AD3C-D2D048102A11}" srcId="{0E6E3B88-05EC-4A37-8C78-F194C67D54F7}" destId="{2D932FC4-89EA-4FD0-9529-C9FC3ACA1618}" srcOrd="1" destOrd="0" parTransId="{D235E5AE-DB28-4768-AD2C-D3DFA1BF09B0}" sibTransId="{3FEE0841-06E6-415D-9744-7EFEA6307355}"/>
    <dgm:cxn modelId="{2EF5B3A5-A6F1-4146-A8D1-F3B1A2F1F339}" type="presOf" srcId="{DEB6034F-3B03-48D5-ADA2-CC7BE0321747}" destId="{39573D71-6D86-4FAD-B78C-D3B3079D700D}" srcOrd="0" destOrd="2" presId="urn:microsoft.com/office/officeart/2005/8/layout/vList2"/>
    <dgm:cxn modelId="{77A508BB-6261-4750-AA45-0521949C1EC6}" type="presOf" srcId="{7912516A-AD02-4D86-BC0C-04340D5BB60E}" destId="{39573D71-6D86-4FAD-B78C-D3B3079D700D}" srcOrd="0" destOrd="0" presId="urn:microsoft.com/office/officeart/2005/8/layout/vList2"/>
    <dgm:cxn modelId="{6E2294EE-C10C-4948-973C-A8288D571430}" srcId="{EE061F70-4859-4F91-A4BC-AACBD6DAB46F}" destId="{0E6E3B88-05EC-4A37-8C78-F194C67D54F7}" srcOrd="0" destOrd="0" parTransId="{E5B5688C-BF6E-4BFB-B668-4C769ACA859C}" sibTransId="{2A70B150-D7D9-4635-A550-318749DFFBAE}"/>
    <dgm:cxn modelId="{ABFD9CA7-F3A8-4BE2-93EE-04B1384B2DEA}" type="presParOf" srcId="{128A4668-7206-4DD4-A162-742E5A123B7E}" destId="{927FCB5D-5AF2-437C-AF18-790129B381C5}" srcOrd="0" destOrd="0" presId="urn:microsoft.com/office/officeart/2005/8/layout/vList2"/>
    <dgm:cxn modelId="{358C3C4E-EC5E-4171-BC6B-3C3CF5AD704B}" type="presParOf" srcId="{128A4668-7206-4DD4-A162-742E5A123B7E}" destId="{39573D71-6D86-4FAD-B78C-D3B3079D700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7FCB5D-5AF2-437C-AF18-790129B381C5}">
      <dsp:nvSpPr>
        <dsp:cNvPr id="0" name=""/>
        <dsp:cNvSpPr/>
      </dsp:nvSpPr>
      <dsp:spPr>
        <a:xfrm>
          <a:off x="0" y="29459"/>
          <a:ext cx="5022375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Для достижения данной цели были выполнены:</a:t>
          </a:r>
          <a:endParaRPr lang="en-US" sz="1600" kern="1200" dirty="0"/>
        </a:p>
      </dsp:txBody>
      <dsp:txXfrm>
        <a:off x="19191" y="48650"/>
        <a:ext cx="4983993" cy="354738"/>
      </dsp:txXfrm>
    </dsp:sp>
    <dsp:sp modelId="{39573D71-6D86-4FAD-B78C-D3B3079D700D}">
      <dsp:nvSpPr>
        <dsp:cNvPr id="0" name=""/>
        <dsp:cNvSpPr/>
      </dsp:nvSpPr>
      <dsp:spPr>
        <a:xfrm>
          <a:off x="0" y="568726"/>
          <a:ext cx="5022375" cy="3564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46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/>
            <a:t>Программная конфигурация </a:t>
          </a:r>
          <a:r>
            <a:rPr lang="en-US" sz="1600" kern="1200" dirty="0"/>
            <a:t>RGB </a:t>
          </a:r>
          <a:r>
            <a:rPr lang="ru-RU" sz="1600" kern="1200" dirty="0"/>
            <a:t>драйвера </a:t>
          </a:r>
          <a:r>
            <a:rPr lang="ru-RU" sz="1600" kern="1200" dirty="0" err="1"/>
            <a:t>жк-экрана</a:t>
          </a:r>
          <a:r>
            <a:rPr lang="ru-RU" sz="1600" kern="1200" dirty="0"/>
            <a:t> в микроконтроллере</a:t>
          </a:r>
          <a:r>
            <a:rPr lang="en-US" sz="1600" kern="1200" dirty="0"/>
            <a:t> LPC1788</a:t>
          </a:r>
          <a:r>
            <a:rPr lang="ru-RU" sz="1600" kern="1200" dirty="0"/>
            <a:t>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/>
            <a:t>Инициализация специального блока регистров, размером в 512 байт, предназначенного для хранения информации о цветовой палитре, что позволило хранить 256 оттенков 16 битного цвета, используя при отрисовке экрана только индексы палитры.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/>
            <a:t>Программная конфигурация ориентации дисплея за счёт функции расчета смещения в фреймбуфере, которая позволяет вычислять индекс точки при различной настройки положения экрана.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/>
            <a:t>Механизм двойной буферизации, необходимый для исключения случаев вывода на экран недорисованного изображения.</a:t>
          </a:r>
          <a:endParaRPr lang="en-US" sz="1600" kern="1200" dirty="0"/>
        </a:p>
      </dsp:txBody>
      <dsp:txXfrm>
        <a:off x="0" y="568726"/>
        <a:ext cx="5022375" cy="3564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A8BF3-42E5-430A-8B12-205B9B85ADE6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FD825-86E8-4A3D-A903-AD56E2D3B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00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CD2B69-3F1B-4380-A0C0-35DAD37EB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6BD8E1-7FF5-42F7-B0EC-0B4C2F5C7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28FB94-B7EF-4B18-A835-F103842F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C9EB-670A-472D-848C-FC409EEEF2D8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7FEE12-C51E-4F6D-9A04-9551C8C11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Коверина В.О. ТвГУ 2021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651F02-F3ED-4F11-B522-9BE2A6622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753652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C11245-DC41-4C39-9BCB-29FEB0124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A327101-A4DC-4F75-9181-C421EEF3C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4A38AE-D14D-4AA0-A471-795C83D29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EFAB-432D-438C-9DFD-6BCCC5CB6090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BF8376-37B0-4F8C-A270-A201CB23E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Туреев И.В. ТвГУ 2021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5A307E-82E3-4BF2-8714-B7A4EC60A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0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7755C14-B2A0-4169-8560-FF0933B6AC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D288996-9D0F-4CE0-B891-F2BBCCBEA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79D835-AB66-4865-A058-C2A7307BE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923-FB62-4536-BFBF-C9314FD6AA0A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13329D-26F5-416B-B5A0-BC047F9F0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Туреев И.В. ТвГУ 2021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455D2E-3883-4C3A-8281-739D21B1D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49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 descr="C:\Users\locuser\Desktop\bottom.jpg"/>
          <p:cNvPicPr>
            <a:picLocks noChangeAspect="1" noChangeArrowheads="1"/>
          </p:cNvPicPr>
          <p:nvPr userDrawn="1"/>
        </p:nvPicPr>
        <p:blipFill>
          <a:blip r:embed="rId2" cstate="print"/>
          <a:srcRect t="-7273" r="32913"/>
          <a:stretch>
            <a:fillRect/>
          </a:stretch>
        </p:blipFill>
        <p:spPr bwMode="auto">
          <a:xfrm>
            <a:off x="0" y="6455391"/>
            <a:ext cx="9144000" cy="40260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73867"/>
            <a:ext cx="7772400" cy="1026584"/>
          </a:xfrm>
        </p:spPr>
        <p:txBody>
          <a:bodyPr>
            <a:normAutofit/>
          </a:bodyPr>
          <a:lstStyle>
            <a:lvl1pPr>
              <a:defRPr sz="2400" b="1" cap="all" baseline="0">
                <a:latin typeface="Calibri" panose="020F0502020204030204" pitchFamily="34" charset="0"/>
                <a:cs typeface="Consolas" panose="020B0609020204030204" pitchFamily="49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50734"/>
            <a:ext cx="6400800" cy="397933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  <a:latin typeface="Calibri" panose="020F0502020204030204" pitchFamily="34" charset="0"/>
                <a:cs typeface="Consolas" panose="020B0609020204030204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8" name="Picture 2" descr="E:\ALEX\САЙТЫ, СТЕНДЫ И ПРЕЗЕНТАЦИИ\ПРЕЗЕНТАЦИИ\TvGu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224" y="115047"/>
            <a:ext cx="3637797" cy="805935"/>
          </a:xfrm>
          <a:prstGeom prst="rect">
            <a:avLst/>
          </a:prstGeom>
          <a:noFill/>
        </p:spPr>
      </p:pic>
      <p:sp>
        <p:nvSpPr>
          <p:cNvPr id="10" name="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3534769" y="115047"/>
            <a:ext cx="5036025" cy="635579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>
                <a:latin typeface="Calibri" panose="020F0502020204030204" pitchFamily="34" charset="0"/>
                <a:cs typeface="Consolas" panose="020B0609020204030204" pitchFamily="49" charset="0"/>
              </a:defRPr>
            </a:lvl1pPr>
          </a:lstStyle>
          <a:p>
            <a:pPr lvl="0"/>
            <a:r>
              <a:rPr lang="ru-RU" dirty="0"/>
              <a:t>Название кафедры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1371599" y="4470401"/>
            <a:ext cx="6392333" cy="507999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latin typeface="Calibri" panose="020F0502020204030204" pitchFamily="34" charset="0"/>
                <a:cs typeface="Consolas" panose="020B0609020204030204" pitchFamily="49" charset="0"/>
              </a:defRPr>
            </a:lvl1pPr>
          </a:lstStyle>
          <a:p>
            <a:pPr lvl="0"/>
            <a:r>
              <a:rPr lang="ru-RU" dirty="0"/>
              <a:t>Автор работы</a:t>
            </a:r>
          </a:p>
        </p:txBody>
      </p:sp>
    </p:spTree>
    <p:extLst>
      <p:ext uri="{BB962C8B-B14F-4D97-AF65-F5344CB8AC3E}">
        <p14:creationId xmlns:p14="http://schemas.microsoft.com/office/powerpoint/2010/main" val="3272441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2646363"/>
            <a:ext cx="8943975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722313" y="2853266"/>
            <a:ext cx="7772400" cy="685801"/>
          </a:xfrm>
        </p:spPr>
        <p:txBody>
          <a:bodyPr anchor="b">
            <a:normAutofit/>
          </a:bodyPr>
          <a:lstStyle>
            <a:lvl1pPr marL="0" indent="0">
              <a:buNone/>
              <a:defRPr sz="2800" b="1" cap="all" baseline="0">
                <a:solidFill>
                  <a:schemeClr val="tx1"/>
                </a:solidFill>
                <a:latin typeface="Calibri" panose="020F0502020204030204" pitchFamily="34" charset="0"/>
                <a:cs typeface="Consolas" panose="020B0609020204030204" pitchFamily="49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232B-515D-4DE7-904B-D187258648B1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Туреев И.В. ТвГУ 2021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 descr="C:\Users\locuser\Desktop\filiren.png"/>
          <p:cNvPicPr>
            <a:picLocks noChangeAspect="1" noChangeArrowheads="1"/>
          </p:cNvPicPr>
          <p:nvPr userDrawn="1"/>
        </p:nvPicPr>
        <p:blipFill>
          <a:blip r:embed="rId3" cstate="print"/>
          <a:srcRect l="20183" t="9213" r="9079"/>
          <a:stretch>
            <a:fillRect/>
          </a:stretch>
        </p:blipFill>
        <p:spPr bwMode="auto">
          <a:xfrm>
            <a:off x="6792686" y="0"/>
            <a:ext cx="2351314" cy="2263299"/>
          </a:xfrm>
          <a:prstGeom prst="rect">
            <a:avLst/>
          </a:prstGeom>
          <a:noFill/>
        </p:spPr>
      </p:pic>
      <p:pic>
        <p:nvPicPr>
          <p:cNvPr id="8" name="Picture 2" descr="E:\ALEX\САЙТЫ, СТЕНДЫ И ПРЕЗЕНТАЦИИ\ПРЕЗЕНТАЦИИ\TvGu2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224" y="115047"/>
            <a:ext cx="6966648" cy="1543424"/>
          </a:xfrm>
          <a:prstGeom prst="rect">
            <a:avLst/>
          </a:prstGeom>
          <a:noFill/>
        </p:spPr>
      </p:pic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>
          <a:xfrm>
            <a:off x="1347272" y="3759730"/>
            <a:ext cx="5816600" cy="2446337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Consolas" panose="020B0609020204030204" pitchFamily="49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9B6A68-7C31-42A4-A776-DEEA6E4A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2E3897-AD91-45E0-A81F-685DB1341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B71000-5230-4207-9095-77982B2E1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C70F-6670-410B-B69C-FDF8C963B3C8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9E6A17-3F49-4AA0-9D31-367DA7F2B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Туреев И.В. ТвГУ 2021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813C56-5AE5-44D3-9D9F-ED70DC6E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F296207-64FE-46BB-AB90-8C3F5063443A}"/>
              </a:ext>
            </a:extLst>
          </p:cNvPr>
          <p:cNvSpPr/>
          <p:nvPr userDrawn="1"/>
        </p:nvSpPr>
        <p:spPr>
          <a:xfrm>
            <a:off x="101598" y="72575"/>
            <a:ext cx="8940800" cy="116111"/>
          </a:xfrm>
          <a:prstGeom prst="rect">
            <a:avLst/>
          </a:prstGeom>
          <a:solidFill>
            <a:srgbClr val="E10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901CCFAE-245C-4685-8303-2198527E7A32}"/>
              </a:ext>
            </a:extLst>
          </p:cNvPr>
          <p:cNvCxnSpPr/>
          <p:nvPr userDrawn="1"/>
        </p:nvCxnSpPr>
        <p:spPr>
          <a:xfrm>
            <a:off x="116112" y="1048131"/>
            <a:ext cx="8918575" cy="0"/>
          </a:xfrm>
          <a:prstGeom prst="line">
            <a:avLst/>
          </a:prstGeom>
          <a:ln w="19050">
            <a:solidFill>
              <a:srgbClr val="2A4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locuser\Desktop\TvGu.png">
            <a:extLst>
              <a:ext uri="{FF2B5EF4-FFF2-40B4-BE49-F238E27FC236}">
                <a16:creationId xmlns:a16="http://schemas.microsoft.com/office/drawing/2014/main" id="{8C0541CF-E54F-4470-8544-97DDAF93E4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 l="1111" t="10956" r="87619" b="14314"/>
          <a:stretch>
            <a:fillRect/>
          </a:stretch>
        </p:blipFill>
        <p:spPr bwMode="auto">
          <a:xfrm>
            <a:off x="8403772" y="246745"/>
            <a:ext cx="656726" cy="749222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8F5F6FF3-5267-4C79-BEBF-D1BD92EBFEC5}"/>
              </a:ext>
            </a:extLst>
          </p:cNvPr>
          <p:cNvCxnSpPr/>
          <p:nvPr userDrawn="1"/>
        </p:nvCxnSpPr>
        <p:spPr>
          <a:xfrm>
            <a:off x="94799" y="228075"/>
            <a:ext cx="8918575" cy="0"/>
          </a:xfrm>
          <a:prstGeom prst="line">
            <a:avLst/>
          </a:prstGeom>
          <a:ln w="25400">
            <a:solidFill>
              <a:srgbClr val="2A40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42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CDF12B-A578-4AC3-9A7F-5FB4CC12D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A51C52-EAB8-4966-A85E-C9CE811BF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875266-5B0D-4B6E-B436-77505DBA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C9EB-670A-472D-848C-FC409EEEF2D8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38FE11-BA8F-4B66-8A7D-A227880C8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Коверина В.О. ТвГУ 2021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20C030-F9FE-4040-A4D2-8AF0BA1B6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390502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B79ED7-C4C9-4AF0-9853-B376C9AC7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3A90A6-BA0F-4E69-A864-51382EF2BE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B32A8CE-A6F6-4890-823F-3C0E7D705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A04C4E-0696-4AC6-9EB4-5AA46CC17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B883-CB09-4F32-A3A2-9D6A9760C0AE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EE88D0-B9E9-45C2-98D6-239C2993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Туреев И.В. ТвГУ 2021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54B63B-A90D-49B5-B727-BF8B98C49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23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40F88C-2DA0-4F37-8DEF-DBFE02F0B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1B3642-9647-49F9-86F9-9EFBBF49C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F25B6D-16DF-46CE-9986-F473FA229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46752A7-675A-4A24-AB88-7A8D0D08A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37A50D3-8018-4A0A-943F-BBFBC70E3D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35C3614-B554-4B23-B3FB-2110CFB34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AC0A-8904-468C-9371-A43A4AA23634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30EB4D1-6906-49ED-BFBF-3513C1222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Туреев И.В. ТвГУ 2021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B6A698E-484A-443E-A2D3-8C1CE5EF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7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C2BAB6-CB77-40D7-A995-561F0911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5518669-5E17-4BAD-9482-1A72B3C03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3361-5C8E-4431-85ED-7DFE8DFB2727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F14083-1CD8-429E-94ED-4239E28E6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Туреев И.В. ТвГУ 2021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6CB7B49-320C-4774-B9A0-E8E7A8817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43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E22E2D2-3008-4CE3-9822-3D2F178A2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BB79-B07C-42AB-A426-9116F91EE85B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D779ED1-1DD2-4A81-9691-AA95A714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Туреев И.В. ТвГУ 2021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AD6515A-0198-48D2-9DE1-5EE5BF5F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88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95B428-3C98-4DFE-B33C-0E905E44F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AAEC06-BA46-4806-98F7-0E434B8CC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1EEAD8-1222-4D12-BD66-7FECB8B33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2FBC69-F8F8-4D61-B062-0CB027AE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EEE3-4C33-459A-9F22-74883E5B2B7F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5F1DB7-6BC5-470F-AB4F-13D61D695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Туреев И.В. ТвГУ 2021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2CC17B-CDA3-4836-BBB1-584C7AF35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71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253B5E-F048-4B90-A677-7FCCCF45F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9AC71FC-8D2D-4340-8F08-D2DC930CD5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1CB61B-EDAC-4CBD-BE37-49421925E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8F087A-3C92-4F0F-A3B3-0D44F435B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A675-5AE5-425E-BA70-6613B80C165F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49628F-92D0-460A-B5F5-BB78E83F2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Туреев И.В. ТвГУ 2021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73948F-E426-487C-859C-6FC305E7E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14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350E28-C058-46D0-804A-F22B01BB8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3B01FD-D7E1-4ECA-AB34-8B76A900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009B7C-3B1C-4870-A5B7-D181169FB3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3C9EB-670A-472D-848C-FC409EEEF2D8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3C5AA3-3F66-4419-85DB-E3C9D93A6E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Коверина В.О. ТвГУ 2021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D42ED0-968F-4E49-AEA2-CBD07F20C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C468C-B822-4706-990B-D391C4BF9BBA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Picture 6" descr="C:\Users\locuser\Desktop\bottom.jpg">
            <a:extLst>
              <a:ext uri="{FF2B5EF4-FFF2-40B4-BE49-F238E27FC236}">
                <a16:creationId xmlns:a16="http://schemas.microsoft.com/office/drawing/2014/main" id="{298876DE-9EFF-46E9-9857-F161A9B760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 t="-7273" r="32913"/>
          <a:stretch>
            <a:fillRect/>
          </a:stretch>
        </p:blipFill>
        <p:spPr bwMode="auto">
          <a:xfrm>
            <a:off x="0" y="6455391"/>
            <a:ext cx="9144000" cy="402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858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651" r:id="rId1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50626"/>
            <a:ext cx="9144000" cy="635579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+mn-lt"/>
                <a:cs typeface="Times New Roman" panose="02020603050405020304" pitchFamily="18" charset="0"/>
              </a:rPr>
              <a:t>РЕАЛИЗАЦИЯ ДРАЙВЕРА ПАРАЛЛЕЛЬНОГО ИНТЕРФЕЙСА RGB ДЛЯ LCD ЭКРАНА</a:t>
            </a:r>
            <a:endParaRPr lang="ru-RU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600" cap="none" dirty="0">
                <a:latin typeface="+mn-lt"/>
                <a:cs typeface="Times New Roman" panose="02020603050405020304" pitchFamily="18" charset="0"/>
              </a:rPr>
              <a:t>Коверина Валерия Олеговна</a:t>
            </a:r>
          </a:p>
          <a:p>
            <a:r>
              <a:rPr lang="ru-RU" sz="1600" cap="none" dirty="0">
                <a:latin typeface="+mn-lt"/>
                <a:cs typeface="Times New Roman" panose="02020603050405020304" pitchFamily="18" charset="0"/>
              </a:rPr>
              <a:t>Научный руководитель: к.ф.-м.н., доцент Макаров В.В.</a:t>
            </a:r>
          </a:p>
          <a:p>
            <a:endParaRPr lang="ru-RU" sz="1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E410B1-C37F-415B-9EBF-4D98236B4723}"/>
              </a:ext>
            </a:extLst>
          </p:cNvPr>
          <p:cNvSpPr txBox="1"/>
          <p:nvPr/>
        </p:nvSpPr>
        <p:spPr>
          <a:xfrm>
            <a:off x="361665" y="1258824"/>
            <a:ext cx="8468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cs typeface="Times New Roman" panose="02020603050405020304" pitchFamily="18" charset="0"/>
              </a:rPr>
              <a:t>Целью нашей работы являлась разработка драйвера жидкокристаллического экрана TFT </a:t>
            </a:r>
            <a:r>
              <a:rPr lang="ru-RU" sz="1600" dirty="0" err="1">
                <a:cs typeface="Times New Roman" panose="02020603050405020304" pitchFamily="18" charset="0"/>
              </a:rPr>
              <a:t>Innolux</a:t>
            </a:r>
            <a:r>
              <a:rPr lang="ru-RU" sz="1600" dirty="0">
                <a:cs typeface="Times New Roman" panose="02020603050405020304" pitchFamily="18" charset="0"/>
              </a:rPr>
              <a:t> AT050TN22 для микроконтроллера LPC1788.</a:t>
            </a:r>
          </a:p>
        </p:txBody>
      </p:sp>
      <p:pic>
        <p:nvPicPr>
          <p:cNvPr id="14" name="Объект 6" descr="Изображение выглядит как текст, монитор, телевидение, экран&#10;&#10;Автоматически созданное описание">
            <a:extLst>
              <a:ext uri="{FF2B5EF4-FFF2-40B4-BE49-F238E27FC236}">
                <a16:creationId xmlns:a16="http://schemas.microsoft.com/office/drawing/2014/main" id="{C4CD16B1-1318-48DC-B9DB-9B0B3D5975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590" y="1613847"/>
            <a:ext cx="2420204" cy="1815153"/>
          </a:xfrm>
          <a:prstGeom prst="rect">
            <a:avLst/>
          </a:prstGeom>
        </p:spPr>
      </p:pic>
      <p:graphicFrame>
        <p:nvGraphicFramePr>
          <p:cNvPr id="16" name="TextBox 12">
            <a:extLst>
              <a:ext uri="{FF2B5EF4-FFF2-40B4-BE49-F238E27FC236}">
                <a16:creationId xmlns:a16="http://schemas.microsoft.com/office/drawing/2014/main" id="{EA6D50DE-3580-9C08-7F41-621673B60A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4973779"/>
              </p:ext>
            </p:extLst>
          </p:nvPr>
        </p:nvGraphicFramePr>
        <p:xfrm>
          <a:off x="361665" y="1798502"/>
          <a:ext cx="5022376" cy="4308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0C86C80-D8D0-4D5A-9F17-80FD10157FF2}"/>
              </a:ext>
            </a:extLst>
          </p:cNvPr>
          <p:cNvSpPr txBox="1"/>
          <p:nvPr/>
        </p:nvSpPr>
        <p:spPr>
          <a:xfrm>
            <a:off x="6150590" y="3435473"/>
            <a:ext cx="2229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cs typeface="Times New Roman" panose="02020603050405020304" pitchFamily="18" charset="0"/>
              </a:rPr>
              <a:t>Рис. 1 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Innolux AT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050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TN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endParaRPr lang="ru-RU" sz="1400" dirty="0"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362F639-A0A2-4180-8D41-27A1FEEF7344}"/>
              </a:ext>
            </a:extLst>
          </p:cNvPr>
          <p:cNvSpPr txBox="1"/>
          <p:nvPr/>
        </p:nvSpPr>
        <p:spPr>
          <a:xfrm>
            <a:off x="6616582" y="5599176"/>
            <a:ext cx="1297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Рис.2 </a:t>
            </a:r>
            <a:r>
              <a:rPr lang="en-US" sz="1400" dirty="0">
                <a:effectLst/>
                <a:ea typeface="Calibri" panose="020F0502020204030204" pitchFamily="34" charset="0"/>
              </a:rPr>
              <a:t> LPC</a:t>
            </a:r>
            <a:r>
              <a:rPr lang="ru-RU" sz="1400" dirty="0">
                <a:effectLst/>
                <a:ea typeface="Calibri" panose="020F0502020204030204" pitchFamily="34" charset="0"/>
              </a:rPr>
              <a:t>1788</a:t>
            </a:r>
            <a:endParaRPr lang="ru-RU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8366902-88EE-448C-B5DA-542B0F559B59}"/>
              </a:ext>
            </a:extLst>
          </p:cNvPr>
          <p:cNvSpPr txBox="1"/>
          <p:nvPr/>
        </p:nvSpPr>
        <p:spPr>
          <a:xfrm>
            <a:off x="361665" y="5934546"/>
            <a:ext cx="6064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На рис. 1 представлен внешний вид экрана </a:t>
            </a:r>
            <a:r>
              <a:rPr lang="ru-RU" sz="1600" dirty="0">
                <a:cs typeface="Times New Roman" panose="02020603050405020304" pitchFamily="18" charset="0"/>
              </a:rPr>
              <a:t>TFT </a:t>
            </a:r>
            <a:r>
              <a:rPr lang="ru-RU" sz="1600" dirty="0" err="1">
                <a:cs typeface="Times New Roman" panose="02020603050405020304" pitchFamily="18" charset="0"/>
              </a:rPr>
              <a:t>Innolux</a:t>
            </a:r>
            <a:r>
              <a:rPr lang="ru-RU" sz="1600" dirty="0">
                <a:cs typeface="Times New Roman" panose="02020603050405020304" pitchFamily="18" charset="0"/>
              </a:rPr>
              <a:t> AT050TN22. </a:t>
            </a:r>
          </a:p>
          <a:p>
            <a:r>
              <a:rPr lang="ru-RU" sz="1600" dirty="0">
                <a:cs typeface="Times New Roman" panose="02020603050405020304" pitchFamily="18" charset="0"/>
              </a:rPr>
              <a:t>На рис. 2 – внешний вид микроконтроллера LPC1788 .</a:t>
            </a:r>
            <a:endParaRPr lang="ru-RU" sz="1600" dirty="0"/>
          </a:p>
        </p:txBody>
      </p:sp>
      <p:pic>
        <p:nvPicPr>
          <p:cNvPr id="5" name="Рисунок 4" descr="Изображение выглядит как текст, электроника, цепь&#10;&#10;Автоматически созданное описание">
            <a:extLst>
              <a:ext uri="{FF2B5EF4-FFF2-40B4-BE49-F238E27FC236}">
                <a16:creationId xmlns:a16="http://schemas.microsoft.com/office/drawing/2014/main" id="{E5F84E65-A09B-44FA-957B-215333CFEBD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9" t="17904" r="9752" b="18792"/>
          <a:stretch/>
        </p:blipFill>
        <p:spPr>
          <a:xfrm>
            <a:off x="6285929" y="3891751"/>
            <a:ext cx="1958455" cy="154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300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1924</TotalTime>
  <Words>166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РЕАЛИЗАЦИЯ ДРАЙВЕРА ПАРАЛЛЕЛЬНОГО ИНТЕРФЕЙСА RGB ДЛЯ LCD ЭКРАНА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 Карпенков</dc:creator>
  <cp:lastModifiedBy>Коверина Валерия Олеговна</cp:lastModifiedBy>
  <cp:revision>177</cp:revision>
  <dcterms:created xsi:type="dcterms:W3CDTF">2020-05-29T15:50:27Z</dcterms:created>
  <dcterms:modified xsi:type="dcterms:W3CDTF">2022-03-23T18:02:39Z</dcterms:modified>
</cp:coreProperties>
</file>