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4" r:id="rId3"/>
    <p:sldId id="265" r:id="rId4"/>
    <p:sldId id="257" r:id="rId5"/>
    <p:sldId id="263" r:id="rId6"/>
    <p:sldId id="258" r:id="rId7"/>
    <p:sldId id="259" r:id="rId8"/>
    <p:sldId id="260" r:id="rId9"/>
    <p:sldId id="261" r:id="rId10"/>
    <p:sldId id="262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36371C-9BAC-466C-A045-D1E21E21C07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A303-32CD-44CA-AD0E-645C8ACA97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26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71C-9BAC-466C-A045-D1E21E21C07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A303-32CD-44CA-AD0E-645C8ACA9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0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71C-9BAC-466C-A045-D1E21E21C07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A303-32CD-44CA-AD0E-645C8ACA97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67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71C-9BAC-466C-A045-D1E21E21C07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A303-32CD-44CA-AD0E-645C8ACA9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0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71C-9BAC-466C-A045-D1E21E21C07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A303-32CD-44CA-AD0E-645C8ACA97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5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71C-9BAC-466C-A045-D1E21E21C07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A303-32CD-44CA-AD0E-645C8ACA9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1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71C-9BAC-466C-A045-D1E21E21C07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A303-32CD-44CA-AD0E-645C8ACA9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71C-9BAC-466C-A045-D1E21E21C07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A303-32CD-44CA-AD0E-645C8ACA9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3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71C-9BAC-466C-A045-D1E21E21C07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A303-32CD-44CA-AD0E-645C8ACA9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9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71C-9BAC-466C-A045-D1E21E21C07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A303-32CD-44CA-AD0E-645C8ACA9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3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371C-9BAC-466C-A045-D1E21E21C07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A303-32CD-44CA-AD0E-645C8ACA97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5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D36371C-9BAC-466C-A045-D1E21E21C07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943A303-32CD-44CA-AD0E-645C8ACA97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3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366" y="2859479"/>
            <a:ext cx="7772400" cy="1463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/>
              <a:t>Эффект бромид и фторид анионов на процессы самосборки </a:t>
            </a:r>
            <a:br>
              <a:rPr lang="ru-RU" sz="3600" dirty="0"/>
            </a:br>
            <a:r>
              <a:rPr lang="ru-RU" sz="3600" dirty="0"/>
              <a:t>в </a:t>
            </a:r>
            <a:r>
              <a:rPr lang="en-US" sz="3600" dirty="0"/>
              <a:t>L</a:t>
            </a:r>
            <a:r>
              <a:rPr lang="ru-RU" sz="3600" dirty="0"/>
              <a:t>-цистеин-нитрат серебра системах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70903" y="5091492"/>
            <a:ext cx="3821097" cy="1463040"/>
          </a:xfrm>
        </p:spPr>
        <p:txBody>
          <a:bodyPr>
            <a:normAutofit fontScale="77500" lnSpcReduction="20000"/>
          </a:bodyPr>
          <a:lstStyle/>
          <a:p>
            <a:r>
              <a:rPr lang="ru-RU" sz="4800" dirty="0" err="1"/>
              <a:t>Механников</a:t>
            </a:r>
            <a:r>
              <a:rPr lang="ru-RU" sz="4800" dirty="0"/>
              <a:t> И. А.</a:t>
            </a:r>
          </a:p>
          <a:p>
            <a:endParaRPr lang="ru-RU" sz="2600" dirty="0"/>
          </a:p>
          <a:p>
            <a:r>
              <a:rPr lang="ru-RU" sz="2600" dirty="0"/>
              <a:t>Руководитель: Хижняк С. Д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119" y="327372"/>
            <a:ext cx="2155652" cy="20793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3631" y="5091492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Химико-технологический факультет</a:t>
            </a:r>
          </a:p>
          <a:p>
            <a:pPr algn="ctr"/>
            <a:r>
              <a:rPr lang="ru-RU" sz="2400" dirty="0"/>
              <a:t>Кафедра физической химии</a:t>
            </a:r>
          </a:p>
          <a:p>
            <a:pPr algn="ctr"/>
            <a:r>
              <a:rPr lang="ru-RU" sz="2400" dirty="0"/>
              <a:t>Тверь 2022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07366" y="453464"/>
            <a:ext cx="4495801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b="1" dirty="0"/>
              <a:t>XXVIII </a:t>
            </a:r>
            <a:r>
              <a:rPr lang="ru-RU" b="1" dirty="0" err="1"/>
              <a:t>Каргинские</a:t>
            </a:r>
            <a:r>
              <a:rPr lang="ru-RU" b="1" dirty="0"/>
              <a:t> чтения 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/>
              <a:t>Всероссийская научно-техническая конференция молодых учёных </a:t>
            </a:r>
          </a:p>
          <a:p>
            <a:pPr>
              <a:spcAft>
                <a:spcPts val="0"/>
              </a:spcAft>
            </a:pPr>
            <a:r>
              <a:rPr lang="ru-RU" dirty="0"/>
              <a:t>«Физика, химия и новые технологии»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440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Список публикаций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358" y="2182483"/>
            <a:ext cx="9720071" cy="4011283"/>
          </a:xfrm>
        </p:spPr>
        <p:txBody>
          <a:bodyPr>
            <a:normAutofit/>
          </a:bodyPr>
          <a:lstStyle/>
          <a:p>
            <a:r>
              <a:rPr lang="ru-RU" sz="1800" dirty="0"/>
              <a:t>1. </a:t>
            </a:r>
            <a:r>
              <a:rPr lang="ru-RU" sz="1800" b="1" dirty="0"/>
              <a:t>Механников И. А. </a:t>
            </a:r>
            <a:r>
              <a:rPr lang="ru-RU" sz="1800" dirty="0"/>
              <a:t>Процессы самосборки в </a:t>
            </a:r>
            <a:r>
              <a:rPr lang="en-US" sz="1800" dirty="0"/>
              <a:t>L</a:t>
            </a:r>
            <a:r>
              <a:rPr lang="ru-RU" sz="1800" dirty="0"/>
              <a:t>-Цистеин-нитрат серебра супрамолекулярных системах, инициированные фторид анионом // </a:t>
            </a:r>
            <a:r>
              <a:rPr lang="ru-RU" sz="1800" b="1" dirty="0"/>
              <a:t>XХVII </a:t>
            </a:r>
            <a:r>
              <a:rPr lang="ru-RU" sz="1800" b="1" dirty="0" err="1"/>
              <a:t>Каргинские</a:t>
            </a:r>
            <a:r>
              <a:rPr lang="ru-RU" sz="1800" b="1" dirty="0"/>
              <a:t> чтения: тезисы докладов</a:t>
            </a:r>
            <a:r>
              <a:rPr lang="ru-RU" sz="1800" dirty="0"/>
              <a:t>. Всероссийская научно-техническая конференция молодых учёных «Физика, химия и новые технологии»/ – Тверь: Тверской государственный университет</a:t>
            </a:r>
            <a:r>
              <a:rPr lang="ru-RU" sz="1800" b="1" dirty="0"/>
              <a:t>, 2021</a:t>
            </a:r>
            <a:r>
              <a:rPr lang="ru-RU" sz="1800" dirty="0"/>
              <a:t>. С. 109.</a:t>
            </a:r>
          </a:p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2. </a:t>
            </a:r>
            <a:r>
              <a:rPr lang="ru-RU" sz="1800" b="1" dirty="0"/>
              <a:t>Механников И.А., </a:t>
            </a:r>
            <a:r>
              <a:rPr lang="ru-RU" sz="1800" dirty="0" err="1"/>
              <a:t>Лагусева</a:t>
            </a:r>
            <a:r>
              <a:rPr lang="ru-RU" sz="1800" dirty="0"/>
              <a:t> В.С., Хижняк С.Д., Пахомов П.М. Процессы самосборки, инициированные фторид-анионом, в </a:t>
            </a:r>
            <a:r>
              <a:rPr lang="ru-RU" sz="1800" dirty="0" err="1"/>
              <a:t>низкоконцентрированных</a:t>
            </a:r>
            <a:r>
              <a:rPr lang="ru-RU" sz="1800" dirty="0"/>
              <a:t> растворах на основе </a:t>
            </a:r>
            <a:r>
              <a:rPr lang="en-US" sz="1800" dirty="0"/>
              <a:t>L</a:t>
            </a:r>
            <a:r>
              <a:rPr lang="ru-RU" sz="1800" dirty="0"/>
              <a:t>-Цистеина и </a:t>
            </a:r>
            <a:r>
              <a:rPr lang="en-US" sz="1800" dirty="0" err="1"/>
              <a:t>AgNO</a:t>
            </a:r>
            <a:r>
              <a:rPr lang="ru-RU" sz="1800" dirty="0"/>
              <a:t>­</a:t>
            </a:r>
            <a:r>
              <a:rPr lang="ru-RU" sz="1800" baseline="-25000" dirty="0"/>
              <a:t>3 </a:t>
            </a:r>
            <a:r>
              <a:rPr lang="ru-RU" sz="1800" dirty="0"/>
              <a:t>// </a:t>
            </a:r>
            <a:r>
              <a:rPr lang="ru-RU" sz="1800" b="1" dirty="0"/>
              <a:t>Кластер конференций 2021 : тезисы докладов </a:t>
            </a:r>
            <a:r>
              <a:rPr lang="ru-RU" sz="1800" dirty="0"/>
              <a:t>/ Институт химии растворов им. Г.А. </a:t>
            </a:r>
            <a:r>
              <a:rPr lang="ru-RU" sz="1800" dirty="0" err="1"/>
              <a:t>Крестова</a:t>
            </a:r>
            <a:r>
              <a:rPr lang="ru-RU" sz="1800" dirty="0"/>
              <a:t> Российской академии наук [и др.]. – Иваново, </a:t>
            </a:r>
            <a:r>
              <a:rPr lang="ru-RU" sz="1800" b="1" dirty="0"/>
              <a:t>2021</a:t>
            </a:r>
            <a:r>
              <a:rPr lang="ru-RU" sz="1800" dirty="0"/>
              <a:t>. С. 373.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78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Выражаем благодарность</a:t>
            </a:r>
          </a:p>
          <a:p>
            <a:r>
              <a:rPr lang="ru-RU" sz="2400" dirty="0" err="1"/>
              <a:t>Абрамчуку</a:t>
            </a:r>
            <a:r>
              <a:rPr lang="ru-RU" sz="2400" dirty="0"/>
              <a:t> С. С. За проведение ПЭМ анализа;</a:t>
            </a:r>
          </a:p>
          <a:p>
            <a:r>
              <a:rPr lang="ru-RU" sz="2400" dirty="0">
                <a:ea typeface="Times New Roman" panose="02020603050405020304" pitchFamily="18" charset="0"/>
              </a:rPr>
              <a:t>Ивановой А. И. за предоставление СЭМ снимков образцов.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Данная работа выполнена на оборудовании лаборатории спектроскопии центра коллективного пользования </a:t>
            </a:r>
            <a:r>
              <a:rPr lang="ru-RU" sz="2400" dirty="0" err="1"/>
              <a:t>ТвГУ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78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24128" y="835382"/>
            <a:ext cx="4754880" cy="822960"/>
          </a:xfrm>
        </p:spPr>
        <p:txBody>
          <a:bodyPr>
            <a:normAutofit/>
          </a:bodyPr>
          <a:lstStyle/>
          <a:p>
            <a:r>
              <a:rPr lang="ru-RU" sz="3600" dirty="0"/>
              <a:t>Актуальность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702569" y="1984074"/>
            <a:ext cx="4754880" cy="4325285"/>
          </a:xfrm>
        </p:spPr>
        <p:txBody>
          <a:bodyPr/>
          <a:lstStyle/>
          <a:p>
            <a:pPr algn="just"/>
            <a:r>
              <a:rPr lang="ru-RU" dirty="0" err="1"/>
              <a:t>Супрамолекулярные</a:t>
            </a:r>
            <a:r>
              <a:rPr lang="ru-RU" dirty="0"/>
              <a:t> гидрогели привлекли большой интерес благодаря структуре их </a:t>
            </a:r>
            <a:r>
              <a:rPr lang="ru-RU" dirty="0" err="1"/>
              <a:t>гелеобразователей</a:t>
            </a:r>
            <a:r>
              <a:rPr lang="ru-RU" dirty="0"/>
              <a:t>. Так </a:t>
            </a:r>
            <a:r>
              <a:rPr lang="en-US" dirty="0"/>
              <a:t>L-</a:t>
            </a:r>
            <a:r>
              <a:rPr lang="ru-RU" dirty="0"/>
              <a:t>цистеин, входящий в состав белков и пептидов является биосовместимым компонентом, а ионы серебра обладают противомикробными свойствами, что весьма актуально при использовании в медицине.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989320" y="837452"/>
            <a:ext cx="4754880" cy="822960"/>
          </a:xfrm>
        </p:spPr>
        <p:txBody>
          <a:bodyPr>
            <a:normAutofit fontScale="92500"/>
          </a:bodyPr>
          <a:lstStyle/>
          <a:p>
            <a:r>
              <a:rPr lang="ru-RU" sz="3600" dirty="0"/>
              <a:t>Цель и новизна работы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5989320" y="1984074"/>
            <a:ext cx="4754880" cy="4325285"/>
          </a:xfrm>
        </p:spPr>
        <p:txBody>
          <a:bodyPr/>
          <a:lstStyle/>
          <a:p>
            <a:pPr algn="just"/>
            <a:r>
              <a:rPr lang="ru-RU" dirty="0"/>
              <a:t>Целью работы является изучение влияния анионов на процесс самоорганизации в водных системах на основе аминокислоты L-цистеин (L-</a:t>
            </a:r>
            <a:r>
              <a:rPr lang="ru-RU" dirty="0" err="1"/>
              <a:t>Cys</a:t>
            </a:r>
            <a:r>
              <a:rPr lang="ru-RU" dirty="0"/>
              <a:t>) и нитрата серебра.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813" y="5045311"/>
            <a:ext cx="1943048" cy="1751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190" y="3966017"/>
            <a:ext cx="3918865" cy="2158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57" y="5377791"/>
            <a:ext cx="1409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9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6784" y="528354"/>
            <a:ext cx="9720072" cy="1499616"/>
          </a:xfrm>
        </p:spPr>
        <p:txBody>
          <a:bodyPr>
            <a:normAutofit/>
          </a:bodyPr>
          <a:lstStyle/>
          <a:p>
            <a:r>
              <a:rPr lang="ru-RU" sz="3600" dirty="0"/>
              <a:t>Методика приготовления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386612" y="1727013"/>
            <a:ext cx="4754880" cy="822960"/>
          </a:xfrm>
        </p:spPr>
        <p:txBody>
          <a:bodyPr>
            <a:normAutofit/>
          </a:bodyPr>
          <a:lstStyle/>
          <a:p>
            <a:r>
              <a:rPr lang="ru-RU" sz="2800" dirty="0"/>
              <a:t>Одностадийный метод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68323" y="1622643"/>
            <a:ext cx="4754880" cy="822960"/>
          </a:xfrm>
        </p:spPr>
        <p:txBody>
          <a:bodyPr>
            <a:normAutofit/>
          </a:bodyPr>
          <a:lstStyle/>
          <a:p>
            <a:r>
              <a:rPr lang="ru-RU" sz="2800" dirty="0" err="1"/>
              <a:t>Двухстадийный</a:t>
            </a:r>
            <a:r>
              <a:rPr lang="ru-RU" sz="2800" dirty="0"/>
              <a:t> метод</a:t>
            </a:r>
          </a:p>
        </p:txBody>
      </p:sp>
      <p:sp>
        <p:nvSpPr>
          <p:cNvPr id="9" name="Прямоугольник 8"/>
          <p:cNvSpPr/>
          <p:nvPr/>
        </p:nvSpPr>
        <p:spPr>
          <a:xfrm rot="1818383">
            <a:off x="612534" y="3534452"/>
            <a:ext cx="1484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С(</a:t>
            </a:r>
            <a:r>
              <a:rPr lang="en-US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US" altLang="ru-RU" sz="1400" b="1" dirty="0" err="1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</a:t>
            </a:r>
            <a:r>
              <a:rPr lang="en-US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 М</a:t>
            </a:r>
          </a:p>
        </p:txBody>
      </p:sp>
      <p:sp>
        <p:nvSpPr>
          <p:cNvPr id="10" name="Прямоугольник 9"/>
          <p:cNvSpPr/>
          <p:nvPr/>
        </p:nvSpPr>
        <p:spPr>
          <a:xfrm rot="19470617">
            <a:off x="2315407" y="3399532"/>
            <a:ext cx="1612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С(</a:t>
            </a:r>
            <a:r>
              <a:rPr lang="en-US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altLang="ru-RU" sz="1400" b="1" baseline="-25000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)=0,01 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06137" y="5434068"/>
            <a:ext cx="1183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400" b="1" baseline="-25000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67881" y="2631277"/>
            <a:ext cx="2831676" cy="3650376"/>
            <a:chOff x="1042669" y="1912798"/>
            <a:chExt cx="2831676" cy="365037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315" y="3217811"/>
              <a:ext cx="1863100" cy="2345363"/>
            </a:xfrm>
            <a:prstGeom prst="rect">
              <a:avLst/>
            </a:prstGeom>
          </p:spPr>
        </p:pic>
        <p:pic>
          <p:nvPicPr>
            <p:cNvPr id="6148" name="Picture 4" descr="https://egitimgrafik.com/wp-content/uploads/2019/04/Reagenzglas_voll_Skal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256699">
              <a:off x="2417179" y="1912798"/>
              <a:ext cx="1457166" cy="145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egitimgrafik.com/wp-content/uploads/2019/04/Reagenzglas_voll_Ska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12555" flipV="1">
              <a:off x="1035640" y="1956598"/>
              <a:ext cx="1490516" cy="1476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787" y="3930715"/>
            <a:ext cx="1865538" cy="2347163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2872488" y="4785423"/>
            <a:ext cx="801806" cy="457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61614" y="5434067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ЦСР</a:t>
            </a:r>
          </a:p>
        </p:txBody>
      </p:sp>
      <p:pic>
        <p:nvPicPr>
          <p:cNvPr id="20" name="Picture 4" descr="https://egitimgrafik.com/wp-content/uploads/2019/04/Reagenzglas_voll_Ska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6699">
            <a:off x="4349044" y="2656773"/>
            <a:ext cx="1457166" cy="145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 rot="19465381">
            <a:off x="3973405" y="2927830"/>
            <a:ext cx="2039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С(Электролит</a:t>
            </a:r>
            <a:r>
              <a:rPr lang="en-US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=0,02 М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310" y="3930714"/>
            <a:ext cx="1865538" cy="2347163"/>
          </a:xfrm>
          <a:prstGeom prst="rect">
            <a:avLst/>
          </a:prstGeom>
        </p:spPr>
      </p:pic>
      <p:pic>
        <p:nvPicPr>
          <p:cNvPr id="24" name="Picture 4" descr="https://egitimgrafik.com/wp-content/uploads/2019/04/Reagenzglas_voll_Ska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6699">
            <a:off x="8526568" y="2611942"/>
            <a:ext cx="1457166" cy="145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egitimgrafik.com/wp-content/uploads/2019/04/Reagenzglas_voll_Skal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12555" flipV="1">
            <a:off x="7164973" y="2645645"/>
            <a:ext cx="1490516" cy="147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egitimgrafik.com/wp-content/uploads/2019/04/Reagenzglas_voll_Skal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2501">
            <a:off x="8061168" y="2458241"/>
            <a:ext cx="1052935" cy="10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764052" y="2334902"/>
            <a:ext cx="2039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С(Электролит</a:t>
            </a:r>
            <a:r>
              <a:rPr lang="en-US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=0,05 М</a:t>
            </a:r>
          </a:p>
        </p:txBody>
      </p:sp>
      <p:sp>
        <p:nvSpPr>
          <p:cNvPr id="22" name="Прямоугольник 21"/>
          <p:cNvSpPr/>
          <p:nvPr/>
        </p:nvSpPr>
        <p:spPr>
          <a:xfrm rot="19403886">
            <a:off x="8730407" y="3371680"/>
            <a:ext cx="1612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С(</a:t>
            </a:r>
            <a:r>
              <a:rPr lang="en-US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altLang="ru-RU" sz="1400" b="1" baseline="-25000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)=0,01 М</a:t>
            </a:r>
          </a:p>
        </p:txBody>
      </p:sp>
      <p:sp>
        <p:nvSpPr>
          <p:cNvPr id="27" name="Прямоугольник 26"/>
          <p:cNvSpPr/>
          <p:nvPr/>
        </p:nvSpPr>
        <p:spPr>
          <a:xfrm rot="1793173">
            <a:off x="6934183" y="3452599"/>
            <a:ext cx="1484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С(</a:t>
            </a:r>
            <a:r>
              <a:rPr lang="en-US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US" altLang="ru-RU" sz="1400" b="1" dirty="0" err="1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</a:t>
            </a:r>
            <a:r>
              <a:rPr lang="en-US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 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222602" y="5436475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400" b="1" baseline="-25000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198685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7619" y="396202"/>
            <a:ext cx="9720072" cy="1499616"/>
          </a:xfrm>
        </p:spPr>
        <p:txBody>
          <a:bodyPr>
            <a:normAutofit/>
          </a:bodyPr>
          <a:lstStyle/>
          <a:p>
            <a:r>
              <a:rPr lang="ru-RU" sz="4400" dirty="0"/>
              <a:t>ЦСР</a:t>
            </a:r>
            <a:r>
              <a:rPr lang="en-US" sz="4400" dirty="0"/>
              <a:t>_</a:t>
            </a:r>
            <a:r>
              <a:rPr lang="en-US" sz="4400" b="1" cap="none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44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ru-RU" sz="2800" dirty="0"/>
              <a:t>Одностадийный метод</a:t>
            </a:r>
            <a:endParaRPr lang="ru-RU" sz="2800" b="1" baseline="30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0558" t="20897" r="38009" b="19093"/>
          <a:stretch/>
        </p:blipFill>
        <p:spPr>
          <a:xfrm>
            <a:off x="457890" y="2495139"/>
            <a:ext cx="899622" cy="2289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0" y="1935369"/>
            <a:ext cx="3857957" cy="2893468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694387"/>
              </p:ext>
            </p:extLst>
          </p:nvPr>
        </p:nvGraphicFramePr>
        <p:xfrm>
          <a:off x="2993366" y="1560629"/>
          <a:ext cx="3598452" cy="254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r:id="rId5" imgW="4276800" imgH="3024000" progId="Origin50.Graph">
                  <p:embed/>
                </p:oleObj>
              </mc:Choice>
              <mc:Fallback>
                <p:oleObj r:id="rId5" imgW="4276800" imgH="3024000" progId="Origin50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3366" y="1560629"/>
                        <a:ext cx="3598452" cy="2544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94426" y="2336329"/>
            <a:ext cx="1867064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prstClr val="black"/>
                </a:solidFill>
              </a:rPr>
              <a:t>УФ спектр ЦСР (2) и гидрогеля (1) с соотношением компонентов :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</a:rPr>
              <a:t>L-Cys_AgNO3_NaF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</a:rPr>
              <a:t>0.6_1.1_0.03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endParaRPr lang="ru-RU" sz="1600" baseline="300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61" y="5100816"/>
            <a:ext cx="30551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prstClr val="black"/>
                </a:solidFill>
              </a:rPr>
              <a:t>Фото гидрогеля с соотношением 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prstClr val="black"/>
                </a:solidFill>
              </a:rPr>
              <a:t>компонентов: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prstClr val="black"/>
                </a:solidFill>
              </a:rPr>
              <a:t>L-Cys_AgNO3_NaF_0.6_1.1_0.03</a:t>
            </a:r>
            <a:endParaRPr lang="ru-RU" sz="1600" baseline="300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62689" y="5155991"/>
            <a:ext cx="345631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cs typeface="Times New Roman" panose="02020603050405020304" pitchFamily="18" charset="0"/>
              </a:rPr>
              <a:t>Снимок СЭМ гидрогеля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38719" t="47096" r="37880" b="18501"/>
          <a:stretch/>
        </p:blipFill>
        <p:spPr>
          <a:xfrm>
            <a:off x="1651690" y="2495139"/>
            <a:ext cx="1109835" cy="2275796"/>
          </a:xfrm>
          <a:prstGeom prst="flowChartProcess">
            <a:avLst/>
          </a:prstGeom>
        </p:spPr>
      </p:pic>
      <p:graphicFrame>
        <p:nvGraphicFramePr>
          <p:cNvPr id="1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870942"/>
              </p:ext>
            </p:extLst>
          </p:nvPr>
        </p:nvGraphicFramePr>
        <p:xfrm>
          <a:off x="2867064" y="4053076"/>
          <a:ext cx="4001815" cy="2760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Graph" r:id="rId8" imgW="4269346" imgH="3026535" progId="Origin50.Graph">
                  <p:embed/>
                </p:oleObj>
              </mc:Choice>
              <mc:Fallback>
                <p:oleObj name="Graph" r:id="rId8" imgW="4269346" imgH="3026535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64" y="4053076"/>
                        <a:ext cx="4001815" cy="2760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46934" y="5834547"/>
            <a:ext cx="2172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Распределение частиц по размерам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351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161" y="559463"/>
            <a:ext cx="9720072" cy="1499616"/>
          </a:xfrm>
        </p:spPr>
        <p:txBody>
          <a:bodyPr>
            <a:normAutofit/>
          </a:bodyPr>
          <a:lstStyle/>
          <a:p>
            <a:r>
              <a:rPr lang="ru-RU" sz="4000" dirty="0"/>
              <a:t>ЦСР</a:t>
            </a:r>
            <a:r>
              <a:rPr lang="en-US" sz="4000" dirty="0"/>
              <a:t>_</a:t>
            </a:r>
            <a:r>
              <a:rPr lang="en-US" sz="4000" b="1" cap="none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40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2800" dirty="0" err="1"/>
              <a:t>Двухстадийный</a:t>
            </a:r>
            <a:r>
              <a:rPr lang="ru-RU" sz="2800" dirty="0"/>
              <a:t> метод </a:t>
            </a:r>
            <a:endParaRPr lang="ru-RU" sz="3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9303" r="26080" b="42607"/>
          <a:stretch/>
        </p:blipFill>
        <p:spPr>
          <a:xfrm>
            <a:off x="493561" y="1871946"/>
            <a:ext cx="3581289" cy="177943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703" y="2295513"/>
            <a:ext cx="2682272" cy="268227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630330"/>
              </p:ext>
            </p:extLst>
          </p:nvPr>
        </p:nvGraphicFramePr>
        <p:xfrm>
          <a:off x="96025" y="3429000"/>
          <a:ext cx="484920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Graph" r:id="rId5" imgW="4276800" imgH="3024000" progId="Origin50.Graph">
                  <p:embed/>
                </p:oleObj>
              </mc:Choice>
              <mc:Fallback>
                <p:oleObj name="Graph" r:id="rId5" imgW="4276800" imgH="3024000" progId="Origin50.Grap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25" y="3429000"/>
                        <a:ext cx="4849202" cy="3429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53" y="2295513"/>
            <a:ext cx="2682272" cy="26822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08163" y="5133418"/>
            <a:ext cx="4314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ПЭМ изображения ЦСР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 и ЦСР</a:t>
            </a:r>
            <a:r>
              <a:rPr lang="en-US" dirty="0">
                <a:solidFill>
                  <a:prstClr val="black"/>
                </a:solidFill>
              </a:rPr>
              <a:t>_NaF_2_0.06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58777" y="4222481"/>
            <a:ext cx="2017917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dirty="0">
                <a:solidFill>
                  <a:prstClr val="black"/>
                </a:solidFill>
              </a:rPr>
              <a:t>Электронные спектры образцов </a:t>
            </a:r>
            <a:r>
              <a:rPr lang="en-US" sz="1600" dirty="0">
                <a:solidFill>
                  <a:prstClr val="black"/>
                </a:solidFill>
              </a:rPr>
              <a:t>c </a:t>
            </a:r>
            <a:r>
              <a:rPr lang="ru-RU" sz="1600" dirty="0">
                <a:solidFill>
                  <a:prstClr val="black"/>
                </a:solidFill>
              </a:rPr>
              <a:t>различным содержанием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600" dirty="0">
                <a:solidFill>
                  <a:prstClr val="black"/>
                </a:solidFill>
              </a:rPr>
              <a:t> : </a:t>
            </a:r>
          </a:p>
          <a:p>
            <a:pPr lvl="0">
              <a:lnSpc>
                <a:spcPct val="50000"/>
              </a:lnSpc>
              <a:spcBef>
                <a:spcPts val="1000"/>
              </a:spcBef>
            </a:pPr>
            <a:r>
              <a:rPr lang="ru-RU" sz="1600" dirty="0">
                <a:solidFill>
                  <a:prstClr val="black"/>
                </a:solidFill>
              </a:rPr>
              <a:t>1.ЦСР</a:t>
            </a:r>
          </a:p>
          <a:p>
            <a:pPr lvl="0">
              <a:lnSpc>
                <a:spcPct val="50000"/>
              </a:lnSpc>
              <a:spcBef>
                <a:spcPts val="1000"/>
              </a:spcBef>
            </a:pPr>
            <a:r>
              <a:rPr lang="ru-RU" sz="1600" dirty="0">
                <a:solidFill>
                  <a:prstClr val="black"/>
                </a:solidFill>
              </a:rPr>
              <a:t>2.ЦСР</a:t>
            </a:r>
            <a:r>
              <a:rPr lang="en-US" sz="1600" dirty="0">
                <a:solidFill>
                  <a:prstClr val="black"/>
                </a:solidFill>
              </a:rPr>
              <a:t>_</a:t>
            </a:r>
            <a:r>
              <a:rPr lang="en-US" sz="1600" dirty="0" err="1">
                <a:solidFill>
                  <a:prstClr val="black"/>
                </a:solidFill>
              </a:rPr>
              <a:t>NaF</a:t>
            </a:r>
            <a:r>
              <a:rPr lang="ru-RU" sz="1600" dirty="0">
                <a:solidFill>
                  <a:prstClr val="black"/>
                </a:solidFill>
              </a:rPr>
              <a:t>_2</a:t>
            </a:r>
            <a:r>
              <a:rPr lang="en-US" sz="1600" dirty="0">
                <a:solidFill>
                  <a:prstClr val="black"/>
                </a:solidFill>
              </a:rPr>
              <a:t>_0.02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50000"/>
              </a:lnSpc>
              <a:spcBef>
                <a:spcPts val="1000"/>
              </a:spcBef>
            </a:pPr>
            <a:r>
              <a:rPr lang="ru-RU" sz="1600" dirty="0">
                <a:solidFill>
                  <a:prstClr val="black"/>
                </a:solidFill>
              </a:rPr>
              <a:t>3.ЦСР</a:t>
            </a:r>
            <a:r>
              <a:rPr lang="en-US" sz="1600" dirty="0">
                <a:solidFill>
                  <a:prstClr val="black"/>
                </a:solidFill>
              </a:rPr>
              <a:t>_</a:t>
            </a:r>
            <a:r>
              <a:rPr lang="en-US" sz="1600" dirty="0" err="1">
                <a:solidFill>
                  <a:prstClr val="black"/>
                </a:solidFill>
              </a:rPr>
              <a:t>NaF</a:t>
            </a:r>
            <a:r>
              <a:rPr lang="ru-RU" sz="1600" dirty="0">
                <a:solidFill>
                  <a:prstClr val="black"/>
                </a:solidFill>
              </a:rPr>
              <a:t>_2</a:t>
            </a:r>
            <a:r>
              <a:rPr lang="en-US" sz="1600" dirty="0">
                <a:solidFill>
                  <a:prstClr val="black"/>
                </a:solidFill>
              </a:rPr>
              <a:t>_0.04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50000"/>
              </a:lnSpc>
              <a:spcBef>
                <a:spcPts val="1000"/>
              </a:spcBef>
            </a:pPr>
            <a:r>
              <a:rPr lang="ru-RU" sz="1600" dirty="0">
                <a:solidFill>
                  <a:prstClr val="black"/>
                </a:solidFill>
              </a:rPr>
              <a:t>4.ЦСР</a:t>
            </a:r>
            <a:r>
              <a:rPr lang="en-US" sz="1600" dirty="0">
                <a:solidFill>
                  <a:prstClr val="black"/>
                </a:solidFill>
              </a:rPr>
              <a:t>_</a:t>
            </a:r>
            <a:r>
              <a:rPr lang="en-US" sz="1600" dirty="0" err="1">
                <a:solidFill>
                  <a:prstClr val="black"/>
                </a:solidFill>
              </a:rPr>
              <a:t>NaF</a:t>
            </a:r>
            <a:r>
              <a:rPr lang="ru-RU" sz="1600" dirty="0">
                <a:solidFill>
                  <a:prstClr val="black"/>
                </a:solidFill>
              </a:rPr>
              <a:t>_2</a:t>
            </a:r>
            <a:r>
              <a:rPr lang="en-US" sz="1600" dirty="0">
                <a:solidFill>
                  <a:prstClr val="black"/>
                </a:solidFill>
              </a:rPr>
              <a:t>_0.06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0733" y="1839560"/>
            <a:ext cx="2860928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Фото образцов</a:t>
            </a:r>
            <a:r>
              <a:rPr lang="en-US" sz="1600" dirty="0">
                <a:solidFill>
                  <a:prstClr val="black"/>
                </a:solidFill>
              </a:rPr>
              <a:t> c </a:t>
            </a:r>
            <a:r>
              <a:rPr lang="ru-RU" sz="1600" dirty="0">
                <a:solidFill>
                  <a:prstClr val="black"/>
                </a:solidFill>
              </a:rPr>
              <a:t>различным содержанием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6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50000"/>
              </a:lnSpc>
              <a:spcBef>
                <a:spcPts val="1000"/>
              </a:spcBef>
            </a:pPr>
            <a:r>
              <a:rPr lang="ru-RU" sz="1600" dirty="0">
                <a:solidFill>
                  <a:prstClr val="black"/>
                </a:solidFill>
              </a:rPr>
              <a:t>1.ЦСР</a:t>
            </a:r>
          </a:p>
          <a:p>
            <a:pPr lvl="0">
              <a:lnSpc>
                <a:spcPct val="50000"/>
              </a:lnSpc>
              <a:spcBef>
                <a:spcPts val="1000"/>
              </a:spcBef>
            </a:pPr>
            <a:r>
              <a:rPr lang="ru-RU" sz="1600" dirty="0">
                <a:solidFill>
                  <a:prstClr val="black"/>
                </a:solidFill>
              </a:rPr>
              <a:t>2.ЦСР</a:t>
            </a:r>
            <a:r>
              <a:rPr lang="en-US" sz="1600" dirty="0">
                <a:solidFill>
                  <a:prstClr val="black"/>
                </a:solidFill>
              </a:rPr>
              <a:t>_</a:t>
            </a:r>
            <a:r>
              <a:rPr lang="en-US" sz="1600" dirty="0" err="1">
                <a:solidFill>
                  <a:prstClr val="black"/>
                </a:solidFill>
              </a:rPr>
              <a:t>NaF</a:t>
            </a:r>
            <a:r>
              <a:rPr lang="ru-RU" sz="1600" dirty="0">
                <a:solidFill>
                  <a:prstClr val="black"/>
                </a:solidFill>
              </a:rPr>
              <a:t>_2</a:t>
            </a:r>
            <a:r>
              <a:rPr lang="en-US" sz="1600" dirty="0">
                <a:solidFill>
                  <a:prstClr val="black"/>
                </a:solidFill>
              </a:rPr>
              <a:t>_0.02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50000"/>
              </a:lnSpc>
              <a:spcBef>
                <a:spcPts val="1000"/>
              </a:spcBef>
            </a:pPr>
            <a:r>
              <a:rPr lang="ru-RU" sz="1600" dirty="0">
                <a:solidFill>
                  <a:prstClr val="black"/>
                </a:solidFill>
              </a:rPr>
              <a:t>3.ЦСР</a:t>
            </a:r>
            <a:r>
              <a:rPr lang="en-US" sz="1600" dirty="0">
                <a:solidFill>
                  <a:prstClr val="black"/>
                </a:solidFill>
              </a:rPr>
              <a:t>_</a:t>
            </a:r>
            <a:r>
              <a:rPr lang="en-US" sz="1600" dirty="0" err="1">
                <a:solidFill>
                  <a:prstClr val="black"/>
                </a:solidFill>
              </a:rPr>
              <a:t>NaF</a:t>
            </a:r>
            <a:r>
              <a:rPr lang="ru-RU" sz="1600" dirty="0">
                <a:solidFill>
                  <a:prstClr val="black"/>
                </a:solidFill>
              </a:rPr>
              <a:t>_2</a:t>
            </a:r>
            <a:r>
              <a:rPr lang="en-US" sz="1600" dirty="0">
                <a:solidFill>
                  <a:prstClr val="black"/>
                </a:solidFill>
              </a:rPr>
              <a:t>_0.04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50000"/>
              </a:lnSpc>
              <a:spcBef>
                <a:spcPts val="1000"/>
              </a:spcBef>
            </a:pPr>
            <a:r>
              <a:rPr lang="ru-RU" sz="1600" dirty="0">
                <a:solidFill>
                  <a:prstClr val="black"/>
                </a:solidFill>
              </a:rPr>
              <a:t>4.ЦСР</a:t>
            </a:r>
            <a:r>
              <a:rPr lang="en-US" sz="1600" dirty="0">
                <a:solidFill>
                  <a:prstClr val="black"/>
                </a:solidFill>
              </a:rPr>
              <a:t>_</a:t>
            </a:r>
            <a:r>
              <a:rPr lang="en-US" sz="1600" dirty="0" err="1">
                <a:solidFill>
                  <a:prstClr val="black"/>
                </a:solidFill>
              </a:rPr>
              <a:t>NaF</a:t>
            </a:r>
            <a:r>
              <a:rPr lang="ru-RU" sz="1600" dirty="0">
                <a:solidFill>
                  <a:prstClr val="black"/>
                </a:solidFill>
              </a:rPr>
              <a:t>_2</a:t>
            </a:r>
            <a:r>
              <a:rPr lang="en-US" sz="1600" dirty="0">
                <a:solidFill>
                  <a:prstClr val="black"/>
                </a:solidFill>
              </a:rPr>
              <a:t>_0.06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0E0AF5A-B732-452E-89B2-EB5BA8294BE6}"/>
              </a:ext>
            </a:extLst>
          </p:cNvPr>
          <p:cNvSpPr/>
          <p:nvPr/>
        </p:nvSpPr>
        <p:spPr>
          <a:xfrm>
            <a:off x="7889878" y="1853486"/>
            <a:ext cx="699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ЦСР</a:t>
            </a:r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163920D-AC1F-48D4-8A7E-E5D65A61123B}"/>
              </a:ext>
            </a:extLst>
          </p:cNvPr>
          <p:cNvSpPr/>
          <p:nvPr/>
        </p:nvSpPr>
        <p:spPr>
          <a:xfrm>
            <a:off x="9707849" y="1871946"/>
            <a:ext cx="2502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ЦСР</a:t>
            </a:r>
            <a:r>
              <a:rPr lang="en-US" sz="2400" dirty="0">
                <a:solidFill>
                  <a:prstClr val="black"/>
                </a:solidFill>
              </a:rPr>
              <a:t>_NaF_2_0.06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294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268" y="462451"/>
            <a:ext cx="9720072" cy="1499616"/>
          </a:xfrm>
        </p:spPr>
        <p:txBody>
          <a:bodyPr>
            <a:normAutofit/>
          </a:bodyPr>
          <a:lstStyle/>
          <a:p>
            <a:r>
              <a:rPr lang="ru-RU" sz="4400" dirty="0"/>
              <a:t>ЦСР</a:t>
            </a:r>
            <a:r>
              <a:rPr lang="en-US" sz="4400" dirty="0"/>
              <a:t>_</a:t>
            </a:r>
            <a:r>
              <a:rPr lang="en-US" sz="4400" b="1" cap="none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</a:t>
            </a:r>
            <a:r>
              <a:rPr lang="en-US" sz="4400" b="1" cap="none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4400" dirty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2400" dirty="0" err="1"/>
              <a:t>Двухстадийный</a:t>
            </a:r>
            <a:r>
              <a:rPr lang="ru-RU" sz="2400" dirty="0"/>
              <a:t> метод </a:t>
            </a:r>
            <a:endParaRPr lang="ru-RU" sz="3600" b="1" cap="none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26415" r="37234" b="39622"/>
          <a:stretch/>
        </p:blipFill>
        <p:spPr>
          <a:xfrm>
            <a:off x="467769" y="1792446"/>
            <a:ext cx="4645684" cy="195684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38790" y="4206919"/>
            <a:ext cx="4645684" cy="2087940"/>
            <a:chOff x="6935638" y="4001294"/>
            <a:chExt cx="4804915" cy="196194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19246" r="34780" b="40250"/>
            <a:stretch/>
          </p:blipFill>
          <p:spPr>
            <a:xfrm>
              <a:off x="7934441" y="4001294"/>
              <a:ext cx="3806112" cy="196194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/>
            <a:srcRect r="79209"/>
            <a:stretch/>
          </p:blipFill>
          <p:spPr>
            <a:xfrm>
              <a:off x="6935638" y="4001295"/>
              <a:ext cx="998802" cy="1961941"/>
            </a:xfrm>
            <a:prstGeom prst="rect">
              <a:avLst/>
            </a:prstGeom>
          </p:spPr>
        </p:pic>
      </p:grp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248568"/>
              </p:ext>
            </p:extLst>
          </p:nvPr>
        </p:nvGraphicFramePr>
        <p:xfrm>
          <a:off x="6096000" y="462451"/>
          <a:ext cx="5724881" cy="4048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r:id="rId6" imgW="4276800" imgH="3024000" progId="Origin50.Graph">
                  <p:embed/>
                </p:oleObj>
              </mc:Choice>
              <mc:Fallback>
                <p:oleObj r:id="rId6" imgW="4276800" imgH="3024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2451"/>
                        <a:ext cx="5724881" cy="40482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02881" y="4972332"/>
            <a:ext cx="4283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Электронные спектры образцов с различным содержанием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ru-RU" sz="2000" dirty="0"/>
          </a:p>
          <a:p>
            <a:r>
              <a:rPr lang="ru-RU" sz="1600" dirty="0"/>
              <a:t> </a:t>
            </a:r>
            <a:endParaRPr lang="en-US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247174D-B059-4900-8FFE-79D19FA1242E}"/>
              </a:ext>
            </a:extLst>
          </p:cNvPr>
          <p:cNvSpPr/>
          <p:nvPr/>
        </p:nvSpPr>
        <p:spPr>
          <a:xfrm>
            <a:off x="5184474" y="4510668"/>
            <a:ext cx="25037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Состав образцов:</a:t>
            </a:r>
          </a:p>
          <a:p>
            <a:r>
              <a:rPr lang="ru-RU" dirty="0"/>
              <a:t>0</a:t>
            </a:r>
            <a:r>
              <a:rPr lang="en-US" dirty="0"/>
              <a:t>.</a:t>
            </a:r>
            <a:r>
              <a:rPr lang="ru-RU" dirty="0"/>
              <a:t>ЦСР</a:t>
            </a:r>
            <a:r>
              <a:rPr lang="en-US" dirty="0"/>
              <a:t> </a:t>
            </a:r>
          </a:p>
          <a:p>
            <a:r>
              <a:rPr lang="ru-RU" dirty="0"/>
              <a:t>1</a:t>
            </a:r>
            <a:r>
              <a:rPr lang="en-US" dirty="0"/>
              <a:t>.</a:t>
            </a:r>
            <a:r>
              <a:rPr lang="ru-RU" dirty="0"/>
              <a:t>ЦСР</a:t>
            </a:r>
            <a:r>
              <a:rPr lang="en-US" dirty="0"/>
              <a:t>_KBr_1_0.015 </a:t>
            </a:r>
          </a:p>
          <a:p>
            <a:r>
              <a:rPr lang="ru-RU" dirty="0"/>
              <a:t>2</a:t>
            </a:r>
            <a:r>
              <a:rPr lang="en-US" dirty="0"/>
              <a:t>.</a:t>
            </a:r>
            <a:r>
              <a:rPr lang="ru-RU" dirty="0"/>
              <a:t>ЦСР</a:t>
            </a:r>
            <a:r>
              <a:rPr lang="en-US" dirty="0"/>
              <a:t>_KBr_1_0.020 </a:t>
            </a:r>
          </a:p>
          <a:p>
            <a:r>
              <a:rPr lang="ru-RU" dirty="0"/>
              <a:t>3</a:t>
            </a:r>
            <a:r>
              <a:rPr lang="en-US" dirty="0"/>
              <a:t>.</a:t>
            </a:r>
            <a:r>
              <a:rPr lang="ru-RU" dirty="0"/>
              <a:t>ЦСР</a:t>
            </a:r>
            <a:r>
              <a:rPr lang="en-US" dirty="0"/>
              <a:t>_KBr_1_0.025 </a:t>
            </a:r>
          </a:p>
          <a:p>
            <a:r>
              <a:rPr lang="ru-RU" dirty="0"/>
              <a:t>4</a:t>
            </a:r>
            <a:r>
              <a:rPr lang="en-US" dirty="0"/>
              <a:t>.</a:t>
            </a:r>
            <a:r>
              <a:rPr lang="ru-RU" dirty="0"/>
              <a:t>ЦСР</a:t>
            </a:r>
            <a:r>
              <a:rPr lang="en-US" dirty="0"/>
              <a:t>_KBr_1_0.030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452D733-75D6-4F5B-BCD2-3E45B8C8FF9C}"/>
              </a:ext>
            </a:extLst>
          </p:cNvPr>
          <p:cNvSpPr/>
          <p:nvPr/>
        </p:nvSpPr>
        <p:spPr>
          <a:xfrm>
            <a:off x="1815660" y="3785008"/>
            <a:ext cx="246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свежеприготовленные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13133B6-28AF-4E74-8CAE-59DC52617E4D}"/>
              </a:ext>
            </a:extLst>
          </p:cNvPr>
          <p:cNvSpPr/>
          <p:nvPr/>
        </p:nvSpPr>
        <p:spPr>
          <a:xfrm>
            <a:off x="1877229" y="6299875"/>
            <a:ext cx="2111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через 1 день (снизу</a:t>
            </a:r>
          </a:p>
        </p:txBody>
      </p:sp>
    </p:spTree>
    <p:extLst>
      <p:ext uri="{BB962C8B-B14F-4D97-AF65-F5344CB8AC3E}">
        <p14:creationId xmlns:p14="http://schemas.microsoft.com/office/powerpoint/2010/main" val="25311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104" y="548264"/>
            <a:ext cx="9720072" cy="1499616"/>
          </a:xfrm>
        </p:spPr>
        <p:txBody>
          <a:bodyPr>
            <a:normAutofit/>
          </a:bodyPr>
          <a:lstStyle/>
          <a:p>
            <a:r>
              <a:rPr lang="ru-RU" sz="4800" dirty="0"/>
              <a:t>ЦСР</a:t>
            </a:r>
            <a:r>
              <a:rPr lang="en-US" sz="4800" dirty="0"/>
              <a:t>_</a:t>
            </a:r>
            <a:r>
              <a:rPr lang="en-US" sz="4800" b="1" cap="none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</a:t>
            </a:r>
            <a:r>
              <a:rPr lang="en-US" sz="4800" b="1" cap="none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4800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2800" dirty="0" err="1"/>
              <a:t>Двухстадийный</a:t>
            </a:r>
            <a:r>
              <a:rPr lang="ru-RU" sz="2800" dirty="0"/>
              <a:t> метод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58644" y="4779354"/>
            <a:ext cx="5015491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dirty="0"/>
              <a:t>Электронные спектры образцов с различным содержанием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16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ru-RU" sz="1600" dirty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500" dirty="0">
                <a:solidFill>
                  <a:prstClr val="black"/>
                </a:solidFill>
              </a:rPr>
              <a:t>0. </a:t>
            </a:r>
            <a:r>
              <a:rPr lang="ru-RU" sz="1500" dirty="0">
                <a:solidFill>
                  <a:prstClr val="black"/>
                </a:solidFill>
              </a:rPr>
              <a:t>ЦСР</a:t>
            </a:r>
            <a:endParaRPr lang="en-US" sz="15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500" dirty="0">
                <a:solidFill>
                  <a:prstClr val="black"/>
                </a:solidFill>
              </a:rPr>
              <a:t>1. </a:t>
            </a:r>
            <a:r>
              <a:rPr lang="ru-RU" sz="1500" dirty="0">
                <a:solidFill>
                  <a:prstClr val="black"/>
                </a:solidFill>
              </a:rPr>
              <a:t>ЦСР</a:t>
            </a:r>
            <a:r>
              <a:rPr lang="en-US" sz="1500" dirty="0">
                <a:solidFill>
                  <a:prstClr val="black"/>
                </a:solidFill>
              </a:rPr>
              <a:t>_KBr_1_0.0</a:t>
            </a:r>
            <a:r>
              <a:rPr lang="ru-RU" sz="1500" dirty="0">
                <a:solidFill>
                  <a:prstClr val="black"/>
                </a:solidFill>
              </a:rPr>
              <a:t>275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500" dirty="0">
                <a:solidFill>
                  <a:prstClr val="black"/>
                </a:solidFill>
              </a:rPr>
              <a:t>2. </a:t>
            </a:r>
            <a:r>
              <a:rPr lang="ru-RU" sz="1500" dirty="0">
                <a:solidFill>
                  <a:prstClr val="black"/>
                </a:solidFill>
              </a:rPr>
              <a:t>ЦСР</a:t>
            </a:r>
            <a:r>
              <a:rPr lang="en-US" sz="1500" dirty="0">
                <a:solidFill>
                  <a:prstClr val="black"/>
                </a:solidFill>
              </a:rPr>
              <a:t>_KBr_1_0.03</a:t>
            </a:r>
            <a:r>
              <a:rPr lang="ru-RU" sz="1500" dirty="0">
                <a:solidFill>
                  <a:prstClr val="black"/>
                </a:solidFill>
              </a:rPr>
              <a:t>0</a:t>
            </a:r>
            <a:endParaRPr lang="en-US" sz="15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500" dirty="0">
                <a:solidFill>
                  <a:prstClr val="black"/>
                </a:solidFill>
              </a:rPr>
              <a:t>3. </a:t>
            </a:r>
            <a:r>
              <a:rPr lang="ru-RU" sz="1500" dirty="0">
                <a:solidFill>
                  <a:prstClr val="black"/>
                </a:solidFill>
              </a:rPr>
              <a:t>ЦСР</a:t>
            </a:r>
            <a:r>
              <a:rPr lang="en-US" sz="1500" dirty="0">
                <a:solidFill>
                  <a:prstClr val="black"/>
                </a:solidFill>
              </a:rPr>
              <a:t>_KBr_1_0.03</a:t>
            </a:r>
            <a:r>
              <a:rPr lang="ru-RU" sz="1500" dirty="0">
                <a:solidFill>
                  <a:prstClr val="black"/>
                </a:solidFill>
              </a:rPr>
              <a:t>25</a:t>
            </a:r>
            <a:endParaRPr lang="en-US" sz="1500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413" y="2500827"/>
            <a:ext cx="5026727" cy="24946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22196" y="5195993"/>
            <a:ext cx="4811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Фото образцов с </a:t>
            </a:r>
            <a:r>
              <a:rPr lang="en-US" sz="2000" dirty="0" err="1">
                <a:solidFill>
                  <a:prstClr val="black"/>
                </a:solidFill>
              </a:rPr>
              <a:t>KBr</a:t>
            </a:r>
            <a:r>
              <a:rPr lang="ru-RU" sz="2000" dirty="0">
                <a:solidFill>
                  <a:prstClr val="black"/>
                </a:solidFill>
              </a:rPr>
              <a:t> :</a:t>
            </a:r>
          </a:p>
          <a:p>
            <a:pPr lvl="0"/>
            <a:r>
              <a:rPr lang="ru-RU" sz="2000" dirty="0"/>
              <a:t>ЦСР</a:t>
            </a:r>
            <a:r>
              <a:rPr lang="en-US" sz="2000" dirty="0"/>
              <a:t>_KBr_1_0.0</a:t>
            </a:r>
            <a:r>
              <a:rPr lang="ru-RU" sz="2000" dirty="0"/>
              <a:t>300  (</a:t>
            </a:r>
            <a:r>
              <a:rPr lang="ru-RU" sz="2000" dirty="0">
                <a:highlight>
                  <a:srgbClr val="FFFF00"/>
                </a:highlight>
              </a:rPr>
              <a:t>1</a:t>
            </a:r>
            <a:r>
              <a:rPr lang="ru-RU" sz="2000" dirty="0"/>
              <a:t>)</a:t>
            </a:r>
          </a:p>
          <a:p>
            <a:pPr lvl="0"/>
            <a:r>
              <a:rPr lang="ru-RU" sz="2000" dirty="0"/>
              <a:t>ЦСР</a:t>
            </a:r>
            <a:r>
              <a:rPr lang="en-US" sz="2000" dirty="0"/>
              <a:t>_KBr_1_0.0</a:t>
            </a:r>
            <a:r>
              <a:rPr lang="ru-RU" sz="2000" dirty="0"/>
              <a:t>325  (</a:t>
            </a:r>
            <a:r>
              <a:rPr lang="ru-RU" sz="2000" dirty="0">
                <a:highlight>
                  <a:srgbClr val="FFFF00"/>
                </a:highlight>
              </a:rPr>
              <a:t>2</a:t>
            </a:r>
            <a:r>
              <a:rPr lang="ru-RU" sz="2000" dirty="0"/>
              <a:t>)</a:t>
            </a:r>
          </a:p>
          <a:p>
            <a:pPr lvl="0"/>
            <a:r>
              <a:rPr lang="ru-RU" sz="2000" dirty="0"/>
              <a:t>через</a:t>
            </a:r>
            <a:r>
              <a:rPr lang="ru-RU" sz="2000" dirty="0">
                <a:solidFill>
                  <a:prstClr val="black"/>
                </a:solidFill>
              </a:rPr>
              <a:t> 20 минут после приготовления</a:t>
            </a:r>
            <a:endParaRPr lang="ru-RU" sz="20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884164" y="384658"/>
            <a:ext cx="6109568" cy="4610777"/>
            <a:chOff x="7341623" y="3131649"/>
            <a:chExt cx="4003550" cy="2775605"/>
          </a:xfrm>
        </p:grpSpPr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3420601"/>
                </p:ext>
              </p:extLst>
            </p:nvPr>
          </p:nvGraphicFramePr>
          <p:xfrm>
            <a:off x="7341623" y="3131649"/>
            <a:ext cx="4003550" cy="2775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" r:id="rId4" imgW="4276800" imgH="3024000" progId="Origin50.Graph">
                    <p:embed/>
                  </p:oleObj>
                </mc:Choice>
                <mc:Fallback>
                  <p:oleObj r:id="rId4" imgW="4276800" imgH="3024000" progId="Origin50.Graph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1623" y="3131649"/>
                          <a:ext cx="4003550" cy="27756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Прямая со стрелкой 3"/>
            <p:cNvCxnSpPr/>
            <p:nvPr/>
          </p:nvCxnSpPr>
          <p:spPr>
            <a:xfrm>
              <a:off x="8918710" y="3319676"/>
              <a:ext cx="8627" cy="6901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10014873" y="4372482"/>
              <a:ext cx="8627" cy="6901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4625049-7B9F-4CAC-8878-EDECD6E56C9E}"/>
              </a:ext>
            </a:extLst>
          </p:cNvPr>
          <p:cNvSpPr/>
          <p:nvPr/>
        </p:nvSpPr>
        <p:spPr>
          <a:xfrm>
            <a:off x="2355293" y="282613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6E0F40E-7B2A-427A-B722-E5B4E2BF7554}"/>
              </a:ext>
            </a:extLst>
          </p:cNvPr>
          <p:cNvSpPr/>
          <p:nvPr/>
        </p:nvSpPr>
        <p:spPr>
          <a:xfrm>
            <a:off x="4058282" y="285657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3670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35" y="457204"/>
            <a:ext cx="4636363" cy="1499616"/>
          </a:xfrm>
        </p:spPr>
        <p:txBody>
          <a:bodyPr>
            <a:normAutofit/>
          </a:bodyPr>
          <a:lstStyle/>
          <a:p>
            <a:r>
              <a:rPr lang="ru-RU" sz="2000" dirty="0"/>
              <a:t>Кинетическая Зависимость оптической плотности на длине волны 350 </a:t>
            </a:r>
            <a:r>
              <a:rPr lang="ru-RU" sz="2000" dirty="0" err="1"/>
              <a:t>нм</a:t>
            </a:r>
            <a:r>
              <a:rPr lang="ru-RU" sz="2000" dirty="0"/>
              <a:t> для образцов с различным содержанием </a:t>
            </a:r>
            <a:r>
              <a:rPr lang="en-US" sz="2000" b="1" cap="none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000" b="1" cap="none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5288" y="1641040"/>
            <a:ext cx="5192697" cy="4351338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946474"/>
              </p:ext>
            </p:extLst>
          </p:nvPr>
        </p:nvGraphicFramePr>
        <p:xfrm>
          <a:off x="5803260" y="1865327"/>
          <a:ext cx="6675506" cy="472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r:id="rId3" imgW="4276800" imgH="3024000" progId="Origin50.Graph">
                  <p:embed/>
                </p:oleObj>
              </mc:Choice>
              <mc:Fallback>
                <p:oleObj r:id="rId3" imgW="4276800" imgH="3024000" progId="Origin50.Graph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260" y="1865327"/>
                        <a:ext cx="6675506" cy="47204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087CFD0-D82F-445E-8E35-384D02C0DB5E}"/>
              </a:ext>
            </a:extLst>
          </p:cNvPr>
          <p:cNvSpPr/>
          <p:nvPr/>
        </p:nvSpPr>
        <p:spPr>
          <a:xfrm>
            <a:off x="9617476" y="3547928"/>
            <a:ext cx="2646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</a:t>
            </a:r>
            <a:r>
              <a:rPr lang="ru-RU" dirty="0"/>
              <a:t>ЦСР</a:t>
            </a:r>
            <a:r>
              <a:rPr lang="en-US" dirty="0"/>
              <a:t>_KBr_1_0.025 </a:t>
            </a:r>
          </a:p>
          <a:p>
            <a:r>
              <a:rPr lang="en-US" dirty="0"/>
              <a:t>2. </a:t>
            </a:r>
            <a:r>
              <a:rPr lang="ru-RU" dirty="0"/>
              <a:t>ЦСР</a:t>
            </a:r>
            <a:r>
              <a:rPr lang="en-US" dirty="0"/>
              <a:t>_KBr_1_0.0275 </a:t>
            </a:r>
          </a:p>
          <a:p>
            <a:r>
              <a:rPr lang="en-US" dirty="0"/>
              <a:t>3. </a:t>
            </a:r>
            <a:r>
              <a:rPr lang="ru-RU" dirty="0"/>
              <a:t>ЦСР</a:t>
            </a:r>
            <a:r>
              <a:rPr lang="en-US" dirty="0"/>
              <a:t>_KBr_1_0.030</a:t>
            </a:r>
          </a:p>
          <a:p>
            <a:r>
              <a:rPr lang="en-US" dirty="0"/>
              <a:t>4. </a:t>
            </a:r>
            <a:r>
              <a:rPr lang="ru-RU" dirty="0"/>
              <a:t>ЦСР</a:t>
            </a:r>
            <a:r>
              <a:rPr lang="en-US" dirty="0"/>
              <a:t>_KBr_1_0.0325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98526" y="695924"/>
            <a:ext cx="4560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spc="100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Кинетика оптической </a:t>
            </a:r>
            <a:r>
              <a:rPr lang="ru-RU" sz="2000" cap="all" spc="100" dirty="0">
                <a:solidFill>
                  <a:srgbClr val="2E2B21">
                    <a:lumMod val="90000"/>
                    <a:lumOff val="10000"/>
                  </a:srgbClr>
                </a:solidFill>
              </a:rPr>
              <a:t>плотности </a:t>
            </a:r>
            <a:r>
              <a:rPr lang="ru-RU" sz="2000" cap="all" spc="100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образца с </a:t>
            </a:r>
            <a:r>
              <a:rPr lang="ru-RU" sz="2000" cap="all" spc="100" dirty="0">
                <a:solidFill>
                  <a:srgbClr val="2E2B21">
                    <a:lumMod val="90000"/>
                    <a:lumOff val="10000"/>
                  </a:srgbClr>
                </a:solidFill>
              </a:rPr>
              <a:t>содержанием </a:t>
            </a:r>
            <a:r>
              <a:rPr lang="en-US" sz="2000" b="1" spc="1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000" b="1" spc="100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cap="all" spc="100" dirty="0">
                <a:solidFill>
                  <a:srgbClr val="2E2B21">
                    <a:lumMod val="90000"/>
                    <a:lumOff val="10000"/>
                  </a:srgbClr>
                </a:solidFill>
              </a:rPr>
              <a:t> </a:t>
            </a:r>
            <a:r>
              <a:rPr lang="ru-RU" sz="2000" cap="all" spc="100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0.030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747174"/>
              </p:ext>
            </p:extLst>
          </p:nvPr>
        </p:nvGraphicFramePr>
        <p:xfrm>
          <a:off x="137760" y="1935874"/>
          <a:ext cx="6153547" cy="44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r:id="rId5" imgW="4276800" imgH="3024000" progId="">
                  <p:embed/>
                </p:oleObj>
              </mc:Choice>
              <mc:Fallback>
                <p:oleObj r:id="rId5" imgW="4276800" imgH="3024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760" y="1935874"/>
                        <a:ext cx="6153547" cy="446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54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86" y="546901"/>
            <a:ext cx="9720072" cy="1499616"/>
          </a:xfrm>
        </p:spPr>
        <p:txBody>
          <a:bodyPr>
            <a:normAutofit/>
          </a:bodyPr>
          <a:lstStyle/>
          <a:p>
            <a:r>
              <a:rPr lang="ru-RU" sz="3600" dirty="0" err="1"/>
              <a:t>ВыводЫ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186" y="1762218"/>
            <a:ext cx="9720071" cy="402336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1. В результате экспериментов установлено, что</a:t>
            </a:r>
            <a:r>
              <a:rPr lang="ru-RU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F</a:t>
            </a:r>
            <a:r>
              <a:rPr lang="en-US" sz="24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4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dirty="0"/>
              <a:t> </a:t>
            </a:r>
            <a:r>
              <a:rPr lang="ru-RU" sz="2400" dirty="0">
                <a:cs typeface="Times New Roman" panose="02020603050405020304" pitchFamily="18" charset="0"/>
              </a:rPr>
              <a:t>анионы различным образом влияют на процессы структурирования в водных системах на основе </a:t>
            </a:r>
            <a:r>
              <a:rPr lang="ru-RU" sz="2400" dirty="0"/>
              <a:t>L-цистеина и нитрата </a:t>
            </a:r>
            <a:r>
              <a:rPr lang="ru-RU" sz="2400" dirty="0" smtClean="0"/>
              <a:t>серебра.</a:t>
            </a:r>
            <a:endParaRPr lang="ru-RU" sz="2400" dirty="0"/>
          </a:p>
          <a:p>
            <a:r>
              <a:rPr lang="ru-RU" sz="2400" dirty="0"/>
              <a:t> 2. Обнаружено, что</a:t>
            </a:r>
            <a:r>
              <a:rPr lang="ru-RU" sz="2400" b="1" dirty="0"/>
              <a:t> </a:t>
            </a:r>
            <a:r>
              <a:rPr 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F</a:t>
            </a:r>
            <a:r>
              <a:rPr lang="en-US" sz="24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baseline="30000" dirty="0">
                <a:solidFill>
                  <a:srgbClr val="7030A0"/>
                </a:solidFill>
                <a:cs typeface="Times New Roman" panose="02020603050405020304" pitchFamily="18" charset="0"/>
              </a:rPr>
              <a:t>  </a:t>
            </a:r>
            <a:r>
              <a:rPr lang="ru-RU" sz="2400" dirty="0">
                <a:cs typeface="Times New Roman" panose="02020603050405020304" pitchFamily="18" charset="0"/>
              </a:rPr>
              <a:t>анион даже в больших количествах не вызывает разрушения ЦСР, при этом в образцах формируются упорядоченные </a:t>
            </a:r>
            <a:r>
              <a:rPr lang="ru-RU" sz="2400" dirty="0" smtClean="0">
                <a:cs typeface="Times New Roman" panose="02020603050405020304" pitchFamily="18" charset="0"/>
              </a:rPr>
              <a:t>структуры.</a:t>
            </a:r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400" dirty="0">
                <a:cs typeface="Times New Roman" panose="02020603050405020304" pitchFamily="18" charset="0"/>
              </a:rPr>
              <a:t>3. В системах ЦСР-</a:t>
            </a:r>
            <a:r>
              <a:rPr 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F</a:t>
            </a:r>
            <a:r>
              <a:rPr lang="en-US" sz="24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полученных одностадийным методом, процесс гелеобразования очень медленный и протекает в течение 2-3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месяцев.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cs typeface="Times New Roman" panose="02020603050405020304" pitchFamily="18" charset="0"/>
              </a:rPr>
              <a:t>4. В системах ЦСР-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</a:t>
            </a:r>
            <a:r>
              <a:rPr lang="en-US" sz="24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b="1" dirty="0">
                <a:solidFill>
                  <a:srgbClr val="7030A0"/>
                </a:solidFill>
                <a:cs typeface="Calibri" panose="020F0502020204030204" pitchFamily="34" charset="0"/>
              </a:rPr>
              <a:t>, </a:t>
            </a:r>
            <a:r>
              <a:rPr lang="ru-RU" sz="2400" dirty="0">
                <a:cs typeface="Calibri" panose="020F0502020204030204" pitchFamily="34" charset="0"/>
              </a:rPr>
              <a:t>полученных</a:t>
            </a:r>
            <a:r>
              <a:rPr lang="ru-RU" sz="2400" b="1" dirty="0">
                <a:solidFill>
                  <a:srgbClr val="7030A0"/>
                </a:solidFill>
                <a:cs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cs typeface="Calibri" panose="020F0502020204030204" pitchFamily="34" charset="0"/>
              </a:rPr>
              <a:t>двух</a:t>
            </a:r>
            <a:r>
              <a:rPr lang="ru-RU" sz="2400" dirty="0" err="1">
                <a:cs typeface="Calibri" panose="020F0502020204030204" pitchFamily="34" charset="0"/>
              </a:rPr>
              <a:t>стадийным</a:t>
            </a:r>
            <a:r>
              <a:rPr lang="ru-RU" sz="2400" dirty="0">
                <a:cs typeface="Calibri" panose="020F0502020204030204" pitchFamily="34" charset="0"/>
              </a:rPr>
              <a:t> методом, в очень узком диапазоне концентраций наблюдается образование быстроразрушающегося гидрогеля.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52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1523</TotalTime>
  <Words>540</Words>
  <Application>Microsoft Office PowerPoint</Application>
  <PresentationFormat>Широкоэкранный</PresentationFormat>
  <Paragraphs>92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Origin Graph</vt:lpstr>
      <vt:lpstr>Graph</vt:lpstr>
      <vt:lpstr>Эффект бромид и фторид анионов на процессы самосборки  в L-цистеин-нитрат серебра системах </vt:lpstr>
      <vt:lpstr>Презентация PowerPoint</vt:lpstr>
      <vt:lpstr>Методика приготовления</vt:lpstr>
      <vt:lpstr>ЦСР_ F- Одностадийный метод</vt:lpstr>
      <vt:lpstr>ЦСР_ F- Двухстадийный метод </vt:lpstr>
      <vt:lpstr>ЦСР_ Br-  Двухстадийный метод </vt:lpstr>
      <vt:lpstr>ЦСР_ Br-  Двухстадийный метод </vt:lpstr>
      <vt:lpstr>Кинетическая Зависимость оптической плотности на длине волны 350 нм для образцов с различным содержанием Br- </vt:lpstr>
      <vt:lpstr>ВыводЫ</vt:lpstr>
      <vt:lpstr>Список публикаций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 бромид и фторид анионов на процессы самосборки  в L-цистеин-нитрат серебра системах</dc:title>
  <dc:creator>Учетная запись Майкрософт</dc:creator>
  <cp:lastModifiedBy>Учетная запись Майкрософт</cp:lastModifiedBy>
  <cp:revision>68</cp:revision>
  <dcterms:created xsi:type="dcterms:W3CDTF">2022-03-17T11:16:35Z</dcterms:created>
  <dcterms:modified xsi:type="dcterms:W3CDTF">2022-03-26T13:06:54Z</dcterms:modified>
</cp:coreProperties>
</file>