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2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1238" y="43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72782" y="2"/>
            <a:ext cx="12509550" cy="21383628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950" y="2851153"/>
            <a:ext cx="23001504" cy="10876607"/>
          </a:xfrm>
        </p:spPr>
        <p:txBody>
          <a:bodyPr anchor="b">
            <a:normAutofit/>
          </a:bodyPr>
          <a:lstStyle>
            <a:lvl1pPr algn="r">
              <a:defRPr sz="16838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1971" y="13727759"/>
            <a:ext cx="19079486" cy="4254683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55178" y="19074195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97954" y="19074195"/>
            <a:ext cx="1195062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9068" y="19074195"/>
            <a:ext cx="1362385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672782" y="11760994"/>
            <a:ext cx="1198394" cy="282147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1855411" y="12057990"/>
            <a:ext cx="204990" cy="2524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6323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783" y="8315854"/>
            <a:ext cx="25509671" cy="1039190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16616" y="19045624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1313" y="19045624"/>
            <a:ext cx="1759603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4926" y="19045624"/>
            <a:ext cx="1416528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4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818" y="8315850"/>
            <a:ext cx="22182636" cy="7358832"/>
          </a:xfrm>
        </p:spPr>
        <p:txBody>
          <a:bodyPr anchor="b"/>
          <a:lstStyle>
            <a:lvl1pPr algn="r">
              <a:defRPr sz="1247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8826" y="15674684"/>
            <a:ext cx="22182626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2438" y="19070248"/>
            <a:ext cx="1369016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9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2138367"/>
            <a:ext cx="25509671" cy="54647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781" y="8315854"/>
            <a:ext cx="12382562" cy="1050371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8890" y="8315854"/>
            <a:ext cx="12382562" cy="1043558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5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1830" y="8289454"/>
            <a:ext cx="11443564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6805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090100" y="8315854"/>
            <a:ext cx="11481689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13198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5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5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297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8" y="4989513"/>
            <a:ext cx="8815484" cy="4276725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0101" y="2138364"/>
            <a:ext cx="15501684" cy="15918924"/>
          </a:xfrm>
        </p:spPr>
        <p:txBody>
          <a:bodyPr anchor="ctr">
            <a:normAutofit/>
          </a:bodyPr>
          <a:lstStyle>
            <a:lvl1pPr>
              <a:defRPr sz="6236"/>
            </a:lvl1pPr>
            <a:lvl2pPr>
              <a:defRPr sz="5613"/>
            </a:lvl2pPr>
            <a:lvl3pPr>
              <a:defRPr sz="4989"/>
            </a:lvl3pPr>
            <a:lvl4pPr>
              <a:defRPr sz="4365"/>
            </a:lvl4pPr>
            <a:lvl5pPr>
              <a:defRPr sz="4365"/>
            </a:lvl5pPr>
            <a:lvl6pPr>
              <a:defRPr sz="4365"/>
            </a:lvl6pPr>
            <a:lvl7pPr>
              <a:defRPr sz="4365"/>
            </a:lvl7pPr>
            <a:lvl8pPr>
              <a:defRPr sz="4365"/>
            </a:lvl8pPr>
            <a:lvl9pPr>
              <a:defRPr sz="436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8" y="9266238"/>
            <a:ext cx="8815484" cy="5702300"/>
          </a:xfrm>
        </p:spPr>
        <p:txBody>
          <a:bodyPr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63" y="5464701"/>
            <a:ext cx="13477764" cy="4276725"/>
          </a:xfrm>
        </p:spPr>
        <p:txBody>
          <a:bodyPr anchor="b">
            <a:normAutofit/>
          </a:bodyPr>
          <a:lstStyle>
            <a:lvl1pPr algn="ctr">
              <a:defRPr sz="8731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864052" y="2851150"/>
            <a:ext cx="8149446" cy="1425575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63" y="9741426"/>
            <a:ext cx="13477764" cy="5702300"/>
          </a:xfrm>
        </p:spPr>
        <p:txBody>
          <a:bodyPr>
            <a:normAutofit/>
          </a:bodyPr>
          <a:lstStyle>
            <a:lvl1pPr marL="0" indent="0" algn="ctr">
              <a:buNone/>
              <a:defRPr sz="5613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91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7" y="14757336"/>
            <a:ext cx="24884977" cy="1767121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26497" y="2906377"/>
            <a:ext cx="20432011" cy="986857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7" y="16524457"/>
            <a:ext cx="24884977" cy="1539421"/>
          </a:xfrm>
        </p:spPr>
        <p:txBody>
          <a:bodyPr>
            <a:normAutofit/>
          </a:bodyPr>
          <a:lstStyle>
            <a:lvl1pPr marL="0" indent="0" algn="ctr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71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0" y="2138363"/>
            <a:ext cx="24884977" cy="9503833"/>
          </a:xfrm>
        </p:spPr>
        <p:txBody>
          <a:bodyPr anchor="ctr">
            <a:normAutofit/>
          </a:bodyPr>
          <a:lstStyle>
            <a:lvl1pPr algn="ct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47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91656" y="10691809"/>
            <a:ext cx="21955251" cy="1187979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5613"/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7" y="13542962"/>
            <a:ext cx="24884977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87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4" y="10316339"/>
            <a:ext cx="24884970" cy="4579800"/>
          </a:xfrm>
        </p:spPr>
        <p:txBody>
          <a:bodyPr anchor="b">
            <a:normAutofit/>
          </a:bodyPr>
          <a:lstStyle>
            <a:lvl1pPr algn="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96139"/>
            <a:ext cx="24884974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00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12" y="12117388"/>
            <a:ext cx="24884974" cy="277195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748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89339"/>
            <a:ext cx="24884974" cy="3167944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63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3" y="2138367"/>
            <a:ext cx="24884977" cy="850395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09" y="10929408"/>
            <a:ext cx="24884980" cy="26135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731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17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40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174458" y="2138362"/>
            <a:ext cx="4397332" cy="159189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6810" y="2138362"/>
            <a:ext cx="19919835" cy="1591892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" y="2"/>
            <a:ext cx="7058962" cy="21383628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784" y="8315856"/>
            <a:ext cx="25509668" cy="10467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64128" y="19070248"/>
            <a:ext cx="283904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57592E-0C21-4F4D-BDD6-4B8FDF93DDFF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78825" y="19070248"/>
            <a:ext cx="1759603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92438" y="19070248"/>
            <a:ext cx="1369016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5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1425595" rtl="0" eaLnBrk="1" latinLnBrk="0" hangingPunct="1">
        <a:spcBef>
          <a:spcPct val="0"/>
        </a:spcBef>
        <a:buNone/>
        <a:defRPr sz="12472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90997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748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316592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23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742188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561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4811384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98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236980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7840774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26637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0691965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11756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94">
            <a:extLst>
              <a:ext uri="{FF2B5EF4-FFF2-40B4-BE49-F238E27FC236}">
                <a16:creationId xmlns:a16="http://schemas.microsoft.com/office/drawing/2014/main" id="{34E85594-F57D-487B-B476-883E2FA99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2969" y="16854519"/>
            <a:ext cx="10038960" cy="193894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Вывод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огласно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ОСТа 10-060-95 «Торты и пирожные. Технические условия» образец соответствует требованиям стандарта.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 Box 122">
            <a:extLst>
              <a:ext uri="{FF2B5EF4-FFF2-40B4-BE49-F238E27FC236}">
                <a16:creationId xmlns:a16="http://schemas.microsoft.com/office/drawing/2014/main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2852" y="157871"/>
            <a:ext cx="23753584" cy="1615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технологии воздушно-ореховых тортов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844" y="1970275"/>
            <a:ext cx="21945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Студентка 2 курса, Моисеева Елена Николаевна</a:t>
            </a:r>
          </a:p>
          <a:p>
            <a:pPr algn="ctr" eaLnBrk="1" hangingPunct="1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Руководитель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ст. преп. Брославская М.Н.</a:t>
            </a:r>
          </a:p>
          <a:p>
            <a:pPr algn="ctr" eaLnBrk="1" hangingPunct="1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ФГБОУ ВО «Тверской государственный университет», г. Тверь, Россия</a:t>
            </a:r>
          </a:p>
          <a:p>
            <a:pPr algn="ctr" eaLnBrk="1" hangingPunct="1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 биохимии и биотехнологии </a:t>
            </a:r>
          </a:p>
          <a:p>
            <a:pPr algn="ctr" eaLnBrk="1" hangingPunct="1"/>
            <a:endParaRPr lang="en-US" sz="3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15AF7F-BE3C-4C4B-B547-265473B0DD6A}"/>
              </a:ext>
            </a:extLst>
          </p:cNvPr>
          <p:cNvSpPr txBox="1"/>
          <p:nvPr/>
        </p:nvSpPr>
        <p:spPr>
          <a:xfrm>
            <a:off x="20625119" y="15079184"/>
            <a:ext cx="9002391" cy="762935"/>
          </a:xfrm>
          <a:prstGeom prst="rect">
            <a:avLst/>
          </a:prstGeom>
          <a:noFill/>
        </p:spPr>
        <p:txBody>
          <a:bodyPr wrap="square" lIns="68568" tIns="68568" rIns="68568" bIns="68568" numCol="1" spcCol="342842" rtlCol="0">
            <a:noAutofit/>
          </a:bodyPr>
          <a:lstStyle/>
          <a:p>
            <a:pPr marL="342842" indent="-342842" algn="just"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Моисеева Е.Н., Брославская М.Н. Пищевые добавки, используемые при производстве торта «Киевский» // Пищевые добавки: материал Междунар. науч. практ. конф., [Донецк], 27 ноября 2021. – С. 87 – 88</a:t>
            </a:r>
          </a:p>
          <a:p>
            <a:pPr marL="342842" indent="-342842" algn="just"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Моисеева Е.Н., Брославская М.Н. Применение пищевых добавок для производства и сохранения качества безейных тортов // Сборник материалов Конкурса, 20.12.2021 г./ – Тверь: ФГБОУ ВО ТвГУ хим.-тех. факультет 2021. – С. 35 – 36</a:t>
            </a:r>
          </a:p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3527281-4727-4468-B78B-41DC5482CCBB}"/>
              </a:ext>
            </a:extLst>
          </p:cNvPr>
          <p:cNvSpPr txBox="1"/>
          <p:nvPr/>
        </p:nvSpPr>
        <p:spPr>
          <a:xfrm>
            <a:off x="22271762" y="14039041"/>
            <a:ext cx="5709103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Список литературы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3" y="4638288"/>
            <a:ext cx="9224962" cy="69249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выявить особенности технологии воздушно – орехового торта «Киевский».</a:t>
            </a:r>
          </a:p>
          <a:p>
            <a:pPr algn="just" fontAlgn="base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Классическая рецептура – Сборник рецептур № 33, стр. 33-35»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Автор-кондитер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Надежда Черногор, г. Киев. Впервые изготовлен в 1956 г. Но даже спустя столько лет он не потерял свою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конкурентоспособность.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Качество изделия зависит от правильности взбивания белков, внесения других ингредиентов, способов украшения и правильности нанесения узоров.</a:t>
            </a: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401952" y="4041808"/>
            <a:ext cx="9224961" cy="59647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Аннотация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id="{78775A09-A1F2-49EB-AD22-D11B71E242C3}"/>
              </a:ext>
            </a:extLst>
          </p:cNvPr>
          <p:cNvSpPr/>
          <p:nvPr/>
        </p:nvSpPr>
        <p:spPr>
          <a:xfrm>
            <a:off x="364626" y="12219935"/>
            <a:ext cx="9224960" cy="6957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023" y="19726574"/>
            <a:ext cx="15027583" cy="13849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buFontTx/>
              <a:buChar char="-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Высушивание 130-135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С – м. д. влаги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;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457200" indent="-457200" algn="just" eaLnBrk="1" hangingPunct="1">
              <a:buFontTx/>
              <a:buChar char="-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Йодометрический, фотоколориметрический – м.д. общего сахара.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id="{EEF9C951-5CC4-4D89-B2DB-879D46887ACF}"/>
              </a:ext>
            </a:extLst>
          </p:cNvPr>
          <p:cNvSpPr/>
          <p:nvPr/>
        </p:nvSpPr>
        <p:spPr>
          <a:xfrm>
            <a:off x="110023" y="19087302"/>
            <a:ext cx="15027582" cy="63927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 исследования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5201" y="9652454"/>
            <a:ext cx="9736665" cy="3600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Особенностями технологии воздушно-ореховых тортов являются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правильное взбивание белков, определение  органолептических и физико-химических показателей отдельно для выпеченных и отделочных полуфабрикатов.</a:t>
            </a: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20275952" y="8884894"/>
            <a:ext cx="9736665" cy="71220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:a16="http://schemas.microsoft.com/office/drawing/2014/main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26" y="12966823"/>
            <a:ext cx="9224962" cy="581693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Воздушно-ореховые торты – пласты полуфабриката, прослоенные кремом. Украшение – крем, крошка, орехи, цукаты, фрукты. Изготавливаются без муки, исключение – торт «Киевский». Муку добавляют для стабильности полуфабриката.  Белки охлаждают, отделяют от желтков. Для стойкой структуры массы добавляют лимонную или виннокаменную кислоту.</a:t>
            </a:r>
            <a:endParaRPr lang="ru-RU" sz="36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44">
            <a:extLst>
              <a:ext uri="{FF2B5EF4-FFF2-40B4-BE49-F238E27FC236}">
                <a16:creationId xmlns:a16="http://schemas.microsoft.com/office/drawing/2014/main" id="{561ABB10-AFB1-4CE5-922D-9DF2C46F693B}"/>
              </a:ext>
            </a:extLst>
          </p:cNvPr>
          <p:cNvSpPr/>
          <p:nvPr/>
        </p:nvSpPr>
        <p:spPr>
          <a:xfrm>
            <a:off x="9848498" y="8886943"/>
            <a:ext cx="9914200" cy="71220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Результаты и обсуждение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4AF19C7A-D18A-412A-A01E-364BC1907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075523"/>
              </p:ext>
            </p:extLst>
          </p:nvPr>
        </p:nvGraphicFramePr>
        <p:xfrm>
          <a:off x="9985349" y="10709436"/>
          <a:ext cx="9931418" cy="6081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166">
                  <a:extLst>
                    <a:ext uri="{9D8B030D-6E8A-4147-A177-3AD203B41FA5}">
                      <a16:colId xmlns:a16="http://schemas.microsoft.com/office/drawing/2014/main" val="2165246186"/>
                    </a:ext>
                  </a:extLst>
                </a:gridCol>
                <a:gridCol w="3569478">
                  <a:extLst>
                    <a:ext uri="{9D8B030D-6E8A-4147-A177-3AD203B41FA5}">
                      <a16:colId xmlns:a16="http://schemas.microsoft.com/office/drawing/2014/main" val="2053253524"/>
                    </a:ext>
                  </a:extLst>
                </a:gridCol>
                <a:gridCol w="2603774">
                  <a:extLst>
                    <a:ext uri="{9D8B030D-6E8A-4147-A177-3AD203B41FA5}">
                      <a16:colId xmlns:a16="http://schemas.microsoft.com/office/drawing/2014/main" val="1401352879"/>
                    </a:ext>
                  </a:extLst>
                </a:gridCol>
              </a:tblGrid>
              <a:tr h="1344912"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по ОСТу</a:t>
                      </a:r>
                    </a:p>
                    <a:p>
                      <a:pPr algn="ctr"/>
                      <a:endParaRPr lang="ru-RU" sz="3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Фактический показатель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905964"/>
                  </a:ext>
                </a:extLst>
              </a:tr>
              <a:tr h="96036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М. д. влаги,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3,00+1,5-1,0</a:t>
                      </a:r>
                      <a:endParaRPr lang="ru-RU" sz="3600" dirty="0"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86704"/>
                  </a:ext>
                </a:extLst>
              </a:tr>
              <a:tr h="96036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М. д. общего сахара (по сахарозе) в пересчете на сухое вещество, %, не более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2831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B625B75-524E-4265-89D8-E6EE6E56FE05}"/>
              </a:ext>
            </a:extLst>
          </p:cNvPr>
          <p:cNvSpPr txBox="1"/>
          <p:nvPr/>
        </p:nvSpPr>
        <p:spPr>
          <a:xfrm>
            <a:off x="9945462" y="9709601"/>
            <a:ext cx="9321953" cy="954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Таблица 1. Физико-химические показатели качества торта «Киевский»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Филли-Бейкер.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FD82E3-78A7-4257-9083-902DCB548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7050" y="3881469"/>
            <a:ext cx="3572406" cy="23816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02B07E-7040-4BF0-8D9E-50FAC8C8175D}"/>
              </a:ext>
            </a:extLst>
          </p:cNvPr>
          <p:cNvSpPr txBox="1"/>
          <p:nvPr/>
        </p:nvSpPr>
        <p:spPr>
          <a:xfrm>
            <a:off x="9179157" y="6357626"/>
            <a:ext cx="7359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Рис.1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г. Киев К.Ф.К «Маркса» 1956 г.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50D9FE2-7C3B-4359-85B2-1F0DA3374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8707" y="3777867"/>
            <a:ext cx="3572406" cy="238160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B050D30-3D02-4DA2-B85A-5FE0FB5010DA}"/>
              </a:ext>
            </a:extLst>
          </p:cNvPr>
          <p:cNvSpPr txBox="1"/>
          <p:nvPr/>
        </p:nvSpPr>
        <p:spPr>
          <a:xfrm>
            <a:off x="16700149" y="6290793"/>
            <a:ext cx="5314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Рис.2 г. Москва  «Филли-Бейкер» 2021 г.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362B8D-F1E0-49C4-B4B7-BED28D2CE1F6}"/>
              </a:ext>
            </a:extLst>
          </p:cNvPr>
          <p:cNvSpPr txBox="1"/>
          <p:nvPr/>
        </p:nvSpPr>
        <p:spPr>
          <a:xfrm>
            <a:off x="15137605" y="7282027"/>
            <a:ext cx="869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Рецептура и оформление не изменились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FD63B6-6ACC-4200-8BE0-17A91921D9E1}"/>
              </a:ext>
            </a:extLst>
          </p:cNvPr>
          <p:cNvSpPr txBox="1"/>
          <p:nvPr/>
        </p:nvSpPr>
        <p:spPr>
          <a:xfrm>
            <a:off x="23148813" y="6191561"/>
            <a:ext cx="6809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Рис.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г. Санкт-Петербург «Север-Метрополь» 2021 г. 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63D4B8E-3B36-4368-A550-15E1A0A3F9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90364" y="3710350"/>
            <a:ext cx="3876072" cy="238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Другая 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E31819"/>
      </a:accent1>
      <a:accent2>
        <a:srgbClr val="E31819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427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Wingdings 2</vt:lpstr>
      <vt:lpstr>HDOfficeLightV0</vt:lpstr>
      <vt:lpstr>Параллакс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Русакова Наталья Петровна</cp:lastModifiedBy>
  <cp:revision>32</cp:revision>
  <dcterms:created xsi:type="dcterms:W3CDTF">2017-10-02T13:44:20Z</dcterms:created>
  <dcterms:modified xsi:type="dcterms:W3CDTF">2022-03-11T18:53:33Z</dcterms:modified>
</cp:coreProperties>
</file>