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525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84845D3-14EA-4A3C-8101-89201C6C2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9C0768D-50D1-4F74-B650-5FD24336F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493E1B4-2450-4524-9F1C-99A746816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C4E6-9C13-40E9-B141-FE19B2F7BF94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D81EF2C-90B3-4D48-980A-46D5B9609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E640D93-E4B2-475E-A1DD-BEC8243A4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E90A-CC15-4034-B337-573A200C3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049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C1AF446-DFD8-4C61-B644-035DF79C4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ACDAC47-AD84-4CA4-B268-23F6DD844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F79DEF3-4692-4FD2-9012-BD35E882B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C4E6-9C13-40E9-B141-FE19B2F7BF94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CD49A12-1543-4F76-A766-B05E7299D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E05BF05-E375-457F-9717-12972B490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E90A-CC15-4034-B337-573A200C3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92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851E229-08A0-4A27-B878-1CF4358AB1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2EBC305-6E6F-4D42-ABC7-B99E7AC6F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704F358-D654-49B5-B99A-40109BC07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C4E6-9C13-40E9-B141-FE19B2F7BF94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3B3A532-7008-473A-9DDF-7E714B71C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CC98CF9-261A-4105-BA6E-FCD89B7E8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E90A-CC15-4034-B337-573A200C3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9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6F563F4-268D-4CF4-B9D0-0AA64F4FC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5A59C5F-1217-4A0B-902D-E8FC8F19B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E57FB70-4B82-44B1-A16E-CEE837393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C4E6-9C13-40E9-B141-FE19B2F7BF94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C3A7A0D-B58B-4208-BE35-D0B510579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3919522-4DFD-46B6-89DC-02D330C8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E90A-CC15-4034-B337-573A200C3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45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54E893-EE27-4287-BE7C-C57EA2A93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479DBDA-419A-4A3E-BF00-61D89FD07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715D070-AAE5-4BBF-9498-8C5579A97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C4E6-9C13-40E9-B141-FE19B2F7BF94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A1FDAA0-110A-4685-81B2-713728022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CA47143-C1C2-40A2-B84A-63D5391F2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E90A-CC15-4034-B337-573A200C3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53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C50490C-E7DE-42A1-B470-F2BB36EBA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5C7FCC9-5D58-43B5-B373-483DC4D0A0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06585A2-D727-474C-8A8A-55C73C04E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92D50B1-D218-463E-AC0F-4E81997B4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C4E6-9C13-40E9-B141-FE19B2F7BF94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EFE6A70-EC6D-4710-821C-BCABE4A19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C20973C-8919-488E-ACCA-A7C3A8836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E90A-CC15-4034-B337-573A200C3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61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FFA17F8-86C1-4E67-B421-4ABA689B7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DEC15DE-5061-4DDE-A00E-C5735889D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ED8D839-FBEC-417D-A60B-026DC8028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503C9D1-4527-42CF-BC41-BC476AA186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FF69889C-2C83-4C3F-A747-B661CA1DCA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2135C122-CF33-4358-B317-C74E77A76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C4E6-9C13-40E9-B141-FE19B2F7BF94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358A89C-1641-49B0-9ED7-ED03612C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8E86C2C-A602-46EC-B69B-6518FDD70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E90A-CC15-4034-B337-573A200C3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177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BA1A800-374D-4652-9FAE-7A049D08F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BAB5944-9A00-412A-BF58-327C9A6DC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C4E6-9C13-40E9-B141-FE19B2F7BF94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80217A34-E45B-4FF7-9F73-7D6E43EA6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C86F50D-BB7F-4689-BE51-A1138B4F5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E90A-CC15-4034-B337-573A200C3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45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59A264ED-B8FC-4E1D-A3E0-B632C013F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C4E6-9C13-40E9-B141-FE19B2F7BF94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21C515A-254A-4473-B1F6-0AD429811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6D1BE7C6-7D3F-4A09-B849-3B19337B1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E90A-CC15-4034-B337-573A200C3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04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F17648E-968A-439D-8996-36E2B432D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CB46C56-8DCD-4511-9776-81D05F4AF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522EA65-A1DE-47A0-9B31-4F402E23A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D6D486D-DD50-4869-B235-AEA922357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C4E6-9C13-40E9-B141-FE19B2F7BF94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11514D4-5EDD-40B0-9D94-2AAE4E6D7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8AE1DEC-7554-4569-91F7-178B6092F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E90A-CC15-4034-B337-573A200C3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091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8871D6E-F20D-4765-AF46-2A4A82558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5C9D429-5D2E-4D1C-B066-C768111CE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2C62D19-6F0D-48E5-8549-ECCA8F1A4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BFA84D2-9E4C-4D61-B9ED-C2E43CC88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C4E6-9C13-40E9-B141-FE19B2F7BF94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7B9C24B-4754-471C-BA23-9F529629C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5CCEAF6-227A-4222-AEE0-0DB61B2B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E90A-CC15-4034-B337-573A200C3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87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chemeClr val="bg1"/>
            </a:gs>
            <a:gs pos="40000">
              <a:schemeClr val="bg1"/>
            </a:gs>
            <a:gs pos="92000">
              <a:schemeClr val="bg1"/>
            </a:gs>
            <a:gs pos="100000">
              <a:srgbClr val="CCCCFF">
                <a:lumMod val="56000"/>
                <a:lumOff val="44000"/>
              </a:srgb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2151B32-B2C1-48F3-BD93-A18DEDB6D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9EF8EEF-706E-4646-BB1D-78C1492B2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262802B-CDBB-4B7F-A760-06E4B60F8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7C4E6-9C13-40E9-B141-FE19B2F7BF94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CB5EE20-C81A-4861-828C-6FBEA47DA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5433CBC-2849-48A6-9DCD-B1F0BA7C55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9E90A-CC15-4034-B337-573A200C3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24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6801CBF-8667-4280-87E1-ED8266786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768" y="1159025"/>
            <a:ext cx="10515600" cy="545033"/>
          </a:xfrm>
        </p:spPr>
        <p:txBody>
          <a:bodyPr>
            <a:no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КОМПЬЮТЕРНОЕ МОДЕЛИРОВАНИЕ КОМПЛЕКСНЫХ СОЕДИНЕНИЙ АМПИЦИЛЛИНА С ЛАНТАНОИДАМИ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0BFE4D4-FDD3-4F0F-8A06-2E9EA0651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30" y="1978906"/>
            <a:ext cx="4009292" cy="4965824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Методом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DFT/M-06-HF/CSDZ++** в программе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Maestro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проведен расчет структуры и энергии (в единицах Хартри) комплексных соединений ампициллина с лантаном, церием и лютецием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(Рисунок 1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Согласно имеющимся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литературным данным для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лантаниодов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характерно образование с ампициллином </a:t>
            </a:r>
            <a:r>
              <a:rPr lang="ru-RU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гидроксокомплексов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Последовательное введение в систему молекул воды показало, что ионы </a:t>
            </a:r>
            <a:r>
              <a:rPr lang="en-US" sz="1600" dirty="0">
                <a:latin typeface="Times New Roman"/>
                <a:ea typeface="Calibri"/>
              </a:rPr>
              <a:t>La</a:t>
            </a:r>
            <a:r>
              <a:rPr lang="ru-RU" sz="1600" baseline="30000" dirty="0">
                <a:latin typeface="Times New Roman"/>
                <a:ea typeface="Calibri"/>
              </a:rPr>
              <a:t>3+</a:t>
            </a:r>
            <a:r>
              <a:rPr lang="ru-RU" sz="1600" dirty="0">
                <a:latin typeface="Times New Roman"/>
                <a:ea typeface="Calibri"/>
              </a:rPr>
              <a:t>, </a:t>
            </a:r>
            <a:r>
              <a:rPr lang="en-US" sz="1600" dirty="0" err="1">
                <a:latin typeface="Times New Roman"/>
                <a:ea typeface="Calibri"/>
              </a:rPr>
              <a:t>Ce</a:t>
            </a:r>
            <a:r>
              <a:rPr lang="ru-RU" sz="1600" baseline="30000" dirty="0">
                <a:latin typeface="Times New Roman"/>
                <a:ea typeface="Calibri"/>
              </a:rPr>
              <a:t>3+</a:t>
            </a:r>
            <a:r>
              <a:rPr lang="ru-RU" sz="1600" dirty="0">
                <a:latin typeface="Times New Roman"/>
                <a:ea typeface="Calibri"/>
              </a:rPr>
              <a:t>, </a:t>
            </a:r>
            <a:r>
              <a:rPr lang="en-US" sz="1600" dirty="0">
                <a:latin typeface="Times New Roman"/>
                <a:ea typeface="Calibri"/>
              </a:rPr>
              <a:t>Lu</a:t>
            </a:r>
            <a:r>
              <a:rPr lang="ru-RU" sz="1600" baseline="30000" dirty="0">
                <a:latin typeface="Times New Roman"/>
                <a:ea typeface="Calibri"/>
              </a:rPr>
              <a:t>3+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помимо анионов </a:t>
            </a:r>
            <a:r>
              <a:rPr lang="en-US" sz="1600" dirty="0">
                <a:latin typeface="Times New Roman"/>
                <a:ea typeface="Calibri"/>
              </a:rPr>
              <a:t>OH</a:t>
            </a:r>
            <a:r>
              <a:rPr lang="ru-RU" sz="1600" baseline="30000" dirty="0">
                <a:latin typeface="Times New Roman"/>
                <a:ea typeface="Calibri"/>
              </a:rPr>
              <a:t>–</a:t>
            </a:r>
            <a:r>
              <a:rPr lang="ru-RU" sz="1600" dirty="0">
                <a:latin typeface="Times New Roman"/>
                <a:ea typeface="Calibri"/>
              </a:rPr>
              <a:t> и </a:t>
            </a:r>
            <a:r>
              <a:rPr lang="en-US" sz="1600" dirty="0">
                <a:latin typeface="Times New Roman"/>
                <a:ea typeface="Calibri"/>
              </a:rPr>
              <a:t>Amp</a:t>
            </a:r>
            <a:r>
              <a:rPr lang="ru-RU" sz="1600" baseline="30000" dirty="0">
                <a:latin typeface="Times New Roman"/>
                <a:ea typeface="Calibri"/>
              </a:rPr>
              <a:t>–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координировать до 5 молекул воды, что соответствует типичному для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Ln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(III)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КЧ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8.</a:t>
            </a: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C47E88A-717C-4528-B135-DC3D3624D6FA}"/>
              </a:ext>
            </a:extLst>
          </p:cNvPr>
          <p:cNvSpPr txBox="1"/>
          <p:nvPr/>
        </p:nvSpPr>
        <p:spPr>
          <a:xfrm>
            <a:off x="8464062" y="0"/>
            <a:ext cx="3629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 smtClean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XXVIII </a:t>
            </a:r>
            <a:r>
              <a:rPr lang="ru-RU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Каргинские чтения, Тверь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74D0439-C570-4986-957E-608A860EB518}"/>
              </a:ext>
            </a:extLst>
          </p:cNvPr>
          <p:cNvSpPr txBox="1"/>
          <p:nvPr/>
        </p:nvSpPr>
        <p:spPr>
          <a:xfrm>
            <a:off x="9654296" y="1489387"/>
            <a:ext cx="234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Макарова Е.А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56A32DC-8EA5-4A6D-A7D9-8A4F3448621C}"/>
              </a:ext>
            </a:extLst>
          </p:cNvPr>
          <p:cNvSpPr txBox="1"/>
          <p:nvPr/>
        </p:nvSpPr>
        <p:spPr>
          <a:xfrm>
            <a:off x="9636920" y="1824773"/>
            <a:ext cx="23620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Руководитель: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Минина М.В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584EF8E-8EBB-4468-83A3-DADB9DFE0583}"/>
              </a:ext>
            </a:extLst>
          </p:cNvPr>
          <p:cNvSpPr txBox="1"/>
          <p:nvPr/>
        </p:nvSpPr>
        <p:spPr>
          <a:xfrm>
            <a:off x="3058585" y="256370"/>
            <a:ext cx="5847883" cy="7730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Тверской государственный университет, г. Тверь</a:t>
            </a: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Кафедра неорганической и аналитической химии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132574C8-8A55-4596-A420-2C6744D1D76D}"/>
              </a:ext>
            </a:extLst>
          </p:cNvPr>
          <p:cNvSpPr txBox="1">
            <a:spLocks/>
          </p:cNvSpPr>
          <p:nvPr/>
        </p:nvSpPr>
        <p:spPr>
          <a:xfrm>
            <a:off x="4126522" y="5863029"/>
            <a:ext cx="7896679" cy="1081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</a:t>
            </a:r>
            <a:r>
              <a:rPr lang="ru-RU" sz="16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6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результатам компьютерного моделирования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установлено,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анион </a:t>
            </a:r>
            <a:r>
              <a:rPr lang="en-US" sz="1600" dirty="0">
                <a:latin typeface="Times New Roman"/>
                <a:ea typeface="Calibri"/>
              </a:rPr>
              <a:t>Amp</a:t>
            </a:r>
            <a:r>
              <a:rPr lang="ru-RU" sz="1600" baseline="30000" dirty="0">
                <a:latin typeface="Times New Roman"/>
                <a:ea typeface="Calibri"/>
              </a:rPr>
              <a:t>–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бидентатно координирован с образованием семичленного хелатного цикла.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2"/>
          <a:stretch>
            <a:fillRect/>
          </a:stretch>
        </p:blipFill>
        <p:spPr bwMode="auto">
          <a:xfrm>
            <a:off x="4467700" y="2176108"/>
            <a:ext cx="3384424" cy="1515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0"/>
          <a:stretch>
            <a:fillRect/>
          </a:stretch>
        </p:blipFill>
        <p:spPr bwMode="auto">
          <a:xfrm>
            <a:off x="8411684" y="2215048"/>
            <a:ext cx="3255770" cy="143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7"/>
          <a:stretch>
            <a:fillRect/>
          </a:stretch>
        </p:blipFill>
        <p:spPr bwMode="auto">
          <a:xfrm>
            <a:off x="5921573" y="3692048"/>
            <a:ext cx="3377359" cy="1452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5254856" y="3499220"/>
            <a:ext cx="18101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LaOHAmp: – 1972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168226" y="3504135"/>
            <a:ext cx="17876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CeOHAmp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– 1980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720425" y="4836898"/>
            <a:ext cx="17796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LuOHAmp: – 2219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26522" y="5183120"/>
            <a:ext cx="79008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Структуры и значения энергии (в единицах Хартри) комплексных соединений ампициллина с лантаном (а), церием (б) и лютецием (в)</a:t>
            </a:r>
          </a:p>
        </p:txBody>
      </p:sp>
    </p:spTree>
    <p:extLst>
      <p:ext uri="{BB962C8B-B14F-4D97-AF65-F5344CB8AC3E}">
        <p14:creationId xmlns:p14="http://schemas.microsoft.com/office/powerpoint/2010/main" val="141588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Кутюр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187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КОМПЬЮТЕРНОЕ МОДЕЛИРОВАНИЕ КОМПЛЕКСНЫХ СОЕДИНЕНИЙ АМПИЦИЛЛИНА С ЛАНТАНОИДАМИ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Макарова</dc:creator>
  <cp:lastModifiedBy>1</cp:lastModifiedBy>
  <cp:revision>17</cp:revision>
  <dcterms:created xsi:type="dcterms:W3CDTF">2021-03-28T08:09:14Z</dcterms:created>
  <dcterms:modified xsi:type="dcterms:W3CDTF">2022-03-25T04:35:57Z</dcterms:modified>
</cp:coreProperties>
</file>