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16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9BC7D-7D16-4CA4-9302-BC981423D814}" type="datetimeFigureOut">
              <a:rPr lang="ru-RU" smtClean="0"/>
              <a:pPr/>
              <a:t>ср 23.03.22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525A0-595C-460C-A5EC-1C4EC78DE3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04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6A9-5024-4BA3-9872-B975AB58CC04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F4F-1CAF-49EC-8699-539C2C188983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9C80-3F0A-44A2-AD6D-35A375C54FD8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B3FE-5271-4B3E-8DD1-0C2231458D88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D65631-C719-42AF-9325-14AC329EAB34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DE4-5DDE-48D4-8FBF-C3F12AB54094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2D02-2FDD-4EE4-8A30-DE97EE8B468F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044E-9730-4B6A-B414-99893A6809F3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5093-F680-4255-A650-BA6B5BD8FD0D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A7EF-2020-4B66-8A24-53ECAE980A01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D1D2-0442-4313-9E9D-2A4715B02433}" type="datetime1">
              <a:rPr lang="en-US" smtClean="0"/>
              <a:pPr/>
              <a:t>3/23/2022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21CBD28-9B30-42AC-80A6-67278CE12B21}" type="datetime1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884" y="0"/>
            <a:ext cx="11122152" cy="16093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ИОНОВ ЖЕЛЕЗА И ВИСМУТА НА ПРОВОДИМОСТЬ</a:t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ТВЕРДЫХ РАСТВОРОВ НИОБАТА НАТРИЯ</a:t>
            </a:r>
            <a:r>
              <a:rPr lang="ru-RU" b="0" dirty="0"/>
              <a:t/>
            </a:r>
            <a:br>
              <a:rPr lang="ru-RU" b="0" dirty="0"/>
            </a:br>
            <a:r>
              <a:rPr lang="en-US" b="0" dirty="0" smtClean="0"/>
              <a:t> </a:t>
            </a:r>
            <a:r>
              <a:rPr lang="ru-RU" b="0" dirty="0" smtClean="0"/>
              <a:t>                                        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8621" y="5033909"/>
            <a:ext cx="3271394" cy="14788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1400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063752" y="1899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2748561"/>
              </p:ext>
            </p:extLst>
          </p:nvPr>
        </p:nvGraphicFramePr>
        <p:xfrm>
          <a:off x="42931" y="757832"/>
          <a:ext cx="3413140" cy="2406553"/>
        </p:xfrm>
        <a:graphic>
          <a:graphicData uri="http://schemas.openxmlformats.org/presentationml/2006/ole">
            <p:oleObj spid="_x0000_s1077" name="Graph" r:id="rId3" imgW="4431294" imgH="3119878" progId="Origin50.Graph">
              <p:embed/>
            </p:oleObj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7923323"/>
              </p:ext>
            </p:extLst>
          </p:nvPr>
        </p:nvGraphicFramePr>
        <p:xfrm>
          <a:off x="3219613" y="842184"/>
          <a:ext cx="3268237" cy="2304777"/>
        </p:xfrm>
        <a:graphic>
          <a:graphicData uri="http://schemas.openxmlformats.org/presentationml/2006/ole">
            <p:oleObj spid="_x0000_s1078" name="Graph" r:id="rId4" imgW="4160880" imgH="2926080" progId="Origin50.Graph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0909166"/>
              </p:ext>
            </p:extLst>
          </p:nvPr>
        </p:nvGraphicFramePr>
        <p:xfrm>
          <a:off x="-23750" y="3732898"/>
          <a:ext cx="3608213" cy="2512210"/>
        </p:xfrm>
        <a:graphic>
          <a:graphicData uri="http://schemas.openxmlformats.org/presentationml/2006/ole">
            <p:oleObj spid="_x0000_s1079" name="Graph" r:id="rId5" imgW="4129200" imgH="2877120" progId="Origin50.Graph">
              <p:embed/>
            </p:oleObj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664569" y="35084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3571706"/>
              </p:ext>
            </p:extLst>
          </p:nvPr>
        </p:nvGraphicFramePr>
        <p:xfrm>
          <a:off x="3408572" y="3579605"/>
          <a:ext cx="3536742" cy="2717028"/>
        </p:xfrm>
        <a:graphic>
          <a:graphicData uri="http://schemas.openxmlformats.org/presentationml/2006/ole">
            <p:oleObj spid="_x0000_s1080" name="Graph" r:id="rId6" imgW="4175568" imgH="3199718" progId="">
              <p:embed/>
            </p:oleObj>
          </a:graphicData>
        </a:graphic>
      </p:graphicFrame>
      <p:sp>
        <p:nvSpPr>
          <p:cNvPr id="23" name="Объект 2"/>
          <p:cNvSpPr txBox="1">
            <a:spLocks/>
          </p:cNvSpPr>
          <p:nvPr/>
        </p:nvSpPr>
        <p:spPr>
          <a:xfrm>
            <a:off x="3666654" y="3211127"/>
            <a:ext cx="508059" cy="3651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8153341" y="5447626"/>
            <a:ext cx="508059" cy="3651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6923307" y="973774"/>
            <a:ext cx="5185558" cy="43761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исследовались электрофизические свойства образцов керамики на основе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ниобата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(NN)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легированной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были получены по традиционной керамической технологии. Концентрация примеси составила 10 мол. %. Спекание проводилось при температуре 1100</a:t>
            </a:r>
            <a:r>
              <a:rPr lang="en-US" sz="56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Измерения ёмкости и тангенса угла диэлектрических потерь выполнялись на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фазочувствительном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измерителе Вектор-175 при температурах 30-655</a:t>
            </a:r>
            <a:r>
              <a:rPr lang="en-US" sz="56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на частотах 10</a:t>
            </a:r>
            <a:r>
              <a:rPr lang="ru-RU" sz="5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ru-RU" sz="5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Гц. Микроструктура изучалась с помощью растрового электронного микроскопа JEOL 6610 LV, кристаллическая – на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дифрактометре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Дрон-3.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керамике, легированной железом (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NNF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зёрна по форме близки к сферическим с чётко выраженными ступеньками роста, они плотно упакованы и имеют средний размер порядка 3 мкм. В керамике, легированной висмутом (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NNB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зёрна близки к кубической форме без чётко выраженных ступенек роста, очень плотно упакованы и их размер порядка 1,6 мкм. Согласно полученным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дифрактограммам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обоих случаях керамика однородна по составу и имеет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орторомбически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искаженную структуру перовскита.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Максимум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температурной зависимости диэлектрической проницаемости на 1 кГц у образца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NNF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при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ru-RU" sz="5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NNB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r>
              <a:rPr lang="ru-RU" sz="5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полученным результатам были сделаны выводы, что образцы с железом имеют значение действительной части комплексной диэлектрической проницаемости в максимуме порядка 30000, а образцы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NNB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- 2000, но и потери у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NNF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больше. Это приводит к разнице в величине удельной проводимости в области высоких температур (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NNF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-10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Ом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NNB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Ом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Высокую проводимость в обоих случаях можно объяснить формированием нестехиометрической структуры, характеризующейся наличием кислородных вакансий, что связано с разницей в валентности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5+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5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Вместе с тем катионы висмута в два раза превосходят по размеру катионы железа, что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понижению проводимости.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7351815" y="615492"/>
            <a:ext cx="4576105" cy="37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Оспельников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Н.М.,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endParaRPr lang="ru-RU" dirty="0" smtClean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71896" y="6234545"/>
            <a:ext cx="5165766" cy="356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Рисунки 3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; 4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Зависимость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удельной электропроводимости от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частоты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444395" y="3514673"/>
            <a:ext cx="1465935" cy="207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NaFe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5058094" y="3514673"/>
            <a:ext cx="1285824" cy="207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5208223" y="6504074"/>
            <a:ext cx="1285824" cy="207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18764" y="6495667"/>
            <a:ext cx="1465935" cy="207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NaFe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617519" y="3089979"/>
            <a:ext cx="5902036" cy="48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Рисунки 1;2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Зависимость действительной части комплексной диэлектрической проницаемости от температуры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8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1009</TotalTime>
  <Words>139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Дерево</vt:lpstr>
      <vt:lpstr>Graph</vt:lpstr>
      <vt:lpstr>ВЛИЯНИЯ ИОНОВ ЖЕЛЕЗА И ВИСМУТА НА ПРОВОДИМОСТЬ ТВЕРДЫХ РАСТВОРОВ НИОБАТА НАТРИЯ                                       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Парадокс Зеелигера и модификация закона Всемирного тяготения</dc:title>
  <dc:creator>Nikita</dc:creator>
  <cp:lastModifiedBy>Ekaterina</cp:lastModifiedBy>
  <cp:revision>28</cp:revision>
  <dcterms:created xsi:type="dcterms:W3CDTF">2021-04-04T12:23:49Z</dcterms:created>
  <dcterms:modified xsi:type="dcterms:W3CDTF">2022-03-24T05:47:29Z</dcterms:modified>
</cp:coreProperties>
</file>