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6" r:id="rId1"/>
  </p:sldMasterIdLst>
  <p:notesMasterIdLst>
    <p:notesMasterId r:id="rId10"/>
  </p:notesMasterIdLst>
  <p:sldIdLst>
    <p:sldId id="256" r:id="rId2"/>
    <p:sldId id="263" r:id="rId3"/>
    <p:sldId id="264" r:id="rId4"/>
    <p:sldId id="262" r:id="rId5"/>
    <p:sldId id="261" r:id="rId6"/>
    <p:sldId id="258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3"/>
    <p:restoredTop sz="94636"/>
  </p:normalViewPr>
  <p:slideViewPr>
    <p:cSldViewPr snapToGrid="0" snapToObjects="1">
      <p:cViewPr varScale="1">
        <p:scale>
          <a:sx n="87" d="100"/>
          <a:sy n="87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31D7-1BC2-45BF-91B8-56ED00776DBB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BFF9-2F14-445F-91E5-C34923462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2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19B4-5F75-448E-A199-BE35ACFDD97F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CAB1-3B60-4DA3-B87D-F81D54174708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2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2C0-A5D3-4652-8E62-9F4F278909AA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29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22CC-CE5B-486F-B3A2-2ADF5700C41F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0EA9-994C-4A31-9F70-9B5560DCFD76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36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4116-3E9E-4716-95B9-41363469340D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1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BA4B-7F7F-4D11-B494-DB568ABE0987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1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C741-276D-4640-9CF4-EAEFE75AD8B4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3F1-A870-4BA2-83AB-B7C6F90EEDA7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8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39E6-99DA-4D95-A9C6-8A46DF099F8F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C8B5-45F1-458E-AD77-42D7BEFEBAB2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2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8B5-1CED-4F03-BE13-585135BDF078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D498-EA08-488D-B485-ED89CE63749C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7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E9D6-CD2C-41F1-BDEC-4E687C7E3CE4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F5A-524F-4014-93E5-93F3C5495617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2CBA-4714-4CD9-9AC7-DBB27668D184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553E-5515-4B50-A393-BFA7735A7D40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9B886-2E78-E744-998A-E9AA17E2D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193" y="799373"/>
            <a:ext cx="7520940" cy="35581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ru-RU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ВЛИЯНИЕ КИСЛОТНОСТИ СРЕДЫ НА ПОВЕДЕНИЕ И БИОАКТИВНЫЕ СВОЙСТВА L-ЦИСТЕИН/AgNO</a:t>
            </a:r>
            <a:r>
              <a:rPr lang="en-US" sz="2800" b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ВОДНОГО РАСТВОРА</a:t>
            </a:r>
            <a:br>
              <a:rPr lang="en-US" sz="2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7381FC-43DE-9642-A889-F3634C3D2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5830" y="4221787"/>
            <a:ext cx="4299666" cy="871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1500" dirty="0"/>
            </a:br>
            <a:r>
              <a:rPr lang="en-US" sz="1500" dirty="0"/>
              <a:t>			</a:t>
            </a:r>
            <a:r>
              <a:rPr lang="en-US" dirty="0" err="1">
                <a:solidFill>
                  <a:schemeClr val="tx1"/>
                </a:solidFill>
              </a:rPr>
              <a:t>Саркисян</a:t>
            </a:r>
            <a:r>
              <a:rPr lang="en-US" dirty="0">
                <a:solidFill>
                  <a:schemeClr val="tx1"/>
                </a:solidFill>
              </a:rPr>
              <a:t> В.К.</a:t>
            </a:r>
          </a:p>
        </p:txBody>
      </p:sp>
      <p:sp>
        <p:nvSpPr>
          <p:cNvPr id="20" name="Isosceles Triangle 2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1B3A02-EDC8-BE4B-A624-871A9BF45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243595"/>
            <a:ext cx="1937020" cy="18711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922076-F9D7-6C4F-8305-1217046E1486}"/>
              </a:ext>
            </a:extLst>
          </p:cNvPr>
          <p:cNvSpPr txBox="1"/>
          <p:nvPr/>
        </p:nvSpPr>
        <p:spPr>
          <a:xfrm>
            <a:off x="7037161" y="5653749"/>
            <a:ext cx="61036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Химико-технологический факультет</a:t>
            </a:r>
          </a:p>
          <a:p>
            <a:pPr algn="ctr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</a:t>
            </a:r>
          </a:p>
          <a:p>
            <a:pPr algn="ctr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 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615024-4A7D-7F43-9AD2-894F45C4391D}"/>
              </a:ext>
            </a:extLst>
          </p:cNvPr>
          <p:cNvSpPr txBox="1"/>
          <p:nvPr/>
        </p:nvSpPr>
        <p:spPr>
          <a:xfrm>
            <a:off x="4033240" y="-31624"/>
            <a:ext cx="429966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1200" kern="1200" dirty="0">
                <a:latin typeface="+mj-lt"/>
                <a:ea typeface="+mj-ea"/>
                <a:cs typeface="+mj-cs"/>
              </a:rPr>
            </a:br>
            <a:br>
              <a:rPr lang="en-US" sz="1800" kern="1200" dirty="0">
                <a:latin typeface="+mj-lt"/>
                <a:ea typeface="+mj-ea"/>
                <a:cs typeface="+mj-cs"/>
              </a:rPr>
            </a:br>
            <a:r>
              <a:rPr lang="en-US" sz="1800" kern="1200" dirty="0">
                <a:latin typeface="+mj-lt"/>
                <a:ea typeface="+mj-ea"/>
                <a:cs typeface="+mj-cs"/>
              </a:rPr>
              <a:t>XXVIII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Каргинские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чтения</a:t>
            </a:r>
            <a:br>
              <a:rPr lang="en-US" sz="1800" kern="1200" dirty="0">
                <a:latin typeface="+mj-lt"/>
                <a:ea typeface="+mj-ea"/>
                <a:cs typeface="+mj-cs"/>
              </a:rPr>
            </a:br>
            <a:r>
              <a:rPr lang="en-US" sz="1800" kern="1200" dirty="0" err="1">
                <a:latin typeface="+mj-lt"/>
                <a:ea typeface="+mj-ea"/>
                <a:cs typeface="+mj-cs"/>
              </a:rPr>
              <a:t>Всероссийская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научно-техническая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конференция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молодых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ученых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«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Физика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химия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и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новые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технологии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»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1FD622-DB31-F14A-B2A0-07D6FD7DFB45}"/>
              </a:ext>
            </a:extLst>
          </p:cNvPr>
          <p:cNvSpPr txBox="1"/>
          <p:nvPr/>
        </p:nvSpPr>
        <p:spPr>
          <a:xfrm>
            <a:off x="182042" y="6168218"/>
            <a:ext cx="668146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dirty="0" err="1"/>
              <a:t>Научный</a:t>
            </a:r>
            <a:r>
              <a:rPr lang="en-US" sz="1800" dirty="0"/>
              <a:t> </a:t>
            </a:r>
            <a:r>
              <a:rPr lang="en-US" sz="1800" dirty="0" err="1"/>
              <a:t>руководитель</a:t>
            </a:r>
            <a:r>
              <a:rPr lang="en-US" sz="1800" dirty="0"/>
              <a:t>: </a:t>
            </a:r>
            <a:r>
              <a:rPr lang="ru-RU" dirty="0"/>
              <a:t>к.х.н., доцент </a:t>
            </a:r>
            <a:r>
              <a:rPr lang="en-US" sz="1800" dirty="0"/>
              <a:t>Д.В. </a:t>
            </a:r>
            <a:r>
              <a:rPr lang="en-US" sz="1800" dirty="0" err="1"/>
              <a:t>Вишневецкий</a:t>
            </a:r>
            <a:endParaRPr lang="en-US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78EB57-29DC-4DB7-8AFB-E6FCD752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D29ED5-F214-45F3-8E7B-35D26861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" y="89385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 исследования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EC0915-F0EC-477E-8D39-961E4CA3FF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8" y="1015583"/>
            <a:ext cx="8596668" cy="3370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A31A98-E72F-4090-9715-F0C329762AAD}"/>
              </a:ext>
            </a:extLst>
          </p:cNvPr>
          <p:cNvSpPr/>
          <p:nvPr/>
        </p:nvSpPr>
        <p:spPr>
          <a:xfrm>
            <a:off x="5469814" y="4882664"/>
            <a:ext cx="37125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D.V. </a:t>
            </a:r>
            <a:r>
              <a:rPr lang="en-US" sz="1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Vishnevetskii</a:t>
            </a: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A.R. </a:t>
            </a:r>
            <a:r>
              <a:rPr lang="en-US" sz="1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Mekhtiev</a:t>
            </a: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T.V. </a:t>
            </a:r>
            <a:r>
              <a:rPr lang="en-US" sz="1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Perevozova</a:t>
            </a: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D.V. </a:t>
            </a:r>
            <a:r>
              <a:rPr lang="en-US" sz="1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Averkin</a:t>
            </a: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A.I. Ivanova, S.D. </a:t>
            </a:r>
            <a:r>
              <a:rPr lang="en-US" sz="1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Khizhnyak</a:t>
            </a: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P.M. </a:t>
            </a:r>
            <a:r>
              <a:rPr lang="en-US" sz="1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Pakhomov</a:t>
            </a: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14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Soft Matter</a:t>
            </a: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2020, 16, 9669-9673</a:t>
            </a:r>
          </a:p>
          <a:p>
            <a:pPr algn="just"/>
            <a:r>
              <a:rPr 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Soft Matter, 2022, In Print.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5F185-0811-436E-928D-9E226F5C5ED9}"/>
              </a:ext>
            </a:extLst>
          </p:cNvPr>
          <p:cNvSpPr txBox="1"/>
          <p:nvPr/>
        </p:nvSpPr>
        <p:spPr>
          <a:xfrm>
            <a:off x="739774" y="4649593"/>
            <a:ext cx="42691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/>
              <a:t>Простейший синтез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«Зеленый» синтез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Отсутствие токсичности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Биологическая активность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F676FD-367D-49C4-9CD4-0D761A75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4880" y="6443656"/>
            <a:ext cx="683339" cy="365125"/>
          </a:xfrm>
        </p:spPr>
        <p:txBody>
          <a:bodyPr/>
          <a:lstStyle/>
          <a:p>
            <a:fld id="{E1076ED0-0DB3-4879-AAE5-5C20D22C1DF4}" type="slidenum">
              <a:rPr lang="en-US" sz="2000" smtClean="0">
                <a:solidFill>
                  <a:schemeClr val="tx1"/>
                </a:solidFill>
              </a:rPr>
              <a:t>2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5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E44E9D-C6C3-427F-AB86-F877F962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" y="89385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Цель исследования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B8E06A-5395-4D1C-AB5E-9F78DD68AB2C}"/>
              </a:ext>
            </a:extLst>
          </p:cNvPr>
          <p:cNvSpPr/>
          <p:nvPr/>
        </p:nvSpPr>
        <p:spPr>
          <a:xfrm>
            <a:off x="418642" y="795433"/>
            <a:ext cx="891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настоящей работе мы использовали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-цистеин/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AgNO</a:t>
            </a:r>
            <a:r>
              <a:rPr lang="ru-RU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водный раствор (ЦСР), который является предшественником геля, для уточнения структуры агрегатов, образующихся в этом растворе, и дополнительного понимания их взаимодействия с раковыми клетками карциномы линии MCF-7. </a:t>
            </a:r>
            <a:endParaRPr lang="ru-RU" b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7EED34A-0816-492D-9469-3EB4033B2631}"/>
              </a:ext>
            </a:extLst>
          </p:cNvPr>
          <p:cNvGrpSpPr/>
          <p:nvPr/>
        </p:nvGrpSpPr>
        <p:grpSpPr>
          <a:xfrm>
            <a:off x="1162078" y="2407612"/>
            <a:ext cx="1735360" cy="3809189"/>
            <a:chOff x="1162078" y="2407612"/>
            <a:chExt cx="1735360" cy="380918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D88C482-A224-4D3C-8EE3-10D90FCC2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4" r="84911" b="48660"/>
            <a:stretch/>
          </p:blipFill>
          <p:spPr bwMode="auto">
            <a:xfrm>
              <a:off x="1162078" y="2771569"/>
              <a:ext cx="1735360" cy="3445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DBAE954-8E05-4E6D-BBB1-C93C371D6042}"/>
                </a:ext>
              </a:extLst>
            </p:cNvPr>
            <p:cNvSpPr/>
            <p:nvPr/>
          </p:nvSpPr>
          <p:spPr>
            <a:xfrm>
              <a:off x="1791140" y="2407612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</a:rPr>
                <a:t>ЦСР</a:t>
              </a:r>
              <a:endParaRPr lang="ru-RU" dirty="0"/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488CDA4-2E41-4C1C-8577-3EF5311E60C4}"/>
              </a:ext>
            </a:extLst>
          </p:cNvPr>
          <p:cNvCxnSpPr>
            <a:cxnSpLocks/>
          </p:cNvCxnSpPr>
          <p:nvPr/>
        </p:nvCxnSpPr>
        <p:spPr>
          <a:xfrm flipV="1">
            <a:off x="2280492" y="3040655"/>
            <a:ext cx="3062408" cy="2434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21EB084-1433-4B2F-BAC0-E61AF46FD63F}"/>
              </a:ext>
            </a:extLst>
          </p:cNvPr>
          <p:cNvCxnSpPr>
            <a:cxnSpLocks/>
          </p:cNvCxnSpPr>
          <p:nvPr/>
        </p:nvCxnSpPr>
        <p:spPr>
          <a:xfrm>
            <a:off x="2280492" y="5475386"/>
            <a:ext cx="29415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7A46F2-5B88-4D21-A0F9-F329F7672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769" y="2127966"/>
            <a:ext cx="2060774" cy="213775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6198DCE-6547-400E-9F04-2AD892A180F8}"/>
              </a:ext>
            </a:extLst>
          </p:cNvPr>
          <p:cNvGrpSpPr/>
          <p:nvPr/>
        </p:nvGrpSpPr>
        <p:grpSpPr>
          <a:xfrm>
            <a:off x="5342901" y="4309494"/>
            <a:ext cx="2195641" cy="2404040"/>
            <a:chOff x="7758882" y="3845143"/>
            <a:chExt cx="2521817" cy="289114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8FB9833-E9E9-45E5-ABF7-98F2A1BD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8882" y="4214475"/>
              <a:ext cx="2521817" cy="2521817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72C43A3-70A3-4717-A5B4-250A7DCE88C8}"/>
                </a:ext>
              </a:extLst>
            </p:cNvPr>
            <p:cNvSpPr/>
            <p:nvPr/>
          </p:nvSpPr>
          <p:spPr>
            <a:xfrm>
              <a:off x="8587620" y="3845143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</a:rPr>
                <a:t>MCF-7</a:t>
              </a:r>
              <a:endParaRPr lang="ru-RU" dirty="0"/>
            </a:p>
          </p:txBody>
        </p:sp>
      </p:grpSp>
      <p:sp>
        <p:nvSpPr>
          <p:cNvPr id="28" name="Номер слайда 8">
            <a:extLst>
              <a:ext uri="{FF2B5EF4-FFF2-40B4-BE49-F238E27FC236}">
                <a16:creationId xmlns:a16="http://schemas.microsoft.com/office/drawing/2014/main" id="{D45BE191-3FF3-4501-9C87-07B96AC52FCD}"/>
              </a:ext>
            </a:extLst>
          </p:cNvPr>
          <p:cNvSpPr txBox="1">
            <a:spLocks/>
          </p:cNvSpPr>
          <p:nvPr/>
        </p:nvSpPr>
        <p:spPr>
          <a:xfrm>
            <a:off x="11344880" y="644365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076ED0-0DB3-4879-AAE5-5C20D22C1DF4}" type="slidenum">
              <a:rPr lang="en-US" sz="2000" smtClean="0">
                <a:solidFill>
                  <a:schemeClr val="tx1"/>
                </a:solidFill>
              </a:rPr>
              <a:pPr/>
              <a:t>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Стрелка: изогнутая влево 33">
            <a:extLst>
              <a:ext uri="{FF2B5EF4-FFF2-40B4-BE49-F238E27FC236}">
                <a16:creationId xmlns:a16="http://schemas.microsoft.com/office/drawing/2014/main" id="{8CCF56F4-4957-48F5-90A3-6274356C4396}"/>
              </a:ext>
            </a:extLst>
          </p:cNvPr>
          <p:cNvSpPr/>
          <p:nvPr/>
        </p:nvSpPr>
        <p:spPr>
          <a:xfrm>
            <a:off x="7714532" y="3040655"/>
            <a:ext cx="1299990" cy="3095046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2CB96-2AFD-C64F-82FD-CC0A8CD6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9" y="46068"/>
            <a:ext cx="8596668" cy="1320800"/>
          </a:xfrm>
        </p:spPr>
        <p:txBody>
          <a:bodyPr/>
          <a:lstStyle/>
          <a:p>
            <a:r>
              <a:rPr lang="ru-RU" dirty="0"/>
              <a:t>Результаты и их обсуждение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AECD0-F4C7-804A-948D-A6CB66052B99}"/>
              </a:ext>
            </a:extLst>
          </p:cNvPr>
          <p:cNvSpPr txBox="1"/>
          <p:nvPr/>
        </p:nvSpPr>
        <p:spPr>
          <a:xfrm>
            <a:off x="467195" y="5703798"/>
            <a:ext cx="8941208" cy="13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(Слева)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исходный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постепенное добавление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KOH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водный раствор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AgNO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постепенное добавление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KOH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AgNO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Предполагаемая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агрегатов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растворе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согласно работам: </a:t>
            </a:r>
            <a:r>
              <a:rPr lang="en-US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D.V. </a:t>
            </a:r>
            <a:r>
              <a:rPr lang="en-US" sz="1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Vishnevetskii</a:t>
            </a:r>
            <a:r>
              <a:rPr lang="en-US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A.R. </a:t>
            </a:r>
            <a:r>
              <a:rPr lang="en-US" sz="1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Mekhtiev</a:t>
            </a:r>
            <a:r>
              <a:rPr lang="en-US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T.V. </a:t>
            </a:r>
            <a:r>
              <a:rPr lang="en-US" sz="1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Perevozova</a:t>
            </a:r>
            <a:r>
              <a:rPr lang="en-US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D.V. </a:t>
            </a:r>
            <a:r>
              <a:rPr lang="en-US" sz="1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Averkin</a:t>
            </a:r>
            <a:r>
              <a:rPr lang="en-US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A.I. Ivanova, S.D. </a:t>
            </a:r>
            <a:r>
              <a:rPr lang="en-US" sz="1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Khizhnyak</a:t>
            </a:r>
            <a:r>
              <a:rPr lang="en-US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P.M. </a:t>
            </a:r>
            <a:r>
              <a:rPr lang="en-US" sz="1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Pakhomov</a:t>
            </a:r>
            <a:r>
              <a:rPr lang="en-US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12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Soft Matter</a:t>
            </a:r>
            <a:r>
              <a:rPr lang="en-US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2020, 16, 9669-9673</a:t>
            </a:r>
          </a:p>
          <a:p>
            <a:pPr algn="just"/>
            <a:r>
              <a:rPr 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Soft Matter, 2022, In Print.</a:t>
            </a:r>
            <a:endParaRPr lang="ru-RU" sz="12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4AE282-7B53-594E-842D-AED8334B3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 r="592"/>
          <a:stretch>
            <a:fillRect/>
          </a:stretch>
        </p:blipFill>
        <p:spPr bwMode="auto">
          <a:xfrm>
            <a:off x="1283260" y="937716"/>
            <a:ext cx="7618367" cy="46254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632B1E-22EA-4D45-8507-5882CB032DAF}"/>
              </a:ext>
            </a:extLst>
          </p:cNvPr>
          <p:cNvSpPr txBox="1">
            <a:spLocks/>
          </p:cNvSpPr>
          <p:nvPr/>
        </p:nvSpPr>
        <p:spPr>
          <a:xfrm>
            <a:off x="11344880" y="644365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076ED0-0DB3-4879-AAE5-5C20D22C1DF4}" type="slidenum">
              <a:rPr lang="en-US" sz="2000" smtClean="0">
                <a:solidFill>
                  <a:schemeClr val="tx1"/>
                </a:solidFill>
              </a:rPr>
              <a:pPr/>
              <a:t>4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7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1F463B-0D35-9845-8778-497CDF49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7" y="440268"/>
            <a:ext cx="3613057" cy="44183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85F33-14A5-2248-81A4-87916736C75A}"/>
              </a:ext>
            </a:extLst>
          </p:cNvPr>
          <p:cNvSpPr txBox="1"/>
          <p:nvPr/>
        </p:nvSpPr>
        <p:spPr>
          <a:xfrm>
            <a:off x="368561" y="4879480"/>
            <a:ext cx="4159371" cy="13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2.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(Вверху)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различным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1 - 2,57; 2 - 3,96; 3 - 5,61; 4 - 6,10; 5 - 7,26.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(Внизу) Зависимость мутности (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FTU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Formazine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Turbidity Unit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от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ЦСР. </a:t>
            </a:r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2F0B99-BBCF-DD4F-86A2-C03B38B3B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6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31" y="1134737"/>
            <a:ext cx="6401428" cy="36129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8C58D6-D92F-3E48-9210-F7F9CCB85579}"/>
              </a:ext>
            </a:extLst>
          </p:cNvPr>
          <p:cNvSpPr txBox="1"/>
          <p:nvPr/>
        </p:nvSpPr>
        <p:spPr>
          <a:xfrm>
            <a:off x="5156295" y="4837249"/>
            <a:ext cx="3873501" cy="102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3.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дзета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-потенциал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=2,57);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дзета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-потенциал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=7,26);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зависимость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дзета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-потенциала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Номер слайда 8">
            <a:extLst>
              <a:ext uri="{FF2B5EF4-FFF2-40B4-BE49-F238E27FC236}">
                <a16:creationId xmlns:a16="http://schemas.microsoft.com/office/drawing/2014/main" id="{C46EEFAF-BFFD-4692-AD74-B9F950D21507}"/>
              </a:ext>
            </a:extLst>
          </p:cNvPr>
          <p:cNvSpPr txBox="1">
            <a:spLocks/>
          </p:cNvSpPr>
          <p:nvPr/>
        </p:nvSpPr>
        <p:spPr>
          <a:xfrm>
            <a:off x="11344880" y="644365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076ED0-0DB3-4879-AAE5-5C20D22C1DF4}" type="slidenum">
              <a:rPr lang="en-US" sz="2000" smtClean="0">
                <a:solidFill>
                  <a:schemeClr val="tx1"/>
                </a:solidFill>
              </a:rPr>
              <a:pPr/>
              <a:t>5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65D94-EF6E-F643-B21A-176C51289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10561" r="13423" b="6897"/>
          <a:stretch>
            <a:fillRect/>
          </a:stretch>
        </p:blipFill>
        <p:spPr bwMode="auto">
          <a:xfrm>
            <a:off x="615313" y="376435"/>
            <a:ext cx="3806187" cy="287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2DA79-B407-FC47-AF85-01FD103AE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/>
          <a:stretch>
            <a:fillRect/>
          </a:stretch>
        </p:blipFill>
        <p:spPr bwMode="auto">
          <a:xfrm>
            <a:off x="611393" y="3249733"/>
            <a:ext cx="3519932" cy="30170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6FDA2A-995B-4147-84E0-95D1F7C04578}"/>
              </a:ext>
            </a:extLst>
          </p:cNvPr>
          <p:cNvSpPr txBox="1"/>
          <p:nvPr/>
        </p:nvSpPr>
        <p:spPr>
          <a:xfrm>
            <a:off x="517791" y="6122589"/>
            <a:ext cx="5508432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5.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частиц по размерам в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различным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pH: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1 - 2,57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2 - 3,48; 3 - 6,45; 4 - 6,83; 5 - 7,26; 6 - 7,83; 7 - 8,48.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61586-DE6D-E443-A32D-4CC44A01F726}"/>
              </a:ext>
            </a:extLst>
          </p:cNvPr>
          <p:cNvSpPr txBox="1"/>
          <p:nvPr/>
        </p:nvSpPr>
        <p:spPr>
          <a:xfrm>
            <a:off x="3024271" y="125828"/>
            <a:ext cx="2649416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4.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УФ-спектры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различным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2,57; 2 - 2,92; 3 - 3,48; 4 - 3,96; 5 - 4,34 - 6,10; 6 - 6,83; 7 - 7,26; 8 - 8,48. 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D58B57-146B-41C3-8495-569CAA00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6</a:t>
            </a:fld>
            <a:endParaRPr lang="en-US"/>
          </a:p>
        </p:txBody>
      </p:sp>
      <p:pic>
        <p:nvPicPr>
          <p:cNvPr id="8" name="Рисунок 7" descr="Изображение выглядит как цветной, другой, различные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5F9BC9B9-440E-4BF3-9164-2C8FC17AA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151" y="67732"/>
            <a:ext cx="3613364" cy="6722536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04FB98-5A6C-457B-9260-FC4A327CFE4A}"/>
              </a:ext>
            </a:extLst>
          </p:cNvPr>
          <p:cNvSpPr/>
          <p:nvPr/>
        </p:nvSpPr>
        <p:spPr>
          <a:xfrm>
            <a:off x="10024707" y="3089364"/>
            <a:ext cx="2003512" cy="199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6.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АСМ-изображения (слева) и их профили (справа) ЦСР с различным рН: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- 2,57;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- 3,48;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- 6,83;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- 7,83;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- 8,48.</a:t>
            </a:r>
          </a:p>
        </p:txBody>
      </p:sp>
      <p:sp>
        <p:nvSpPr>
          <p:cNvPr id="10" name="Номер слайда 8">
            <a:extLst>
              <a:ext uri="{FF2B5EF4-FFF2-40B4-BE49-F238E27FC236}">
                <a16:creationId xmlns:a16="http://schemas.microsoft.com/office/drawing/2014/main" id="{DECEA796-7D0F-4765-BA40-1BB128F13256}"/>
              </a:ext>
            </a:extLst>
          </p:cNvPr>
          <p:cNvSpPr txBox="1">
            <a:spLocks/>
          </p:cNvSpPr>
          <p:nvPr/>
        </p:nvSpPr>
        <p:spPr>
          <a:xfrm>
            <a:off x="11344880" y="644365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076ED0-0DB3-4879-AAE5-5C20D22C1DF4}" type="slidenum">
              <a:rPr lang="en-US" sz="2000" smtClean="0">
                <a:solidFill>
                  <a:schemeClr val="tx1"/>
                </a:solidFill>
              </a:rPr>
              <a:pPr/>
              <a:t>6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лазер, зеленый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A2204AEF-F94B-ED42-90EE-30982EE03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" t="4607" r="1231" b="6233"/>
          <a:stretch>
            <a:fillRect/>
          </a:stretch>
        </p:blipFill>
        <p:spPr bwMode="auto">
          <a:xfrm>
            <a:off x="242581" y="1110686"/>
            <a:ext cx="9516594" cy="366486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AD90C6-7CC5-D341-9CAF-5D56BB1ABC60}"/>
              </a:ext>
            </a:extLst>
          </p:cNvPr>
          <p:cNvSpPr txBox="1"/>
          <p:nvPr/>
        </p:nvSpPr>
        <p:spPr>
          <a:xfrm>
            <a:off x="1142649" y="5018197"/>
            <a:ext cx="7836098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7.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Цитотоксичность (МТТ-тест)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ЦСР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раковых клеток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MCF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-7 (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 нормальных клеток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-38 (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при различных рН ЦСР: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1 - 2.57; 2 - 3.48; 3 - 6.83; 4 - 7.26; 5 - 8.48.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3D9926-DF8A-469E-9180-87B12ACD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7</a:t>
            </a:fld>
            <a:endParaRPr lang="en-US"/>
          </a:p>
        </p:txBody>
      </p:sp>
      <p:sp>
        <p:nvSpPr>
          <p:cNvPr id="7" name="Номер слайда 8">
            <a:extLst>
              <a:ext uri="{FF2B5EF4-FFF2-40B4-BE49-F238E27FC236}">
                <a16:creationId xmlns:a16="http://schemas.microsoft.com/office/drawing/2014/main" id="{77DDDFEB-5E59-4EC4-B697-909E9B20710A}"/>
              </a:ext>
            </a:extLst>
          </p:cNvPr>
          <p:cNvSpPr txBox="1">
            <a:spLocks/>
          </p:cNvSpPr>
          <p:nvPr/>
        </p:nvSpPr>
        <p:spPr>
          <a:xfrm>
            <a:off x="11344880" y="644365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076ED0-0DB3-4879-AAE5-5C20D22C1DF4}" type="slidenum">
              <a:rPr lang="en-US" sz="2000" smtClean="0">
                <a:solidFill>
                  <a:schemeClr val="tx1"/>
                </a:solidFill>
              </a:rPr>
              <a:pPr/>
              <a:t>7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DFEEC58-5721-4AE3-A744-8AC9AE54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01" y="46068"/>
            <a:ext cx="8596668" cy="1320800"/>
          </a:xfrm>
        </p:spPr>
        <p:txBody>
          <a:bodyPr/>
          <a:lstStyle/>
          <a:p>
            <a:r>
              <a:rPr lang="ru-RU" dirty="0"/>
              <a:t>Оценка биологической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86655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F10AFCF-F098-4C1C-8BF4-ADDAFDBB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" y="8938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Благодарности</a:t>
            </a:r>
            <a:br>
              <a:rPr lang="ru-RU" dirty="0"/>
            </a:br>
            <a:br>
              <a:rPr lang="ru-RU" dirty="0"/>
            </a:br>
            <a:r>
              <a:rPr lang="ru-RU" sz="3100" dirty="0">
                <a:solidFill>
                  <a:schemeClr val="tx1"/>
                </a:solidFill>
              </a:rPr>
              <a:t>1) ВНИИФТРИ, Аверкину Д.В. за измерение </a:t>
            </a:r>
            <a:r>
              <a:rPr lang="ru-RU" sz="3100" dirty="0" err="1">
                <a:solidFill>
                  <a:schemeClr val="tx1"/>
                </a:solidFill>
              </a:rPr>
              <a:t>дзета</a:t>
            </a:r>
            <a:r>
              <a:rPr lang="ru-RU" sz="3100" dirty="0">
                <a:solidFill>
                  <a:schemeClr val="tx1"/>
                </a:solidFill>
              </a:rPr>
              <a:t>-потенциала образцов.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2) </a:t>
            </a:r>
            <a:r>
              <a:rPr lang="ru-RU" sz="3100" dirty="0" err="1">
                <a:solidFill>
                  <a:schemeClr val="tx1"/>
                </a:solidFill>
              </a:rPr>
              <a:t>ТвГУ</a:t>
            </a:r>
            <a:r>
              <a:rPr lang="ru-RU" sz="3100" dirty="0">
                <a:solidFill>
                  <a:schemeClr val="tx1"/>
                </a:solidFill>
              </a:rPr>
              <a:t>, Семеновой Е.М. за исследование образцов методом АСМ.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3) ИБМХ им. </a:t>
            </a:r>
            <a:r>
              <a:rPr lang="ru-RU" sz="3100" dirty="0" err="1">
                <a:solidFill>
                  <a:schemeClr val="tx1"/>
                </a:solidFill>
              </a:rPr>
              <a:t>Ореховича</a:t>
            </a:r>
            <a:r>
              <a:rPr lang="ru-RU" sz="3100" dirty="0">
                <a:solidFill>
                  <a:schemeClr val="tx1"/>
                </a:solidFill>
              </a:rPr>
              <a:t>, </a:t>
            </a:r>
            <a:r>
              <a:rPr lang="ru-RU" sz="3100" dirty="0" err="1">
                <a:solidFill>
                  <a:schemeClr val="tx1"/>
                </a:solidFill>
              </a:rPr>
              <a:t>Мехтиеву</a:t>
            </a:r>
            <a:r>
              <a:rPr lang="ru-RU" sz="3100" dirty="0">
                <a:solidFill>
                  <a:schemeClr val="tx1"/>
                </a:solidFill>
              </a:rPr>
              <a:t> А.Р. за исследование биологической активности образцов.</a:t>
            </a:r>
            <a:br>
              <a:rPr lang="ru-RU" sz="3100" dirty="0">
                <a:solidFill>
                  <a:schemeClr val="tx1"/>
                </a:solidFill>
              </a:rPr>
            </a:b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0FF814-3B01-46F9-ADAE-0257C906C586}"/>
              </a:ext>
            </a:extLst>
          </p:cNvPr>
          <p:cNvSpPr/>
          <p:nvPr/>
        </p:nvSpPr>
        <p:spPr>
          <a:xfrm>
            <a:off x="750790" y="4316318"/>
            <a:ext cx="7850889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выполнена в рамках гранта РНФ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21-73-00134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оборудовании ЦКП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ТвГУ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ИБМХ им. В.Н.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Ореховича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3A9CBA-4583-4BE2-B97C-81562F91F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3" t="35429" r="6335" b="33414"/>
          <a:stretch/>
        </p:blipFill>
        <p:spPr>
          <a:xfrm>
            <a:off x="3335648" y="6077437"/>
            <a:ext cx="2960138" cy="66583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230224-F306-4ADD-8C5D-A6F4E3A0B601}"/>
              </a:ext>
            </a:extLst>
          </p:cNvPr>
          <p:cNvSpPr txBox="1">
            <a:spLocks/>
          </p:cNvSpPr>
          <p:nvPr/>
        </p:nvSpPr>
        <p:spPr>
          <a:xfrm>
            <a:off x="11344880" y="644365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076ED0-0DB3-4879-AAE5-5C20D22C1DF4}" type="slidenum">
              <a:rPr lang="en-US" sz="2000" smtClean="0">
                <a:solidFill>
                  <a:schemeClr val="tx1"/>
                </a:solidFill>
              </a:rPr>
              <a:pPr/>
              <a:t>8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35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{F0549180-3697-F347-B5F2-7C676AC12613}tf10001060</Template>
  <TotalTime>2848</TotalTime>
  <Words>636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   ВЛИЯНИЕ КИСЛОТНОСТИ СРЕДЫ НА ПОВЕДЕНИЕ И БИОАКТИВНЫЕ СВОЙСТВА L-ЦИСТЕИН/AgNO3 ВОДНОГО РАСТВОРА  </vt:lpstr>
      <vt:lpstr>Актуальность исследования</vt:lpstr>
      <vt:lpstr>Цель исследования </vt:lpstr>
      <vt:lpstr>Результаты и их обсуждение</vt:lpstr>
      <vt:lpstr>Презентация PowerPoint</vt:lpstr>
      <vt:lpstr>Презентация PowerPoint</vt:lpstr>
      <vt:lpstr>Оценка биологической активности</vt:lpstr>
      <vt:lpstr>Благодарности  1) ВНИИФТРИ, Аверкину Д.В. за измерение дзета-потенциала образцов. 2) ТвГУ, Семеновой Е.М. за исследование образцов методом АСМ. 3) ИБМХ им. Ореховича, Мехтиеву А.Р. за исследование биологической активности образцов.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ВЛИЯНИЕ КИСЛОТНОСТИ СРЕДЫ НА ПОВЕДЕНИЕ И БИОАКТИВНЫЕ СВОЙСТВА L-ЦИСТЕИН/AgNO3 водного раствора  </dc:title>
  <dc:creator>Саркисян Вазген Кароевич</dc:creator>
  <cp:lastModifiedBy>Вишневецкий Дмитрий Викторович</cp:lastModifiedBy>
  <cp:revision>13</cp:revision>
  <dcterms:created xsi:type="dcterms:W3CDTF">2022-03-20T08:36:15Z</dcterms:created>
  <dcterms:modified xsi:type="dcterms:W3CDTF">2022-03-25T11:03:37Z</dcterms:modified>
</cp:coreProperties>
</file>