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40AD"/>
    <a:srgbClr val="E10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B008F-58BF-4134-AE07-52F572B6A862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468C-B822-4706-990B-D391C4BF9B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04913" y="99472"/>
            <a:ext cx="4690416" cy="1106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50" marR="2540" indent="-6350"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ИССЛЕДОВАНИЕ МАГНИТОКАЛОРИЧЕСКОГО И МАГНИТООБЪЕМНОГО ЭФФЕКТОВ СОЕДИНЕНИЙ </a:t>
            </a:r>
            <a:r>
              <a:rPr lang="en-US" sz="14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RCo</a:t>
            </a:r>
            <a:r>
              <a:rPr lang="ru-RU" sz="1400" b="1" baseline="-25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2</a:t>
            </a:r>
            <a:r>
              <a:rPr lang="ru-RU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 ОБЛАСТИ МАГНИТНЫХ ФАЗОВЫХ ПЕРЕХОДОВ</a:t>
            </a:r>
            <a:endParaRPr lang="ru-RU" sz="1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43815"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endParaRPr lang="ru-RU" sz="1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63075" y="823306"/>
            <a:ext cx="2195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/>
              <a:t>Ракунов Павел Андреевич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0" y="687699"/>
            <a:ext cx="29049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cap="all" dirty="0"/>
              <a:t>Кафедра физики конденсированного</a:t>
            </a:r>
          </a:p>
          <a:p>
            <a:pPr algn="ctr"/>
            <a:r>
              <a:rPr lang="ru-RU" sz="1000" cap="all" dirty="0"/>
              <a:t> состояния</a:t>
            </a:r>
          </a:p>
        </p:txBody>
      </p:sp>
      <p:pic>
        <p:nvPicPr>
          <p:cNvPr id="1027" name="Picture 3" descr="C:\Users\locuser\Desktop\filiren.png"/>
          <p:cNvPicPr>
            <a:picLocks noChangeAspect="1" noChangeArrowheads="1"/>
          </p:cNvPicPr>
          <p:nvPr/>
        </p:nvPicPr>
        <p:blipFill>
          <a:blip r:embed="rId2" cstate="print"/>
          <a:srcRect l="20183" t="9213" r="9079"/>
          <a:stretch>
            <a:fillRect/>
          </a:stretch>
        </p:blipFill>
        <p:spPr bwMode="auto">
          <a:xfrm>
            <a:off x="7991136" y="0"/>
            <a:ext cx="1152863" cy="1109709"/>
          </a:xfrm>
          <a:prstGeom prst="rect">
            <a:avLst/>
          </a:prstGeom>
          <a:noFill/>
        </p:spPr>
      </p:pic>
      <p:pic>
        <p:nvPicPr>
          <p:cNvPr id="2" name="Picture 2" descr="E:\ALEX\САЙТЫ, СТЕНДЫ И ПРЕЗЕНТАЦИИ\ПРЕЗЕНТАЦИИ\TvGu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223" y="111933"/>
            <a:ext cx="2980998" cy="66042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8646096" y="6475904"/>
            <a:ext cx="497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2A3DAD"/>
                </a:solidFill>
              </a:rPr>
              <a:t>02</a:t>
            </a:r>
          </a:p>
        </p:txBody>
      </p:sp>
      <p:pic>
        <p:nvPicPr>
          <p:cNvPr id="17" name="Picture 6" descr="C:\Users\locuser\Desktop\bottom.jpg"/>
          <p:cNvPicPr>
            <a:picLocks noChangeAspect="1" noChangeArrowheads="1"/>
          </p:cNvPicPr>
          <p:nvPr/>
        </p:nvPicPr>
        <p:blipFill>
          <a:blip r:embed="rId4" cstate="print"/>
          <a:srcRect t="-7273" r="32913"/>
          <a:stretch>
            <a:fillRect/>
          </a:stretch>
        </p:blipFill>
        <p:spPr bwMode="auto">
          <a:xfrm>
            <a:off x="0" y="6455391"/>
            <a:ext cx="9144000" cy="402609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0B053A5-0DCB-4653-B9A3-B6C65C5E986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6" t="7109" r="8960"/>
          <a:stretch/>
        </p:blipFill>
        <p:spPr bwMode="auto">
          <a:xfrm>
            <a:off x="0" y="1086893"/>
            <a:ext cx="2945827" cy="2220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Надпись 2">
            <a:extLst>
              <a:ext uri="{FF2B5EF4-FFF2-40B4-BE49-F238E27FC236}">
                <a16:creationId xmlns:a16="http://schemas.microsoft.com/office/drawing/2014/main" id="{7D21CCA2-F9E9-4370-9C1E-ED13B1847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609" y="3167284"/>
            <a:ext cx="25622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Рисунок 1. Температурные зависимости 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магнитокалорического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эффекта </a:t>
            </a:r>
            <a:r>
              <a:rPr lang="en-US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DyCo</a:t>
            </a:r>
            <a:r>
              <a:rPr lang="ru-RU" sz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44D73A4-92FF-4D63-828E-F386D58C439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" t="5457" r="9231"/>
          <a:stretch/>
        </p:blipFill>
        <p:spPr bwMode="auto">
          <a:xfrm>
            <a:off x="171343" y="3817572"/>
            <a:ext cx="2774484" cy="23547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Надпись 2">
            <a:extLst>
              <a:ext uri="{FF2B5EF4-FFF2-40B4-BE49-F238E27FC236}">
                <a16:creationId xmlns:a16="http://schemas.microsoft.com/office/drawing/2014/main" id="{757525AD-C6F7-4F5E-A2D1-781F37544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1" y="6009988"/>
            <a:ext cx="3317580" cy="4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Рисунок 2. Температурные зависимости  продольной магнитострикции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DyCo</a:t>
            </a:r>
            <a:r>
              <a:rPr lang="en-US" sz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D271D6-801D-49A2-8153-621B047A329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4" t="8549" r="11517" b="3260"/>
          <a:stretch/>
        </p:blipFill>
        <p:spPr>
          <a:xfrm>
            <a:off x="6360082" y="1666898"/>
            <a:ext cx="2762938" cy="2068018"/>
          </a:xfrm>
          <a:prstGeom prst="rect">
            <a:avLst/>
          </a:prstGeom>
        </p:spPr>
      </p:pic>
      <p:sp>
        <p:nvSpPr>
          <p:cNvPr id="21" name="Надпись 2">
            <a:extLst>
              <a:ext uri="{FF2B5EF4-FFF2-40B4-BE49-F238E27FC236}">
                <a16:creationId xmlns:a16="http://schemas.microsoft.com/office/drawing/2014/main" id="{76415C54-E50E-415B-AD5C-627C26276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8163" y="3648359"/>
            <a:ext cx="2945827" cy="52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Рисунок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Температурные зависимости  поперечной магнитострикции </a:t>
            </a:r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DyCo</a:t>
            </a:r>
            <a:r>
              <a:rPr lang="en-US" sz="1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3B9756-0002-44B8-87CA-09573453A0CB}"/>
              </a:ext>
            </a:extLst>
          </p:cNvPr>
          <p:cNvSpPr txBox="1"/>
          <p:nvPr/>
        </p:nvSpPr>
        <p:spPr>
          <a:xfrm>
            <a:off x="3088239" y="1280677"/>
            <a:ext cx="32929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Соединения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RCo</a:t>
            </a:r>
            <a:r>
              <a:rPr lang="ru-RU" sz="1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редкоземельный элемент) могут испытывать фазовый переход первого рода из парамагнитного в ферромагнитное состояние в некотором критическом магнитном поле, он также может быть индуцирован внешним магнитным полем в некотором температурном диапазоне вблизи Т</a:t>
            </a:r>
            <a:r>
              <a:rPr lang="ru-RU" sz="1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Такие особенности данного класса соединений оказывают влияние на магнитные, тепловые, структурные свойства данных соединений, что делает их интересным для исследования данных свойств в области фазового перехода.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7E69D9-E246-4ED3-88EF-EE32026B3AD5}"/>
              </a:ext>
            </a:extLst>
          </p:cNvPr>
          <p:cNvSpPr txBox="1"/>
          <p:nvPr/>
        </p:nvSpPr>
        <p:spPr>
          <a:xfrm>
            <a:off x="3088239" y="4569628"/>
            <a:ext cx="57852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В работе представлены результаты измерений </a:t>
            </a:r>
            <a:r>
              <a:rPr lang="ru-RU" sz="1400" dirty="0" err="1"/>
              <a:t>магнитокалорического</a:t>
            </a:r>
            <a:r>
              <a:rPr lang="ru-RU" sz="1400" dirty="0"/>
              <a:t> эффекта соединения </a:t>
            </a:r>
            <a:r>
              <a:rPr lang="en-US" sz="1400" dirty="0"/>
              <a:t>DyCo</a:t>
            </a:r>
            <a:r>
              <a:rPr lang="en-US" sz="1400" baseline="-25000" dirty="0"/>
              <a:t>2</a:t>
            </a:r>
            <a:r>
              <a:rPr lang="en-US" sz="1400" dirty="0"/>
              <a:t> </a:t>
            </a:r>
            <a:r>
              <a:rPr lang="ru-RU" sz="1400" dirty="0"/>
              <a:t>в магнитном поле 1,85 Тл ( рисунок 1), а также температурные зависимости продольной и поперечной магнитострикции (рисунок 2, 3). Анализ результатов показывает, что зависимости имеют </a:t>
            </a:r>
            <a:r>
              <a:rPr lang="el-GR" sz="1400" b="0" i="0" dirty="0">
                <a:effectLst/>
              </a:rPr>
              <a:t>λ</a:t>
            </a:r>
            <a:r>
              <a:rPr lang="ru-RU" sz="1400" b="0" i="0" dirty="0">
                <a:effectLst/>
              </a:rPr>
              <a:t>-образный пик при температуре 142 К, что соответствует температуре фазового перехода</a:t>
            </a:r>
            <a:r>
              <a:rPr lang="ru-RU" sz="1400" dirty="0"/>
              <a:t> соединения </a:t>
            </a:r>
            <a:r>
              <a:rPr lang="en-US" sz="1400" dirty="0"/>
              <a:t>DyCo</a:t>
            </a:r>
            <a:r>
              <a:rPr lang="en-US" sz="1400" baseline="-25000" dirty="0"/>
              <a:t>2</a:t>
            </a:r>
            <a:r>
              <a:rPr lang="ru-RU" sz="1400" baseline="-25000" dirty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174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Карпенков</dc:creator>
  <cp:lastModifiedBy>Павел Ракунов</cp:lastModifiedBy>
  <cp:revision>30</cp:revision>
  <dcterms:created xsi:type="dcterms:W3CDTF">2020-05-29T15:50:27Z</dcterms:created>
  <dcterms:modified xsi:type="dcterms:W3CDTF">2022-03-25T12:19:58Z</dcterms:modified>
</cp:coreProperties>
</file>