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9"/>
  </p:notesMasterIdLst>
  <p:sldIdLst>
    <p:sldId id="256" r:id="rId2"/>
    <p:sldId id="257" r:id="rId3"/>
    <p:sldId id="259" r:id="rId4"/>
    <p:sldId id="264" r:id="rId5"/>
    <p:sldId id="265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481A31-A727-45EE-A0EB-881DC65F2AFD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B4F47-5480-4D81-BE86-0C3C4D533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299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6DBDC1-C9FE-4D02-B3B1-13A67476CC35}" type="datetime1">
              <a:rPr lang="ru-RU" smtClean="0"/>
              <a:t>24.03.2022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8A7AA9-FE6C-42BA-8289-DD64A3973190}" type="datetime1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1C9289-63B4-4161-8652-E1D30490ECC8}" type="datetime1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C9950B-26B5-4399-85A9-2B7874382456}" type="datetime1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2359DD-4D1E-408E-A0ED-5C34295ECFF6}" type="datetime1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D3392-8B03-4486-B231-87431ABF798D}" type="datetime1">
              <a:rPr lang="ru-RU" smtClean="0"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305B6-9874-4B7F-BB1D-6F32D1C4F817}" type="datetime1">
              <a:rPr lang="ru-RU" smtClean="0"/>
              <a:t>24.03.2022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F2C76A-466B-4C6E-9942-50B2197BBEDD}" type="datetime1">
              <a:rPr lang="ru-RU" smtClean="0"/>
              <a:t>24.03.2022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8F632-5294-46F2-812D-3208565F3B1C}" type="datetime1">
              <a:rPr lang="ru-RU" smtClean="0"/>
              <a:t>24.03.2022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D87B06-1858-4C34-9F97-A2E42D3174B4}" type="datetime1">
              <a:rPr lang="ru-RU" smtClean="0"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A38782-CCCA-4258-B34C-C87AE8767580}" type="datetime1">
              <a:rPr lang="ru-RU" smtClean="0"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E7CCE4-D956-4C07-B053-71BDC6A18818}" type="datetime1">
              <a:rPr lang="ru-RU" smtClean="0"/>
              <a:t>24.03.2022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8735" y="1875140"/>
            <a:ext cx="7848600" cy="1927225"/>
          </a:xfrm>
        </p:spPr>
        <p:txBody>
          <a:bodyPr>
            <a:normAutofit fontScale="90000"/>
          </a:bodyPr>
          <a:lstStyle/>
          <a:p>
            <a:pPr indent="228600" algn="ctr"/>
            <a:r>
              <a:rPr lang="ru-RU" sz="2400" b="1" dirty="0" smtClean="0"/>
              <a:t>ИЗУЧЕНИЕ </a:t>
            </a:r>
            <a:r>
              <a:rPr lang="ru-RU" sz="2400" b="1" dirty="0"/>
              <a:t>ФИЗИКО-ХИМИЧЕСКИХ И ТЕРМИЧЕСКИХ СВОЙСТВ КОМПЛЕКСОНОВ, ПРОИЗВОДНЫХ </a:t>
            </a:r>
            <a:r>
              <a:rPr lang="en-US" sz="2400" b="1" dirty="0"/>
              <a:t>L</a:t>
            </a:r>
            <a:r>
              <a:rPr lang="ru-RU" sz="2400" b="1" dirty="0"/>
              <a:t>-АСПАРАГИНОВОЙ КИСЛОТЫ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4509120"/>
            <a:ext cx="3808512" cy="864096"/>
          </a:xfrm>
        </p:spPr>
        <p:txBody>
          <a:bodyPr>
            <a:normAutofit/>
          </a:bodyPr>
          <a:lstStyle/>
          <a:p>
            <a:r>
              <a:rPr lang="ru-RU" dirty="0" smtClean="0"/>
              <a:t>Научный руководитель:</a:t>
            </a:r>
          </a:p>
          <a:p>
            <a:r>
              <a:rPr lang="ru-RU" dirty="0" smtClean="0"/>
              <a:t>Никольский В.М</a:t>
            </a:r>
            <a:endParaRPr lang="ru-RU" dirty="0" smtClean="0"/>
          </a:p>
        </p:txBody>
      </p:sp>
      <p:pic>
        <p:nvPicPr>
          <p:cNvPr id="8" name="Рисунок 26" descr="логотип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31010"/>
            <a:ext cx="2736304" cy="1045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74087" y="1675085"/>
            <a:ext cx="4652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chemeClr val="bg2">
                    <a:shade val="25000"/>
                  </a:schemeClr>
                </a:solidFill>
              </a:rPr>
              <a:t>Рудометова Анастасия Сергеевна</a:t>
            </a:r>
            <a:endParaRPr lang="ru-RU" sz="2000" dirty="0">
              <a:solidFill>
                <a:schemeClr val="bg2">
                  <a:shade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4085" y="5912534"/>
            <a:ext cx="16979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chemeClr val="bg2">
                    <a:shade val="25000"/>
                  </a:schemeClr>
                </a:solidFill>
              </a:rPr>
              <a:t>Тверь 2022</a:t>
            </a:r>
            <a:endParaRPr lang="ru-RU" sz="2000" dirty="0">
              <a:solidFill>
                <a:schemeClr val="bg2">
                  <a:shade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24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5800" y="404664"/>
            <a:ext cx="4906888" cy="59134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Цель исследования</a:t>
            </a:r>
            <a:endParaRPr lang="ru-RU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29908" y="1052736"/>
                <a:ext cx="5826267" cy="3096344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Изучение влияния центральных ионов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𝑁𝑖</m:t>
                        </m:r>
                      </m:e>
                      <m:sup>
                        <m:r>
                          <a:rPr lang="en-US" sz="2400" b="0" i="1" dirty="0" smtClean="0">
                            <a:latin typeface="Cambria Math"/>
                          </a:rPr>
                          <m:t>2+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𝐶𝑢</m:t>
                        </m:r>
                      </m:e>
                      <m:sup>
                        <m:r>
                          <a:rPr lang="en-US" sz="2400" b="0" i="1" dirty="0" smtClean="0">
                            <a:latin typeface="Cambria Math"/>
                          </a:rPr>
                          <m:t>2+</m:t>
                        </m:r>
                      </m:sup>
                    </m:sSup>
                    <m:r>
                      <a:rPr lang="ru-RU" sz="2400" b="0" i="0" dirty="0" smtClean="0">
                        <a:latin typeface="Cambria Math"/>
                      </a:rPr>
                      <m:t>и </m:t>
                    </m:r>
                    <m:sSup>
                      <m:sSupPr>
                        <m:ctrlPr>
                          <a:rPr lang="ru-RU" sz="24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𝑍𝑛</m:t>
                        </m:r>
                      </m:e>
                      <m:sup>
                        <m:r>
                          <a:rPr lang="en-US" sz="2400" b="0" i="1" dirty="0" smtClean="0">
                            <a:latin typeface="Cambria Math"/>
                          </a:rPr>
                          <m:t>2+</m:t>
                        </m:r>
                      </m:sup>
                    </m:sSup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 термические характеристики комплексов с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L-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ru-RU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карбоксиметил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аспарагиновой кислотой (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L-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КМАК) (рис.1), полученной присоединением к соответствующей аминокислоте </a:t>
                </a:r>
                <a:r>
                  <a:rPr lang="ru-RU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уксуснокислотного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радикала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29908" y="1052736"/>
                <a:ext cx="5826267" cy="3096344"/>
              </a:xfrm>
              <a:prstGeom prst="rect">
                <a:avLst/>
              </a:prstGeom>
              <a:blipFill rotWithShape="1">
                <a:blip r:embed="rId3"/>
                <a:stretch>
                  <a:fillRect t="-197" b="-33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Объект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83102467"/>
              </p:ext>
            </p:extLst>
          </p:nvPr>
        </p:nvGraphicFramePr>
        <p:xfrm>
          <a:off x="5436096" y="2708920"/>
          <a:ext cx="2774881" cy="187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ChemSketch" r:id="rId4" imgW="1712976" imgH="1155192" progId="ACD.ChemSketch.20">
                  <p:embed/>
                </p:oleObj>
              </mc:Choice>
              <mc:Fallback>
                <p:oleObj name="ChemSketch" r:id="rId4" imgW="1712976" imgH="1155192" progId="ACD.ChemSketch.20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2708920"/>
                        <a:ext cx="2774881" cy="18722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716016" y="4797152"/>
            <a:ext cx="396523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Рис.1.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/>
              <a:t>Структурная формула </a:t>
            </a:r>
            <a:r>
              <a:rPr lang="en-US" sz="2000" dirty="0"/>
              <a:t>L-</a:t>
            </a:r>
            <a:r>
              <a:rPr lang="ru-RU" sz="2000" dirty="0"/>
              <a:t>КМАК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676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Термогравиметрический анализ комплекса никеля с </a:t>
            </a:r>
            <a:r>
              <a:rPr lang="en-US" dirty="0" smtClean="0"/>
              <a:t>L-KMAK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88A7546F-28E0-471A-A902-0A93A01157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56792"/>
            <a:ext cx="6480720" cy="43015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413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Термогравиметрический анализ комплекса меди с </a:t>
            </a:r>
            <a:r>
              <a:rPr lang="en-US" dirty="0" smtClean="0"/>
              <a:t>L-KMAK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FB6A72CF-2416-43DE-A803-2C3E19421F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56793"/>
            <a:ext cx="6552728" cy="43023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8360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Термогравиметрический анализ комплекса цинка с </a:t>
            </a:r>
            <a:r>
              <a:rPr lang="en-US" dirty="0" smtClean="0"/>
              <a:t>L-KMAK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B6E3F5B6-C5A5-416D-8FAC-EC6E39B93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2"/>
            <a:ext cx="6719936" cy="42517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9280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30906"/>
            <a:ext cx="3517776" cy="1073056"/>
          </a:xfrm>
        </p:spPr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Объект 2"/>
              <p:cNvSpPr txBox="1">
                <a:spLocks/>
              </p:cNvSpPr>
              <p:nvPr/>
            </p:nvSpPr>
            <p:spPr>
              <a:xfrm>
                <a:off x="611560" y="2132856"/>
                <a:ext cx="7859216" cy="3627856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1828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188720" indent="-13716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3716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5544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73736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9202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sz="2000" dirty="0" smtClean="0"/>
                  <a:t>Термическая </a:t>
                </a:r>
                <a:r>
                  <a:rPr lang="ru-RU" sz="2000" dirty="0"/>
                  <a:t>устойчивость комплексов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/>
                          </a:rPr>
                          <m:t>𝑁𝑖</m:t>
                        </m:r>
                      </m:e>
                      <m:sup>
                        <m:r>
                          <a:rPr lang="en-US" sz="2000" i="1" dirty="0">
                            <a:latin typeface="Cambria Math"/>
                          </a:rPr>
                          <m:t>2+</m:t>
                        </m:r>
                      </m:sup>
                    </m:sSup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/>
                          </a:rPr>
                          <m:t>𝐶𝑢</m:t>
                        </m:r>
                      </m:e>
                      <m:sup>
                        <m:r>
                          <a:rPr lang="en-US" sz="2000" i="1" dirty="0">
                            <a:latin typeface="Cambria Math"/>
                          </a:rPr>
                          <m:t>2+</m:t>
                        </m:r>
                      </m:sup>
                    </m:sSup>
                    <m:r>
                      <a:rPr lang="ru-RU" sz="2000" dirty="0">
                        <a:latin typeface="Cambria Math"/>
                      </a:rPr>
                      <m:t>и </m:t>
                    </m:r>
                    <m:sSup>
                      <m:sSupPr>
                        <m:ctrlPr>
                          <a:rPr lang="ru-RU" sz="20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/>
                          </a:rPr>
                          <m:t>𝑍𝑛</m:t>
                        </m:r>
                      </m:e>
                      <m:sup>
                        <m:r>
                          <a:rPr lang="en-US" sz="2000" i="1" dirty="0">
                            <a:latin typeface="Cambria Math"/>
                          </a:rPr>
                          <m:t>2+</m:t>
                        </m:r>
                      </m:sup>
                    </m:sSup>
                  </m:oMath>
                </a14:m>
                <a:r>
                  <a:rPr lang="ru-RU" sz="2000" dirty="0"/>
                  <a:t> </a:t>
                </a:r>
                <a:r>
                  <a:rPr lang="ru-RU" sz="2000" dirty="0" smtClean="0"/>
                  <a:t>с </a:t>
                </a:r>
                <a:r>
                  <a:rPr lang="ru-RU" sz="2000" dirty="0" smtClean="0"/>
                  <a:t>оптическим </a:t>
                </a:r>
                <a:r>
                  <a:rPr lang="ru-RU" sz="2000" dirty="0"/>
                  <a:t>изомером L-КМАК имеет обратно пропорциональную зависимость от ионного радиуса </a:t>
                </a:r>
                <a:r>
                  <a:rPr lang="ru-RU" sz="2000" dirty="0" smtClean="0"/>
                  <a:t>металла комплексообразователя</a:t>
                </a:r>
                <a:r>
                  <a:rPr lang="ru-RU" sz="2000" dirty="0"/>
                  <a:t>, что практически согласуется с рядом </a:t>
                </a:r>
                <a:r>
                  <a:rPr lang="ru-RU" sz="2000" dirty="0" err="1"/>
                  <a:t>Ирвинга</a:t>
                </a:r>
                <a:r>
                  <a:rPr lang="ru-RU" sz="2000" dirty="0"/>
                  <a:t> – Вильямса по термодинамической устойчивости </a:t>
                </a:r>
                <a:r>
                  <a:rPr lang="ru-RU" sz="2000" dirty="0" smtClean="0"/>
                  <a:t>комплексов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/>
                          </a:rPr>
                          <m:t>𝑁𝑖</m:t>
                        </m:r>
                      </m:e>
                      <m:sup>
                        <m:r>
                          <a:rPr lang="en-US" sz="2000" i="1" dirty="0">
                            <a:latin typeface="Cambria Math"/>
                          </a:rPr>
                          <m:t>2+</m:t>
                        </m:r>
                      </m:sup>
                    </m:sSup>
                    <m:r>
                      <a:rPr lang="en-US" sz="2000" i="1" dirty="0" smtClean="0">
                        <a:latin typeface="Cambria Math"/>
                        <a:ea typeface="Cambria Math"/>
                      </a:rPr>
                      <m:t>&lt;</m:t>
                    </m:r>
                    <m:sSup>
                      <m:sSupPr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/>
                          </a:rPr>
                          <m:t>𝐶𝑢</m:t>
                        </m:r>
                      </m:e>
                      <m:sup>
                        <m:r>
                          <a:rPr lang="en-US" sz="2000" i="1" dirty="0">
                            <a:latin typeface="Cambria Math"/>
                          </a:rPr>
                          <m:t>2+</m:t>
                        </m:r>
                      </m:sup>
                    </m:sSup>
                    <m:r>
                      <a:rPr lang="ru-RU" sz="2000" dirty="0" smtClean="0">
                        <a:latin typeface="Cambria Math"/>
                        <a:ea typeface="Cambria Math"/>
                      </a:rPr>
                      <m:t>&gt;</m:t>
                    </m:r>
                    <m:r>
                      <a:rPr lang="ru-RU" sz="2000" dirty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ru-RU" sz="20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/>
                          </a:rPr>
                          <m:t>𝑍𝑛</m:t>
                        </m:r>
                      </m:e>
                      <m:sup>
                        <m:r>
                          <a:rPr lang="en-US" sz="2000" i="1" dirty="0">
                            <a:latin typeface="Cambria Math"/>
                          </a:rPr>
                          <m:t>2+</m:t>
                        </m:r>
                      </m:sup>
                    </m:sSup>
                  </m:oMath>
                </a14:m>
                <a:r>
                  <a:rPr lang="ru-RU" sz="2000" dirty="0" smtClean="0"/>
                  <a:t>. </a:t>
                </a:r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132856"/>
                <a:ext cx="7859216" cy="3627856"/>
              </a:xfrm>
              <a:prstGeom prst="rect">
                <a:avLst/>
              </a:prstGeom>
              <a:blipFill rotWithShape="1">
                <a:blip r:embed="rId2"/>
                <a:stretch>
                  <a:fillRect l="-310" t="-1008" r="-14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060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990600"/>
          </a:xfrm>
        </p:spPr>
        <p:txBody>
          <a:bodyPr/>
          <a:lstStyle/>
          <a:p>
            <a:pPr algn="ctr"/>
            <a:r>
              <a:rPr lang="ru-RU" b="1" i="1" dirty="0" smtClean="0"/>
              <a:t>Спасибо за внимание!</a:t>
            </a:r>
            <a:endParaRPr lang="ru-RU" b="1" i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83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184</TotalTime>
  <Words>166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Аспект</vt:lpstr>
      <vt:lpstr>ChemSketch</vt:lpstr>
      <vt:lpstr>ИЗУЧЕНИЕ ФИЗИКО-ХИМИЧЕСКИХ И ТЕРМИЧЕСКИХ СВОЙСТВ КОМПЛЕКСОНОВ, ПРОИЗВОДНЫХ L-АСПАРАГИНОВОЙ КИСЛОТЫ </vt:lpstr>
      <vt:lpstr>Цель исследования</vt:lpstr>
      <vt:lpstr>Термогравиметрический анализ комплекса никеля с L-KMAK</vt:lpstr>
      <vt:lpstr>Термогравиметрический анализ комплекса меди с L-KMAK</vt:lpstr>
      <vt:lpstr>Термогравиметрический анализ комплекса цинка с L-KMAK</vt:lpstr>
      <vt:lpstr>Выводы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ИЗУЧЕНИЕ ФИЗИКО-ХИМИЧЕСКИХ И ТЕРМИЧЕСКИХ СВОЙСТВ КОМПЛЕКСОНОВ, ПРОИЗВОДНЫХ L-АСПАРАГИНОВОЙ КИСЛОТЫ</dc:title>
  <dc:creator>Anastasia</dc:creator>
  <cp:lastModifiedBy>Anastasia</cp:lastModifiedBy>
  <cp:revision>17</cp:revision>
  <dcterms:created xsi:type="dcterms:W3CDTF">2022-03-23T09:15:19Z</dcterms:created>
  <dcterms:modified xsi:type="dcterms:W3CDTF">2022-03-24T20:33:54Z</dcterms:modified>
</cp:coreProperties>
</file>