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62" r:id="rId2"/>
  </p:sldIdLst>
  <p:sldSz cx="8120063" cy="10826750" type="B4ISO"/>
  <p:notesSz cx="6858000" cy="9144000"/>
  <p:defaultTextStyle>
    <a:defPPr>
      <a:defRPr lang="ru-RU"/>
    </a:defPPr>
    <a:lvl1pPr marL="0" algn="l" defTabSz="1446769" rtl="0" eaLnBrk="1" latinLnBrk="0" hangingPunct="1">
      <a:defRPr sz="2848" kern="1200">
        <a:solidFill>
          <a:schemeClr val="tx1"/>
        </a:solidFill>
        <a:latin typeface="+mn-lt"/>
        <a:ea typeface="+mn-ea"/>
        <a:cs typeface="+mn-cs"/>
      </a:defRPr>
    </a:lvl1pPr>
    <a:lvl2pPr marL="723385" algn="l" defTabSz="1446769" rtl="0" eaLnBrk="1" latinLnBrk="0" hangingPunct="1">
      <a:defRPr sz="2848" kern="1200">
        <a:solidFill>
          <a:schemeClr val="tx1"/>
        </a:solidFill>
        <a:latin typeface="+mn-lt"/>
        <a:ea typeface="+mn-ea"/>
        <a:cs typeface="+mn-cs"/>
      </a:defRPr>
    </a:lvl2pPr>
    <a:lvl3pPr marL="1446769" algn="l" defTabSz="1446769" rtl="0" eaLnBrk="1" latinLnBrk="0" hangingPunct="1">
      <a:defRPr sz="2848" kern="1200">
        <a:solidFill>
          <a:schemeClr val="tx1"/>
        </a:solidFill>
        <a:latin typeface="+mn-lt"/>
        <a:ea typeface="+mn-ea"/>
        <a:cs typeface="+mn-cs"/>
      </a:defRPr>
    </a:lvl3pPr>
    <a:lvl4pPr marL="2170152" algn="l" defTabSz="1446769" rtl="0" eaLnBrk="1" latinLnBrk="0" hangingPunct="1">
      <a:defRPr sz="2848" kern="1200">
        <a:solidFill>
          <a:schemeClr val="tx1"/>
        </a:solidFill>
        <a:latin typeface="+mn-lt"/>
        <a:ea typeface="+mn-ea"/>
        <a:cs typeface="+mn-cs"/>
      </a:defRPr>
    </a:lvl4pPr>
    <a:lvl5pPr marL="2893537" algn="l" defTabSz="1446769" rtl="0" eaLnBrk="1" latinLnBrk="0" hangingPunct="1">
      <a:defRPr sz="2848" kern="1200">
        <a:solidFill>
          <a:schemeClr val="tx1"/>
        </a:solidFill>
        <a:latin typeface="+mn-lt"/>
        <a:ea typeface="+mn-ea"/>
        <a:cs typeface="+mn-cs"/>
      </a:defRPr>
    </a:lvl5pPr>
    <a:lvl6pPr marL="3616921" algn="l" defTabSz="1446769" rtl="0" eaLnBrk="1" latinLnBrk="0" hangingPunct="1">
      <a:defRPr sz="2848" kern="1200">
        <a:solidFill>
          <a:schemeClr val="tx1"/>
        </a:solidFill>
        <a:latin typeface="+mn-lt"/>
        <a:ea typeface="+mn-ea"/>
        <a:cs typeface="+mn-cs"/>
      </a:defRPr>
    </a:lvl6pPr>
    <a:lvl7pPr marL="4340306" algn="l" defTabSz="1446769" rtl="0" eaLnBrk="1" latinLnBrk="0" hangingPunct="1">
      <a:defRPr sz="2848" kern="1200">
        <a:solidFill>
          <a:schemeClr val="tx1"/>
        </a:solidFill>
        <a:latin typeface="+mn-lt"/>
        <a:ea typeface="+mn-ea"/>
        <a:cs typeface="+mn-cs"/>
      </a:defRPr>
    </a:lvl7pPr>
    <a:lvl8pPr marL="5063689" algn="l" defTabSz="1446769" rtl="0" eaLnBrk="1" latinLnBrk="0" hangingPunct="1">
      <a:defRPr sz="2848" kern="1200">
        <a:solidFill>
          <a:schemeClr val="tx1"/>
        </a:solidFill>
        <a:latin typeface="+mn-lt"/>
        <a:ea typeface="+mn-ea"/>
        <a:cs typeface="+mn-cs"/>
      </a:defRPr>
    </a:lvl8pPr>
    <a:lvl9pPr marL="5787074" algn="l" defTabSz="1446769" rtl="0" eaLnBrk="1" latinLnBrk="0" hangingPunct="1">
      <a:defRPr sz="284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10" userDrawn="1">
          <p15:clr>
            <a:srgbClr val="A4A3A4"/>
          </p15:clr>
        </p15:guide>
        <p15:guide id="2" pos="255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40AD"/>
    <a:srgbClr val="E104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389" autoAdjust="0"/>
    <p:restoredTop sz="95256" autoAdjust="0"/>
  </p:normalViewPr>
  <p:slideViewPr>
    <p:cSldViewPr snapToGrid="0">
      <p:cViewPr varScale="1">
        <p:scale>
          <a:sx n="55" d="100"/>
          <a:sy n="55" d="100"/>
        </p:scale>
        <p:origin x="2938" y="48"/>
      </p:cViewPr>
      <p:guideLst>
        <p:guide orient="horz" pos="3410"/>
        <p:guide pos="25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96B7ED-DE85-487A-A8F3-A76525D32F5F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4DB946-56F8-48A9-97C0-DC087F29C1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351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4676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3385" algn="l" defTabSz="144676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46769" algn="l" defTabSz="144676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0152" algn="l" defTabSz="144676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893537" algn="l" defTabSz="144676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16921" algn="l" defTabSz="144676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40306" algn="l" defTabSz="144676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63689" algn="l" defTabSz="144676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87074" algn="l" defTabSz="144676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71713" y="1143000"/>
            <a:ext cx="231457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4DB946-56F8-48A9-97C0-DC087F29C12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172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9009" y="3363317"/>
            <a:ext cx="6902055" cy="232073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18011" y="6135159"/>
            <a:ext cx="5684044" cy="276683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B008F-58BF-4134-AE07-52F572B6A862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468C-B822-4706-990B-D391C4BF9B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B008F-58BF-4134-AE07-52F572B6A862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468C-B822-4706-990B-D391C4BF9B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887046" y="433580"/>
            <a:ext cx="1827014" cy="923782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06003" y="433580"/>
            <a:ext cx="5345708" cy="92378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B008F-58BF-4134-AE07-52F572B6A862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468C-B822-4706-990B-D391C4BF9B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B008F-58BF-4134-AE07-52F572B6A862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468C-B822-4706-990B-D391C4BF9B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1431" y="6957197"/>
            <a:ext cx="6902055" cy="2150313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1431" y="4588841"/>
            <a:ext cx="6902055" cy="2368351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59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463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32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19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06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292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B008F-58BF-4134-AE07-52F572B6A862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468C-B822-4706-990B-D391C4BF9B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06003" y="2526244"/>
            <a:ext cx="3586361" cy="714515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27700" y="2526244"/>
            <a:ext cx="3586361" cy="714515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B008F-58BF-4134-AE07-52F572B6A862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468C-B822-4706-990B-D391C4BF9B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06007" y="2423492"/>
            <a:ext cx="3587771" cy="10099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1" indent="0">
              <a:buNone/>
              <a:defRPr sz="1350" b="1"/>
            </a:lvl3pPr>
            <a:lvl4pPr marL="1028598" indent="0">
              <a:buNone/>
              <a:defRPr sz="1200" b="1"/>
            </a:lvl4pPr>
            <a:lvl5pPr marL="1371463" indent="0">
              <a:buNone/>
              <a:defRPr sz="1200" b="1"/>
            </a:lvl5pPr>
            <a:lvl6pPr marL="1714329" indent="0">
              <a:buNone/>
              <a:defRPr sz="1200" b="1"/>
            </a:lvl6pPr>
            <a:lvl7pPr marL="2057196" indent="0">
              <a:buNone/>
              <a:defRPr sz="1200" b="1"/>
            </a:lvl7pPr>
            <a:lvl8pPr marL="2400061" indent="0">
              <a:buNone/>
              <a:defRPr sz="1200" b="1"/>
            </a:lvl8pPr>
            <a:lvl9pPr marL="2742928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06007" y="3433485"/>
            <a:ext cx="3587771" cy="623791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124885" y="2423492"/>
            <a:ext cx="3589180" cy="10099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1" indent="0">
              <a:buNone/>
              <a:defRPr sz="1350" b="1"/>
            </a:lvl3pPr>
            <a:lvl4pPr marL="1028598" indent="0">
              <a:buNone/>
              <a:defRPr sz="1200" b="1"/>
            </a:lvl4pPr>
            <a:lvl5pPr marL="1371463" indent="0">
              <a:buNone/>
              <a:defRPr sz="1200" b="1"/>
            </a:lvl5pPr>
            <a:lvl6pPr marL="1714329" indent="0">
              <a:buNone/>
              <a:defRPr sz="1200" b="1"/>
            </a:lvl6pPr>
            <a:lvl7pPr marL="2057196" indent="0">
              <a:buNone/>
              <a:defRPr sz="1200" b="1"/>
            </a:lvl7pPr>
            <a:lvl8pPr marL="2400061" indent="0">
              <a:buNone/>
              <a:defRPr sz="1200" b="1"/>
            </a:lvl8pPr>
            <a:lvl9pPr marL="2742928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24885" y="3433485"/>
            <a:ext cx="3589180" cy="623791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B008F-58BF-4134-AE07-52F572B6A862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468C-B822-4706-990B-D391C4BF9B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B008F-58BF-4134-AE07-52F572B6A862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468C-B822-4706-990B-D391C4BF9B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B008F-58BF-4134-AE07-52F572B6A862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468C-B822-4706-990B-D391C4BF9B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007" y="431065"/>
            <a:ext cx="2671445" cy="1834533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174723" y="431068"/>
            <a:ext cx="4539341" cy="924033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06007" y="2265602"/>
            <a:ext cx="2671445" cy="7405799"/>
          </a:xfrm>
        </p:spPr>
        <p:txBody>
          <a:bodyPr/>
          <a:lstStyle>
            <a:lvl1pPr marL="0" indent="0">
              <a:buNone/>
              <a:defRPr sz="1050"/>
            </a:lvl1pPr>
            <a:lvl2pPr marL="342866" indent="0">
              <a:buNone/>
              <a:defRPr sz="900"/>
            </a:lvl2pPr>
            <a:lvl3pPr marL="685731" indent="0">
              <a:buNone/>
              <a:defRPr sz="750"/>
            </a:lvl3pPr>
            <a:lvl4pPr marL="1028598" indent="0">
              <a:buNone/>
              <a:defRPr sz="675"/>
            </a:lvl4pPr>
            <a:lvl5pPr marL="1371463" indent="0">
              <a:buNone/>
              <a:defRPr sz="675"/>
            </a:lvl5pPr>
            <a:lvl6pPr marL="1714329" indent="0">
              <a:buNone/>
              <a:defRPr sz="675"/>
            </a:lvl6pPr>
            <a:lvl7pPr marL="2057196" indent="0">
              <a:buNone/>
              <a:defRPr sz="675"/>
            </a:lvl7pPr>
            <a:lvl8pPr marL="2400061" indent="0">
              <a:buNone/>
              <a:defRPr sz="675"/>
            </a:lvl8pPr>
            <a:lvl9pPr marL="2742928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B008F-58BF-4134-AE07-52F572B6A862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468C-B822-4706-990B-D391C4BF9B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1589" y="7578729"/>
            <a:ext cx="4872038" cy="89471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91589" y="967390"/>
            <a:ext cx="4872038" cy="6496050"/>
          </a:xfrm>
        </p:spPr>
        <p:txBody>
          <a:bodyPr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1" indent="0">
              <a:buNone/>
              <a:defRPr sz="1800"/>
            </a:lvl3pPr>
            <a:lvl4pPr marL="1028598" indent="0">
              <a:buNone/>
              <a:defRPr sz="1500"/>
            </a:lvl4pPr>
            <a:lvl5pPr marL="1371463" indent="0">
              <a:buNone/>
              <a:defRPr sz="1500"/>
            </a:lvl5pPr>
            <a:lvl6pPr marL="1714329" indent="0">
              <a:buNone/>
              <a:defRPr sz="1500"/>
            </a:lvl6pPr>
            <a:lvl7pPr marL="2057196" indent="0">
              <a:buNone/>
              <a:defRPr sz="1500"/>
            </a:lvl7pPr>
            <a:lvl8pPr marL="2400061" indent="0">
              <a:buNone/>
              <a:defRPr sz="1500"/>
            </a:lvl8pPr>
            <a:lvl9pPr marL="2742928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91589" y="8473440"/>
            <a:ext cx="4872038" cy="1270639"/>
          </a:xfrm>
        </p:spPr>
        <p:txBody>
          <a:bodyPr/>
          <a:lstStyle>
            <a:lvl1pPr marL="0" indent="0">
              <a:buNone/>
              <a:defRPr sz="1050"/>
            </a:lvl1pPr>
            <a:lvl2pPr marL="342866" indent="0">
              <a:buNone/>
              <a:defRPr sz="900"/>
            </a:lvl2pPr>
            <a:lvl3pPr marL="685731" indent="0">
              <a:buNone/>
              <a:defRPr sz="750"/>
            </a:lvl3pPr>
            <a:lvl4pPr marL="1028598" indent="0">
              <a:buNone/>
              <a:defRPr sz="675"/>
            </a:lvl4pPr>
            <a:lvl5pPr marL="1371463" indent="0">
              <a:buNone/>
              <a:defRPr sz="675"/>
            </a:lvl5pPr>
            <a:lvl6pPr marL="1714329" indent="0">
              <a:buNone/>
              <a:defRPr sz="675"/>
            </a:lvl6pPr>
            <a:lvl7pPr marL="2057196" indent="0">
              <a:buNone/>
              <a:defRPr sz="675"/>
            </a:lvl7pPr>
            <a:lvl8pPr marL="2400061" indent="0">
              <a:buNone/>
              <a:defRPr sz="675"/>
            </a:lvl8pPr>
            <a:lvl9pPr marL="2742928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B008F-58BF-4134-AE07-52F572B6A862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468C-B822-4706-990B-D391C4BF9B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004" y="433572"/>
            <a:ext cx="7308057" cy="1804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06004" y="2526244"/>
            <a:ext cx="7308057" cy="71451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06003" y="10034799"/>
            <a:ext cx="1894681" cy="5764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B008F-58BF-4134-AE07-52F572B6A862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774356" y="10034799"/>
            <a:ext cx="2571353" cy="5764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5819380" y="10034799"/>
            <a:ext cx="1894681" cy="5764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C468C-B822-4706-990B-D391C4BF9BB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85731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49" indent="-257149" algn="l" defTabSz="68573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57" indent="-214291" algn="l" defTabSz="685731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4" indent="-171433" algn="l" defTabSz="685731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0" indent="-171433" algn="l" defTabSz="685731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6" indent="-171433" algn="l" defTabSz="685731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2" indent="-171433" algn="l" defTabSz="685731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9" indent="-171433" algn="l" defTabSz="685731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3" indent="-171433" algn="l" defTabSz="685731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1" indent="-171433" algn="l" defTabSz="685731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73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1" algn="l" defTabSz="68573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3" algn="l" defTabSz="68573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29" algn="l" defTabSz="68573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6" algn="l" defTabSz="68573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1" algn="l" defTabSz="68573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8" algn="l" defTabSz="68573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9.jpeg"/><Relationship Id="rId5" Type="http://schemas.openxmlformats.org/officeDocument/2006/relationships/image" Target="../media/image3.jp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61054" y="37342"/>
            <a:ext cx="7997857" cy="66304"/>
          </a:xfrm>
          <a:prstGeom prst="rect">
            <a:avLst/>
          </a:prstGeom>
          <a:solidFill>
            <a:srgbClr val="E104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90"/>
          </a:p>
        </p:txBody>
      </p:sp>
      <p:pic>
        <p:nvPicPr>
          <p:cNvPr id="18" name="Picture 2" descr="C:\Users\locuser\Desktop\TvGu.png"/>
          <p:cNvPicPr>
            <a:picLocks noChangeAspect="1" noChangeArrowheads="1"/>
          </p:cNvPicPr>
          <p:nvPr/>
        </p:nvPicPr>
        <p:blipFill>
          <a:blip r:embed="rId3" cstate="print"/>
          <a:srcRect l="1111" t="10956" r="87619" b="14314"/>
          <a:stretch>
            <a:fillRect/>
          </a:stretch>
        </p:blipFill>
        <p:spPr bwMode="auto">
          <a:xfrm>
            <a:off x="7509164" y="173654"/>
            <a:ext cx="549747" cy="627177"/>
          </a:xfrm>
          <a:prstGeom prst="rect">
            <a:avLst/>
          </a:prstGeom>
          <a:noFill/>
        </p:spPr>
      </p:pic>
      <p:cxnSp>
        <p:nvCxnSpPr>
          <p:cNvPr id="21" name="Прямая соединительная линия 20"/>
          <p:cNvCxnSpPr>
            <a:cxnSpLocks/>
          </p:cNvCxnSpPr>
          <p:nvPr/>
        </p:nvCxnSpPr>
        <p:spPr>
          <a:xfrm>
            <a:off x="61054" y="160515"/>
            <a:ext cx="7997857" cy="0"/>
          </a:xfrm>
          <a:prstGeom prst="line">
            <a:avLst/>
          </a:prstGeom>
          <a:ln w="25400">
            <a:solidFill>
              <a:srgbClr val="2A4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6" descr="C:\Users\locuser\Desktop\bottom.jpg"/>
          <p:cNvPicPr>
            <a:picLocks noChangeAspect="1" noChangeArrowheads="1"/>
          </p:cNvPicPr>
          <p:nvPr/>
        </p:nvPicPr>
        <p:blipFill>
          <a:blip r:embed="rId4" cstate="print"/>
          <a:srcRect t="-7273" r="32913"/>
          <a:stretch>
            <a:fillRect/>
          </a:stretch>
        </p:blipFill>
        <p:spPr bwMode="auto">
          <a:xfrm>
            <a:off x="61053" y="10437263"/>
            <a:ext cx="7997856" cy="352145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CC2D4D-22C5-48BD-9FF6-BD9B0E3CDB24}"/>
              </a:ext>
            </a:extLst>
          </p:cNvPr>
          <p:cNvSpPr txBox="1"/>
          <p:nvPr/>
        </p:nvSpPr>
        <p:spPr>
          <a:xfrm>
            <a:off x="2531165" y="775727"/>
            <a:ext cx="3057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Степанов Валерий Сергеевич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41B661-E123-4631-904B-9C4DB550A7B2}"/>
              </a:ext>
            </a:extLst>
          </p:cNvPr>
          <p:cNvSpPr txBox="1"/>
          <p:nvPr/>
        </p:nvSpPr>
        <p:spPr>
          <a:xfrm>
            <a:off x="0" y="252507"/>
            <a:ext cx="7751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ОПТИЧЕСКИЕ НЕОДНОРОДНОСТИ В КРИСТАЛЛАХ ПАРАТЕЛЛУРИТА, ВЫРАЩЕННЫХ ИЗ РАЗНОГО ИСХОДНОГО ВЕЩЕСТВА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271F5A-9846-43F4-8122-0525A21329A7}"/>
              </a:ext>
            </a:extLst>
          </p:cNvPr>
          <p:cNvSpPr txBox="1"/>
          <p:nvPr/>
        </p:nvSpPr>
        <p:spPr>
          <a:xfrm>
            <a:off x="1913881" y="1236849"/>
            <a:ext cx="4467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ФГБОУ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ТвГУ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Кафедра прикладной физики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CF47F5-CB7D-4B6C-8F67-60D1B89AF057}"/>
              </a:ext>
            </a:extLst>
          </p:cNvPr>
          <p:cNvSpPr txBox="1"/>
          <p:nvPr/>
        </p:nvSpPr>
        <p:spPr>
          <a:xfrm>
            <a:off x="4080880" y="1491215"/>
            <a:ext cx="4039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Научный руководитель: Каплунов И.А.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37F1A5-7E3C-474E-ACF4-EF305243FD60}"/>
              </a:ext>
            </a:extLst>
          </p:cNvPr>
          <p:cNvSpPr txBox="1"/>
          <p:nvPr/>
        </p:nvSpPr>
        <p:spPr>
          <a:xfrm>
            <a:off x="61054" y="2011857"/>
            <a:ext cx="7997857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Оптические приборы и устройства, применяемые в различных отраслях промышленности, в зависимости от области применения и типов взаимодействия работают в широком диапазоне длин волн электромагнитного излучения. Чувствительность, пространственное и спектральное разрешение и помехоустойчивость приборов зависят от качества материала, используемого в качестве световодов.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Оптические характеристики оптических элементов зависят от поверхности, шлифовки и условий роста. Однако немаловажным параметров является чистота исходного материала из которого выращивается монокристалл.</a:t>
            </a:r>
          </a:p>
          <a:p>
            <a:pPr algn="just"/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Монокристаллы парателлурита обладают относительно малым коэффициентом поглощения в видимом и ИК диапазонах и являются наиболее подходящим материалом для использования в терагерцовых технологиях. В данной работе использовались образцы, выращенные из вещества ХЧ (рис.1 а), ОСЧ (рис.1 б) и выращенные в Ужгороде (рис.1 в) и Китае (рис.1 г)</a:t>
            </a:r>
            <a:endParaRPr lang="ru-RU" sz="15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BA30A2-8821-480F-8D7F-E1177AAAD7FF}"/>
              </a:ext>
            </a:extLst>
          </p:cNvPr>
          <p:cNvSpPr txBox="1"/>
          <p:nvPr/>
        </p:nvSpPr>
        <p:spPr>
          <a:xfrm>
            <a:off x="2980532" y="8004175"/>
            <a:ext cx="184731" cy="5305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D83362-4EEF-45CB-B070-C6F428005269}"/>
              </a:ext>
            </a:extLst>
          </p:cNvPr>
          <p:cNvSpPr txBox="1"/>
          <p:nvPr/>
        </p:nvSpPr>
        <p:spPr>
          <a:xfrm>
            <a:off x="3414531" y="6701635"/>
            <a:ext cx="46443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Изохромы (рис.2) на коноскопических картинах, полученных на монокристаллах парателлурита, выращенных из вещества ОСЧ(а) и в Ужгороде(б), минимально искажены, что соответствует минимальному влиянию дефектов на оптическое качество световодов.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4EFC71-589D-4FE3-BBE8-93779632662D}"/>
              </a:ext>
            </a:extLst>
          </p:cNvPr>
          <p:cNvSpPr txBox="1"/>
          <p:nvPr/>
        </p:nvSpPr>
        <p:spPr>
          <a:xfrm>
            <a:off x="61053" y="5854771"/>
            <a:ext cx="799785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оценки оптической однородности использовался метод коноскопии, позволяющий выявить оптические аномалии и определить степень искажения оптической индикатрисы в монокристаллах парателлурита, выращенных из различного вещества. </a:t>
            </a:r>
          </a:p>
        </p:txBody>
      </p:sp>
      <p:graphicFrame>
        <p:nvGraphicFramePr>
          <p:cNvPr id="25" name="Таблица 25">
            <a:extLst>
              <a:ext uri="{FF2B5EF4-FFF2-40B4-BE49-F238E27FC236}">
                <a16:creationId xmlns:a16="http://schemas.microsoft.com/office/drawing/2014/main" id="{D7AC3EDF-FDF8-4B20-8831-63BBEAB71B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4884347"/>
              </p:ext>
            </p:extLst>
          </p:nvPr>
        </p:nvGraphicFramePr>
        <p:xfrm>
          <a:off x="1307064" y="4560835"/>
          <a:ext cx="5413376" cy="10980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3344">
                  <a:extLst>
                    <a:ext uri="{9D8B030D-6E8A-4147-A177-3AD203B41FA5}">
                      <a16:colId xmlns:a16="http://schemas.microsoft.com/office/drawing/2014/main" val="2217685285"/>
                    </a:ext>
                  </a:extLst>
                </a:gridCol>
                <a:gridCol w="1353344">
                  <a:extLst>
                    <a:ext uri="{9D8B030D-6E8A-4147-A177-3AD203B41FA5}">
                      <a16:colId xmlns:a16="http://schemas.microsoft.com/office/drawing/2014/main" val="1329642633"/>
                    </a:ext>
                  </a:extLst>
                </a:gridCol>
                <a:gridCol w="1353344">
                  <a:extLst>
                    <a:ext uri="{9D8B030D-6E8A-4147-A177-3AD203B41FA5}">
                      <a16:colId xmlns:a16="http://schemas.microsoft.com/office/drawing/2014/main" val="3335427450"/>
                    </a:ext>
                  </a:extLst>
                </a:gridCol>
                <a:gridCol w="1353344">
                  <a:extLst>
                    <a:ext uri="{9D8B030D-6E8A-4147-A177-3AD203B41FA5}">
                      <a16:colId xmlns:a16="http://schemas.microsoft.com/office/drawing/2014/main" val="3317405425"/>
                    </a:ext>
                  </a:extLst>
                </a:gridCol>
              </a:tblGrid>
              <a:tr h="80087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8887322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а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б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в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г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4705274"/>
                  </a:ext>
                </a:extLst>
              </a:tr>
            </a:tbl>
          </a:graphicData>
        </a:graphic>
      </p:graphicFrame>
      <p:graphicFrame>
        <p:nvGraphicFramePr>
          <p:cNvPr id="27" name="Таблица 27">
            <a:extLst>
              <a:ext uri="{FF2B5EF4-FFF2-40B4-BE49-F238E27FC236}">
                <a16:creationId xmlns:a16="http://schemas.microsoft.com/office/drawing/2014/main" id="{6C6C2FAF-76F5-423E-AAE1-53170D5B1E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744416"/>
              </p:ext>
            </p:extLst>
          </p:nvPr>
        </p:nvGraphicFramePr>
        <p:xfrm>
          <a:off x="61053" y="6754756"/>
          <a:ext cx="3353478" cy="11885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739">
                  <a:extLst>
                    <a:ext uri="{9D8B030D-6E8A-4147-A177-3AD203B41FA5}">
                      <a16:colId xmlns:a16="http://schemas.microsoft.com/office/drawing/2014/main" val="4246815464"/>
                    </a:ext>
                  </a:extLst>
                </a:gridCol>
                <a:gridCol w="1676739">
                  <a:extLst>
                    <a:ext uri="{9D8B030D-6E8A-4147-A177-3AD203B41FA5}">
                      <a16:colId xmlns:a16="http://schemas.microsoft.com/office/drawing/2014/main" val="2035415249"/>
                    </a:ext>
                  </a:extLst>
                </a:gridCol>
              </a:tblGrid>
              <a:tr h="89138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566993"/>
                  </a:ext>
                </a:extLst>
              </a:tr>
              <a:tr h="142657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а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б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2798195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0BF8127F-5E3A-4FED-9000-ED5AC27F77B4}"/>
              </a:ext>
            </a:extLst>
          </p:cNvPr>
          <p:cNvSpPr txBox="1"/>
          <p:nvPr/>
        </p:nvSpPr>
        <p:spPr>
          <a:xfrm>
            <a:off x="2588991" y="5654607"/>
            <a:ext cx="29571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Рис.1 Внешний вид оптических элементов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C58813D-F433-4C5F-A050-E378D9C9AB56}"/>
              </a:ext>
            </a:extLst>
          </p:cNvPr>
          <p:cNvSpPr txBox="1"/>
          <p:nvPr/>
        </p:nvSpPr>
        <p:spPr>
          <a:xfrm>
            <a:off x="0" y="7941176"/>
            <a:ext cx="3414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Рис.2 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Коноскопические изображения, полученные  на монокристаллах парателлурита</a:t>
            </a:r>
            <a:endParaRPr lang="ru-RU" sz="1200" dirty="0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A30989A-7D72-451A-A21B-ABCB2AF62C84}"/>
              </a:ext>
            </a:extLst>
          </p:cNvPr>
          <p:cNvPicPr/>
          <p:nvPr/>
        </p:nvPicPr>
        <p:blipFill rotWithShape="1">
          <a:blip r:embed="rId5"/>
          <a:srcRect l="30229" t="24415" r="32090" b="25842"/>
          <a:stretch/>
        </p:blipFill>
        <p:spPr bwMode="auto">
          <a:xfrm>
            <a:off x="269814" y="6698732"/>
            <a:ext cx="1330386" cy="97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77F5E69-3A03-49C6-A685-9DF860BAE6F7}"/>
              </a:ext>
            </a:extLst>
          </p:cNvPr>
          <p:cNvPicPr/>
          <p:nvPr/>
        </p:nvPicPr>
        <p:blipFill rotWithShape="1">
          <a:blip r:embed="rId6"/>
          <a:srcRect l="32497" t="23097" r="33031" b="30936"/>
          <a:stretch/>
        </p:blipFill>
        <p:spPr bwMode="auto">
          <a:xfrm>
            <a:off x="1924388" y="6711496"/>
            <a:ext cx="1332000" cy="97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2993F3D-018B-405F-8F4C-0DC53C6D0577}"/>
              </a:ext>
            </a:extLst>
          </p:cNvPr>
          <p:cNvSpPr txBox="1"/>
          <p:nvPr/>
        </p:nvSpPr>
        <p:spPr>
          <a:xfrm>
            <a:off x="111236" y="8597671"/>
            <a:ext cx="4112745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Искажение изохром полученных коноскопических картин </a:t>
            </a:r>
            <a:r>
              <a:rPr lang="ru-RU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монокристаллах парателлурита (рис.3), выращенных из вещества ХЧ(а) и в Китае(б), указывает на наличие крупных оптических аномалий, что снижает возможности их применения в высокоточных акустооптических устройствах.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3" name="Таблица 35">
            <a:extLst>
              <a:ext uri="{FF2B5EF4-FFF2-40B4-BE49-F238E27FC236}">
                <a16:creationId xmlns:a16="http://schemas.microsoft.com/office/drawing/2014/main" id="{684669AD-0D53-4DAC-9129-ADDE9B27A9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289899"/>
              </p:ext>
            </p:extLst>
          </p:nvPr>
        </p:nvGraphicFramePr>
        <p:xfrm>
          <a:off x="4391890" y="8489577"/>
          <a:ext cx="3667018" cy="12962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3509">
                  <a:extLst>
                    <a:ext uri="{9D8B030D-6E8A-4147-A177-3AD203B41FA5}">
                      <a16:colId xmlns:a16="http://schemas.microsoft.com/office/drawing/2014/main" val="239311257"/>
                    </a:ext>
                  </a:extLst>
                </a:gridCol>
                <a:gridCol w="1833509">
                  <a:extLst>
                    <a:ext uri="{9D8B030D-6E8A-4147-A177-3AD203B41FA5}">
                      <a16:colId xmlns:a16="http://schemas.microsoft.com/office/drawing/2014/main" val="4206099310"/>
                    </a:ext>
                  </a:extLst>
                </a:gridCol>
              </a:tblGrid>
              <a:tr h="96396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2305096"/>
                  </a:ext>
                </a:extLst>
              </a:tr>
              <a:tr h="33228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а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б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6084619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455E4D7C-E11B-4984-AAA7-3031CC7ECCCB}"/>
              </a:ext>
            </a:extLst>
          </p:cNvPr>
          <p:cNvSpPr txBox="1"/>
          <p:nvPr/>
        </p:nvSpPr>
        <p:spPr>
          <a:xfrm>
            <a:off x="4415233" y="9785822"/>
            <a:ext cx="3667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Рис.3 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Коноскопические изображения, полученные  на монокристаллах парателлурита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875FEE2-2EBC-4AA7-9A4D-5ED5D44D0513}"/>
              </a:ext>
            </a:extLst>
          </p:cNvPr>
          <p:cNvPicPr/>
          <p:nvPr/>
        </p:nvPicPr>
        <p:blipFill rotWithShape="1">
          <a:blip r:embed="rId7"/>
          <a:srcRect l="34665" t="17323" r="33750" b="40560"/>
          <a:stretch/>
        </p:blipFill>
        <p:spPr bwMode="auto">
          <a:xfrm>
            <a:off x="4739476" y="8413886"/>
            <a:ext cx="1332000" cy="97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F524F0AA-0769-4EF9-A20A-F13F55329847}"/>
              </a:ext>
            </a:extLst>
          </p:cNvPr>
          <p:cNvPicPr/>
          <p:nvPr/>
        </p:nvPicPr>
        <p:blipFill rotWithShape="1">
          <a:blip r:embed="rId8"/>
          <a:srcRect l="38329" t="24166" r="29916" b="33491"/>
          <a:stretch/>
        </p:blipFill>
        <p:spPr bwMode="auto">
          <a:xfrm>
            <a:off x="6419063" y="8406632"/>
            <a:ext cx="1332000" cy="97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48277DF-EA7C-42B6-8507-4B930CAE6CB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8" t="33142" r="35928" b="24468"/>
          <a:stretch/>
        </p:blipFill>
        <p:spPr>
          <a:xfrm>
            <a:off x="1437823" y="4583206"/>
            <a:ext cx="1104000" cy="82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A50466A-3B0D-4906-A804-11D2B12D605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3" t="31908" r="35625" b="26555"/>
          <a:stretch/>
        </p:blipFill>
        <p:spPr>
          <a:xfrm>
            <a:off x="2775523" y="4583206"/>
            <a:ext cx="1104000" cy="82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AF8CF1E-1E54-4673-9B80-23E1A3C0949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7" t="34305" r="36993" b="29388"/>
          <a:stretch/>
        </p:blipFill>
        <p:spPr>
          <a:xfrm>
            <a:off x="4113223" y="4581149"/>
            <a:ext cx="1104000" cy="828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68F7A80-ED7C-4031-8E74-E4FC4D057CF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09" t="34716" r="34705" b="27436"/>
          <a:stretch/>
        </p:blipFill>
        <p:spPr>
          <a:xfrm>
            <a:off x="5450923" y="4581149"/>
            <a:ext cx="1104000" cy="82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316</Words>
  <Application>Microsoft Office PowerPoint</Application>
  <PresentationFormat>B4 (ISO) (250x353 мм)</PresentationFormat>
  <Paragraphs>21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Times New Roman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Алексей Карпенков</dc:creator>
  <cp:lastModifiedBy>Валерий Степанов</cp:lastModifiedBy>
  <cp:revision>36</cp:revision>
  <dcterms:created xsi:type="dcterms:W3CDTF">2020-05-29T15:50:27Z</dcterms:created>
  <dcterms:modified xsi:type="dcterms:W3CDTF">2022-03-24T05:00:55Z</dcterms:modified>
</cp:coreProperties>
</file>