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04" r:id="rId1"/>
  </p:sldMasterIdLst>
  <p:notesMasterIdLst>
    <p:notesMasterId r:id="rId3"/>
  </p:notesMasterIdLst>
  <p:sldIdLst>
    <p:sldId id="257" r:id="rId2"/>
  </p:sldIdLst>
  <p:sldSz cx="21386800" cy="30279975"/>
  <p:notesSz cx="6858000" cy="9144000"/>
  <p:defaultTextStyle>
    <a:defPPr>
      <a:defRPr lang="ru-RU"/>
    </a:defPPr>
    <a:lvl1pPr algn="l" defTabSz="2951163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1474788" indent="-1017588" algn="l" defTabSz="2951163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2951163" indent="-2036763" algn="l" defTabSz="2951163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4427538" indent="-3055938" algn="l" defTabSz="2951163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5902325" indent="-4073525" algn="l" defTabSz="2951163" rtl="0" fontAlgn="base">
      <a:spcBef>
        <a:spcPct val="0"/>
      </a:spcBef>
      <a:spcAft>
        <a:spcPct val="0"/>
      </a:spcAft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58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537">
          <p15:clr>
            <a:srgbClr val="A4A3A4"/>
          </p15:clr>
        </p15:guide>
        <p15:guide id="2" pos="673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74FB"/>
    <a:srgbClr val="D1EAF7"/>
    <a:srgbClr val="EEF0D8"/>
    <a:srgbClr val="F0D8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 autoAdjust="0"/>
    <p:restoredTop sz="97695" autoAdjust="0"/>
  </p:normalViewPr>
  <p:slideViewPr>
    <p:cSldViewPr>
      <p:cViewPr>
        <p:scale>
          <a:sx n="66" d="100"/>
          <a:sy n="66" d="100"/>
        </p:scale>
        <p:origin x="-990" y="252"/>
      </p:cViewPr>
      <p:guideLst>
        <p:guide orient="horz" pos="9537"/>
        <p:guide pos="6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295189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295189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61FBCB-6CA3-454A-9F84-2A936D5E0E31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295189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295189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ADA39D7-011F-46E0-A8FC-971D437AA8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775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2951163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+mn-ea"/>
        <a:cs typeface="+mn-cs"/>
      </a:defRPr>
    </a:lvl1pPr>
    <a:lvl2pPr marL="1474788" algn="l" defTabSz="2951163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+mn-ea"/>
        <a:cs typeface="+mn-cs"/>
      </a:defRPr>
    </a:lvl2pPr>
    <a:lvl3pPr marL="2951163" algn="l" defTabSz="2951163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+mn-ea"/>
        <a:cs typeface="+mn-cs"/>
      </a:defRPr>
    </a:lvl3pPr>
    <a:lvl4pPr marL="4427538" algn="l" defTabSz="2951163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+mn-ea"/>
        <a:cs typeface="+mn-cs"/>
      </a:defRPr>
    </a:lvl4pPr>
    <a:lvl5pPr marL="5902325" algn="l" defTabSz="2951163" rtl="0" eaLnBrk="0" fontAlgn="base" hangingPunct="0">
      <a:spcBef>
        <a:spcPct val="30000"/>
      </a:spcBef>
      <a:spcAft>
        <a:spcPct val="0"/>
      </a:spcAft>
      <a:defRPr sz="3900" kern="1200">
        <a:solidFill>
          <a:schemeClr val="tx1"/>
        </a:solidFill>
        <a:latin typeface="+mn-lt"/>
        <a:ea typeface="+mn-ea"/>
        <a:cs typeface="+mn-cs"/>
      </a:defRPr>
    </a:lvl5pPr>
    <a:lvl6pPr marL="7379749" algn="l" defTabSz="295189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6pPr>
    <a:lvl7pPr marL="8855704" algn="l" defTabSz="295189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7pPr>
    <a:lvl8pPr marL="10331653" algn="l" defTabSz="295189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8pPr>
    <a:lvl9pPr marL="11807601" algn="l" defTabSz="2951897" rtl="0" eaLnBrk="1" latinLnBrk="0" hangingPunct="1">
      <a:defRPr sz="3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5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5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58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58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58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2951163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2951163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2951163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2951163" fontAlgn="base">
              <a:spcBef>
                <a:spcPct val="0"/>
              </a:spcBef>
              <a:spcAft>
                <a:spcPct val="0"/>
              </a:spcAft>
              <a:defRPr sz="58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2951163" fontAlgn="base">
              <a:spcBef>
                <a:spcPct val="0"/>
              </a:spcBef>
              <a:spcAft>
                <a:spcPct val="0"/>
              </a:spcAft>
              <a:defRPr/>
            </a:pPr>
            <a:fld id="{9D9A2226-62BB-4369-9689-C46E2B3488B9}" type="slidenum">
              <a:rPr lang="ru-RU" sz="1200" smtClean="0"/>
              <a:pPr defTabSz="2951163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4014098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247563" y="6055995"/>
            <a:ext cx="18364132" cy="8074660"/>
          </a:xfrm>
          <a:ln>
            <a:noFill/>
          </a:ln>
        </p:spPr>
        <p:txBody>
          <a:bodyPr tIns="0" rIns="59046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181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1247563" y="14254883"/>
            <a:ext cx="18371261" cy="7738216"/>
          </a:xfrm>
        </p:spPr>
        <p:txBody>
          <a:bodyPr lIns="0" rIns="59046"/>
          <a:lstStyle>
            <a:lvl1pPr marL="0" marR="147616" indent="0" algn="r">
              <a:buNone/>
              <a:defRPr>
                <a:solidFill>
                  <a:schemeClr val="tx1"/>
                </a:solidFill>
              </a:defRPr>
            </a:lvl1pPr>
            <a:lvl2pPr marL="1476162" indent="0" algn="ctr">
              <a:buNone/>
            </a:lvl2pPr>
            <a:lvl3pPr marL="2952323" indent="0" algn="ctr">
              <a:buNone/>
            </a:lvl3pPr>
            <a:lvl4pPr marL="4428485" indent="0" algn="ctr">
              <a:buNone/>
            </a:lvl4pPr>
            <a:lvl5pPr marL="5904647" indent="0" algn="ctr">
              <a:buNone/>
            </a:lvl5pPr>
            <a:lvl6pPr marL="7380808" indent="0" algn="ctr">
              <a:buNone/>
            </a:lvl6pPr>
            <a:lvl7pPr marL="8856970" indent="0" algn="ctr">
              <a:buNone/>
            </a:lvl7pPr>
            <a:lvl8pPr marL="10333131" indent="0" algn="ctr">
              <a:buNone/>
            </a:lvl8pPr>
            <a:lvl9pPr marL="11809293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04BD4-3624-4729-B049-12DE5B54DCDE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C9D30-B49E-455B-9C6A-C80895F243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C0FC0A-27E7-496E-816A-3D330C98AB8D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725DC-2A45-4AE1-B585-8C13813FA3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5505430" y="4037337"/>
            <a:ext cx="4812030" cy="2301138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9340" y="4037337"/>
            <a:ext cx="14079643" cy="2301138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C1B0-CCA7-4AD9-927C-34CE83C1B00B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8BBE7-BED8-4787-AE32-88B967B793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D522B-EBB3-454F-8CE3-91E61BAE1B22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5DF4-0F44-4CD4-8F77-B468899EC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434" y="5813755"/>
            <a:ext cx="18178780" cy="6015622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181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40434" y="11941843"/>
            <a:ext cx="18178780" cy="6665798"/>
          </a:xfrm>
        </p:spPr>
        <p:txBody>
          <a:bodyPr lIns="147616" rIns="147616"/>
          <a:lstStyle>
            <a:lvl1pPr marL="0" indent="0">
              <a:buNone/>
              <a:defRPr sz="7100">
                <a:solidFill>
                  <a:schemeClr val="tx1"/>
                </a:solidFill>
              </a:defRPr>
            </a:lvl1pPr>
            <a:lvl2pPr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5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4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A133F7-006B-4F4D-B28E-988B4F93015F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A6B53-ACAB-4DED-BD99-1F9927EFE1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40" y="3108744"/>
            <a:ext cx="19248120" cy="50466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9340" y="8477708"/>
            <a:ext cx="9445837" cy="19581051"/>
          </a:xfrm>
        </p:spPr>
        <p:txBody>
          <a:bodyPr/>
          <a:lstStyle>
            <a:lvl1pPr>
              <a:defRPr sz="84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871623" y="8477708"/>
            <a:ext cx="9445837" cy="19581051"/>
          </a:xfrm>
        </p:spPr>
        <p:txBody>
          <a:bodyPr/>
          <a:lstStyle>
            <a:lvl1pPr>
              <a:defRPr sz="8400"/>
            </a:lvl1pPr>
            <a:lvl2pPr>
              <a:defRPr sz="7700"/>
            </a:lvl2pPr>
            <a:lvl3pPr>
              <a:defRPr sz="6500"/>
            </a:lvl3pPr>
            <a:lvl4pPr>
              <a:defRPr sz="5800"/>
            </a:lvl4pPr>
            <a:lvl5pPr>
              <a:defRPr sz="5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0B0BF-FE12-4FB1-9A56-7325AB3D6D8C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281A-74B5-4391-9E89-D346D5F674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40" y="3108744"/>
            <a:ext cx="19248120" cy="5046663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340" y="8191435"/>
            <a:ext cx="9449551" cy="2911222"/>
          </a:xfrm>
        </p:spPr>
        <p:txBody>
          <a:bodyPr lIns="147616" tIns="0" rIns="147616" bIns="0" anchor="ctr">
            <a:noAutofit/>
          </a:bodyPr>
          <a:lstStyle>
            <a:lvl1pPr marL="0" indent="0">
              <a:buNone/>
              <a:defRPr sz="7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6500" b="1"/>
            </a:lvl2pPr>
            <a:lvl3pPr>
              <a:buNone/>
              <a:defRPr sz="5800" b="1"/>
            </a:lvl3pPr>
            <a:lvl4pPr>
              <a:buNone/>
              <a:defRPr sz="5200" b="1"/>
            </a:lvl4pPr>
            <a:lvl5pPr>
              <a:buNone/>
              <a:defRPr sz="52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0864198" y="8211346"/>
            <a:ext cx="9453263" cy="2891314"/>
          </a:xfrm>
        </p:spPr>
        <p:txBody>
          <a:bodyPr lIns="147616" tIns="0" rIns="147616" bIns="0" anchor="ctr"/>
          <a:lstStyle>
            <a:lvl1pPr marL="0" indent="0">
              <a:buNone/>
              <a:defRPr sz="77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6500" b="1"/>
            </a:lvl2pPr>
            <a:lvl3pPr>
              <a:buNone/>
              <a:defRPr sz="5800" b="1"/>
            </a:lvl3pPr>
            <a:lvl4pPr>
              <a:buNone/>
              <a:defRPr sz="5200" b="1"/>
            </a:lvl4pPr>
            <a:lvl5pPr>
              <a:buNone/>
              <a:defRPr sz="52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1069340" y="11102658"/>
            <a:ext cx="9449551" cy="16979922"/>
          </a:xfrm>
        </p:spPr>
        <p:txBody>
          <a:bodyPr tIns="0"/>
          <a:lstStyle>
            <a:lvl1pPr>
              <a:defRPr sz="71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10864198" y="11102658"/>
            <a:ext cx="9453263" cy="16979922"/>
          </a:xfrm>
        </p:spPr>
        <p:txBody>
          <a:bodyPr tIns="0"/>
          <a:lstStyle>
            <a:lvl1pPr>
              <a:defRPr sz="7100"/>
            </a:lvl1pPr>
            <a:lvl2pPr>
              <a:defRPr sz="6500"/>
            </a:lvl2pPr>
            <a:lvl3pPr>
              <a:defRPr sz="5800"/>
            </a:lvl3pPr>
            <a:lvl4pPr>
              <a:defRPr sz="5200"/>
            </a:lvl4pPr>
            <a:lvl5pPr>
              <a:defRPr sz="5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B9411-E207-45FF-B3DC-A1C5C10FDFC0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385F7-7C61-497E-A9DA-AA62EB4363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9340" y="3108744"/>
            <a:ext cx="19426343" cy="5046663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16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36614-976E-41A0-B77F-0A0E2DBE460E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56651-510A-4D00-9EFC-4C4483D6B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D74C8-8A11-44F4-AA6E-0964B8083363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BD7AA-ACE0-4913-A5A9-8A7E38A47E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010" y="2271007"/>
            <a:ext cx="6416040" cy="5130774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84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604010" y="7401772"/>
            <a:ext cx="6416040" cy="20186650"/>
          </a:xfrm>
        </p:spPr>
        <p:txBody>
          <a:bodyPr lIns="59046" rIns="59046"/>
          <a:lstStyle>
            <a:lvl1pPr marL="0" indent="0" algn="l">
              <a:buNone/>
              <a:defRPr sz="4500"/>
            </a:lvl1pPr>
            <a:lvl2pPr indent="0" algn="l">
              <a:buNone/>
              <a:defRPr sz="3900"/>
            </a:lvl2pPr>
            <a:lvl3pPr indent="0" algn="l">
              <a:buNone/>
              <a:defRPr sz="3200"/>
            </a:lvl3pPr>
            <a:lvl4pPr indent="0" algn="l">
              <a:buNone/>
              <a:defRPr sz="2900"/>
            </a:lvl4pPr>
            <a:lvl5pPr indent="0" algn="l">
              <a:buNone/>
              <a:defRPr sz="2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8361645" y="7401772"/>
            <a:ext cx="11955815" cy="20186650"/>
          </a:xfrm>
        </p:spPr>
        <p:txBody>
          <a:bodyPr tIns="0"/>
          <a:lstStyle>
            <a:lvl1pPr>
              <a:defRPr sz="9000"/>
            </a:lvl1pPr>
            <a:lvl2pPr>
              <a:defRPr sz="8400"/>
            </a:lvl2pPr>
            <a:lvl3pPr>
              <a:defRPr sz="7700"/>
            </a:lvl3pPr>
            <a:lvl4pPr>
              <a:defRPr sz="6500"/>
            </a:lvl4pPr>
            <a:lvl5pPr>
              <a:defRPr sz="5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15FD0-510C-4DDF-8E73-CA447EE3392D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61856-0E4D-49E5-AEC2-A54F98C859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7404100" y="4892675"/>
            <a:ext cx="12298363" cy="1816735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5232" tIns="147616" rIns="295232" bIns="14761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18721388" y="23664863"/>
            <a:ext cx="363537" cy="68580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5232" tIns="147616" rIns="295232" bIns="14761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22225" y="25682575"/>
            <a:ext cx="21431250" cy="4597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95232" tIns="147616" rIns="295232" bIns="147616"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10247313" y="27462163"/>
            <a:ext cx="11139487" cy="281781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95232" tIns="147616" rIns="295232" bIns="147616"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5786" y="5196767"/>
            <a:ext cx="5175606" cy="6987711"/>
          </a:xfrm>
        </p:spPr>
        <p:txBody>
          <a:bodyPr lIns="147616" rIns="147616" bIns="147616"/>
          <a:lstStyle>
            <a:lvl1pPr algn="l">
              <a:buNone/>
              <a:defRPr sz="6500" b="1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25787" y="12489872"/>
            <a:ext cx="5168477" cy="9622303"/>
          </a:xfrm>
        </p:spPr>
        <p:txBody>
          <a:bodyPr lIns="206663" rIns="147616"/>
          <a:lstStyle>
            <a:lvl1pPr marL="0" indent="0" algn="l">
              <a:spcBef>
                <a:spcPts val="807"/>
              </a:spcBef>
              <a:buFontTx/>
              <a:buNone/>
              <a:defRPr sz="4200"/>
            </a:lvl1pPr>
            <a:lvl2pPr>
              <a:defRPr sz="39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8152883" y="5296201"/>
            <a:ext cx="10800334" cy="17360519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103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C0BCA-FE3E-4942-B893-A45F92A80554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8891250" y="28065413"/>
            <a:ext cx="1425575" cy="16113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6FD2F-07C2-41CD-88DF-FBE689FD30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22225" y="-31750"/>
            <a:ext cx="21431250" cy="45989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95232" tIns="147616" rIns="295232" bIns="147616"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10247313" y="-31750"/>
            <a:ext cx="11139487" cy="28178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295232" tIns="147616" rIns="295232" bIns="147616"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052" name="Заголовок 8"/>
          <p:cNvSpPr>
            <a:spLocks noGrp="1"/>
          </p:cNvSpPr>
          <p:nvPr>
            <p:ph type="title"/>
          </p:nvPr>
        </p:nvSpPr>
        <p:spPr bwMode="auto">
          <a:xfrm>
            <a:off x="1069975" y="3108325"/>
            <a:ext cx="19246850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47616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053" name="Текст 29"/>
          <p:cNvSpPr>
            <a:spLocks noGrp="1"/>
          </p:cNvSpPr>
          <p:nvPr>
            <p:ph type="body" idx="1"/>
          </p:nvPr>
        </p:nvSpPr>
        <p:spPr bwMode="auto">
          <a:xfrm>
            <a:off x="1069975" y="8545513"/>
            <a:ext cx="19246850" cy="1937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295232" tIns="147616" rIns="295232" bIns="1476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1069975" y="28065413"/>
            <a:ext cx="4989513" cy="16113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3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38DB163C-1105-4B01-8739-CE61D450A5E2}" type="datetimeFigureOut">
              <a:rPr lang="ru-RU"/>
              <a:pPr>
                <a:defRPr/>
              </a:pPr>
              <a:t>24.03.2022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6237288" y="28065413"/>
            <a:ext cx="7842250" cy="1611312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3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8535650" y="28065413"/>
            <a:ext cx="1781175" cy="1611312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3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AC636481-F6ED-442C-9F0D-B6A4A18A9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057" name="Группа 1"/>
          <p:cNvGrpSpPr>
            <a:grpSpLocks/>
          </p:cNvGrpSpPr>
          <p:nvPr/>
        </p:nvGrpSpPr>
        <p:grpSpPr bwMode="auto">
          <a:xfrm>
            <a:off x="-44450" y="893763"/>
            <a:ext cx="21472525" cy="2867025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5" r:id="rId1"/>
    <p:sldLayoutId id="2147484517" r:id="rId2"/>
    <p:sldLayoutId id="2147484526" r:id="rId3"/>
    <p:sldLayoutId id="2147484518" r:id="rId4"/>
    <p:sldLayoutId id="2147484519" r:id="rId5"/>
    <p:sldLayoutId id="2147484520" r:id="rId6"/>
    <p:sldLayoutId id="2147484521" r:id="rId7"/>
    <p:sldLayoutId id="2147484522" r:id="rId8"/>
    <p:sldLayoutId id="2147484527" r:id="rId9"/>
    <p:sldLayoutId id="2147484523" r:id="rId10"/>
    <p:sldLayoutId id="214748452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161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100">
          <a:solidFill>
            <a:schemeClr val="tx2"/>
          </a:solidFill>
          <a:latin typeface="Calibri" pitchFamily="34" charset="0"/>
        </a:defRPr>
      </a:lvl9pPr>
    </p:titleStyle>
    <p:bodyStyle>
      <a:lvl1pPr marL="884238" indent="-88423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8400" kern="1200">
          <a:solidFill>
            <a:schemeClr val="tx1"/>
          </a:solidFill>
          <a:latin typeface="+mn-lt"/>
          <a:ea typeface="+mn-ea"/>
          <a:cs typeface="+mn-cs"/>
        </a:defRPr>
      </a:lvl1pPr>
      <a:lvl2pPr marL="2065338" indent="-7969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7700" kern="1200">
          <a:solidFill>
            <a:schemeClr val="tx1"/>
          </a:solidFill>
          <a:latin typeface="+mn-lt"/>
          <a:ea typeface="+mn-ea"/>
          <a:cs typeface="+mn-cs"/>
        </a:defRPr>
      </a:lvl2pPr>
      <a:lvl3pPr marL="2951163" indent="-79692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6800" kern="1200">
          <a:solidFill>
            <a:schemeClr val="tx1"/>
          </a:solidFill>
          <a:latin typeface="+mn-lt"/>
          <a:ea typeface="+mn-ea"/>
          <a:cs typeface="+mn-cs"/>
        </a:defRPr>
      </a:lvl3pPr>
      <a:lvl4pPr marL="3836988" indent="-677863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6500" kern="1200">
          <a:solidFill>
            <a:schemeClr val="tx1"/>
          </a:solidFill>
          <a:latin typeface="+mn-lt"/>
          <a:ea typeface="+mn-ea"/>
          <a:cs typeface="+mn-cs"/>
        </a:defRPr>
      </a:lvl4pPr>
      <a:lvl5pPr marL="4722813" indent="-677863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6500" kern="1200">
          <a:solidFill>
            <a:schemeClr val="tx1"/>
          </a:solidFill>
          <a:latin typeface="+mn-lt"/>
          <a:ea typeface="+mn-ea"/>
          <a:cs typeface="+mn-cs"/>
        </a:defRPr>
      </a:lvl5pPr>
      <a:lvl6pPr marL="5609414" indent="-679034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5800" kern="1200">
          <a:solidFill>
            <a:schemeClr val="tx1"/>
          </a:solidFill>
          <a:latin typeface="+mn-lt"/>
          <a:ea typeface="+mn-ea"/>
          <a:cs typeface="+mn-cs"/>
        </a:defRPr>
      </a:lvl6pPr>
      <a:lvl7pPr marL="6199879" indent="-59046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5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7085576" indent="-590465" algn="l" rtl="0" eaLnBrk="1" latinLnBrk="0" hangingPunct="1">
        <a:spcBef>
          <a:spcPct val="20000"/>
        </a:spcBef>
        <a:buClr>
          <a:schemeClr val="tx2"/>
        </a:buClr>
        <a:buChar char="•"/>
        <a:defRPr kumimoji="0" sz="5200" kern="1200">
          <a:solidFill>
            <a:schemeClr val="tx1"/>
          </a:solidFill>
          <a:latin typeface="+mn-lt"/>
          <a:ea typeface="+mn-ea"/>
          <a:cs typeface="+mn-cs"/>
        </a:defRPr>
      </a:lvl8pPr>
      <a:lvl9pPr marL="7971273" indent="-59046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4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147616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29523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44284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590464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738080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88569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1033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118092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1.emf"/><Relationship Id="rId3" Type="http://schemas.openxmlformats.org/officeDocument/2006/relationships/image" Target="../media/image4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tif"/><Relationship Id="rId24" Type="http://schemas.microsoft.com/office/2007/relationships/hdphoto" Target="../media/hdphoto6.wdp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8.emf"/><Relationship Id="rId19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microsoft.com/office/2007/relationships/hdphoto" Target="../media/hdphoto5.wdp"/><Relationship Id="rId27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EAF7">
            <a:alpha val="59999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321F9F-5D29-4A15-B949-303E894470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54190" t="20203" r="2160" b="30067"/>
          <a:stretch/>
        </p:blipFill>
        <p:spPr>
          <a:xfrm>
            <a:off x="11989544" y="10233395"/>
            <a:ext cx="5832648" cy="425718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64408" y="5921044"/>
            <a:ext cx="4464496" cy="728964"/>
          </a:xfrm>
          <a:prstGeom prst="rect">
            <a:avLst/>
          </a:prstGeom>
          <a:noFill/>
          <a:ln>
            <a:noFill/>
          </a:ln>
        </p:spPr>
        <p:txBody>
          <a:bodyPr wrap="square" lIns="295190" tIns="147597" rIns="295190" bIns="147597">
            <a:spAutoFit/>
          </a:bodyPr>
          <a:lstStyle/>
          <a:p>
            <a:pPr defTabSz="295189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Объекты исследования</a:t>
            </a:r>
            <a:endParaRPr lang="ru-RU" sz="28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0" name="TextBox 18"/>
          <p:cNvSpPr txBox="1">
            <a:spLocks noChangeArrowheads="1"/>
          </p:cNvSpPr>
          <p:nvPr/>
        </p:nvSpPr>
        <p:spPr bwMode="auto">
          <a:xfrm>
            <a:off x="5652840" y="8369316"/>
            <a:ext cx="1800200" cy="1036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95190" tIns="147597" rIns="295190" bIns="147597">
            <a:spAutoFit/>
          </a:bodyPr>
          <a:lstStyle/>
          <a:p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нитрит </a:t>
            </a:r>
          </a:p>
          <a:p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серебра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869967" y="6569116"/>
            <a:ext cx="12904553" cy="3314287"/>
          </a:xfrm>
          <a:prstGeom prst="rect">
            <a:avLst/>
          </a:prstGeom>
          <a:noFill/>
        </p:spPr>
        <p:txBody>
          <a:bodyPr wrap="square" lIns="295190" tIns="147597" rIns="295190" bIns="147597">
            <a:spAutoFit/>
          </a:bodyPr>
          <a:lstStyle/>
          <a:p>
            <a:pPr algn="just" defTabSz="295189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УФ-СПЕКТРОСКОПИЯ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(«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Evolution Array</a:t>
            </a: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», 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Thermo Scientific), </a:t>
            </a: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ИК-СПЕКТРОСКОПИЯ</a:t>
            </a:r>
            <a:r>
              <a:rPr lang="ru-RU" sz="2800" b="1" cap="smal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(«</a:t>
            </a:r>
            <a:r>
              <a:rPr lang="en-US" sz="2800" b="1" cap="smal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Vertex 70</a:t>
            </a:r>
            <a:r>
              <a:rPr lang="ru-RU" sz="2800" b="1" cap="smal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»</a:t>
            </a:r>
            <a:r>
              <a:rPr lang="en-US" sz="2800" b="1" cap="smal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, Bruker)</a:t>
            </a:r>
            <a:r>
              <a:rPr lang="ru-RU" sz="2800" b="1" cap="smal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,</a:t>
            </a:r>
            <a:r>
              <a:rPr lang="en-US" sz="2800" b="1" cap="smal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ru-RU" sz="2800" b="1" cap="small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ДИНАМИЧЕСКОЕ РАССЕЯНИЕ СВЕТА+ДЗЕТА ПОТЕНЦИАЛ (УКАЖИ СВОЙ ПРИБОР) (</a:t>
            </a: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small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СКАНИРУЮЩАЯ ЭЛЕКТРОННАЯ МИКРОСКОПИЯ (СЭМ)</a:t>
            </a:r>
            <a:r>
              <a:rPr lang="en-US" sz="2800" b="1" cap="small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«JEOL JSM-6610LV», Япония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), </a:t>
            </a: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ЭЛЕМЕНТНЫЙ АНАЛИЗ («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Oxford INCA Energy 350</a:t>
            </a: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», Япония).</a:t>
            </a:r>
            <a:endParaRPr lang="ru-RU" sz="2800" b="1" cap="small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295189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small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044" name="Rectangle 21"/>
          <p:cNvSpPr>
            <a:spLocks noChangeArrowheads="1"/>
          </p:cNvSpPr>
          <p:nvPr/>
        </p:nvSpPr>
        <p:spPr bwMode="auto">
          <a:xfrm>
            <a:off x="0" y="-492125"/>
            <a:ext cx="1841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2" rIns="91427" bIns="45712" anchor="ctr">
            <a:spAutoFit/>
          </a:bodyPr>
          <a:lstStyle/>
          <a:p>
            <a:endParaRPr lang="ru-RU"/>
          </a:p>
        </p:txBody>
      </p:sp>
      <p:sp>
        <p:nvSpPr>
          <p:cNvPr id="1045" name="Rectangle 23"/>
          <p:cNvSpPr>
            <a:spLocks noChangeArrowheads="1"/>
          </p:cNvSpPr>
          <p:nvPr/>
        </p:nvSpPr>
        <p:spPr bwMode="auto">
          <a:xfrm>
            <a:off x="0" y="-492125"/>
            <a:ext cx="1841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27" tIns="45712" rIns="91427" bIns="45712" anchor="ctr">
            <a:spAutoFit/>
          </a:bodyPr>
          <a:lstStyle/>
          <a:p>
            <a:endParaRPr lang="ru-RU"/>
          </a:p>
        </p:txBody>
      </p:sp>
      <p:sp>
        <p:nvSpPr>
          <p:cNvPr id="1052" name="Rectangle 348"/>
          <p:cNvSpPr>
            <a:spLocks noChangeArrowheads="1"/>
          </p:cNvSpPr>
          <p:nvPr/>
        </p:nvSpPr>
        <p:spPr bwMode="auto">
          <a:xfrm>
            <a:off x="0" y="0"/>
            <a:ext cx="2138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01" name="Rectangle 109"/>
          <p:cNvSpPr>
            <a:spLocks noChangeArrowheads="1"/>
          </p:cNvSpPr>
          <p:nvPr/>
        </p:nvSpPr>
        <p:spPr bwMode="auto">
          <a:xfrm>
            <a:off x="0" y="0"/>
            <a:ext cx="2138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02" name="Rectangle 119"/>
          <p:cNvSpPr>
            <a:spLocks noChangeArrowheads="1"/>
          </p:cNvSpPr>
          <p:nvPr/>
        </p:nvSpPr>
        <p:spPr bwMode="auto">
          <a:xfrm>
            <a:off x="0" y="0"/>
            <a:ext cx="2138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30" name="Rectangle 129"/>
          <p:cNvSpPr>
            <a:spLocks noChangeArrowheads="1"/>
          </p:cNvSpPr>
          <p:nvPr/>
        </p:nvSpPr>
        <p:spPr bwMode="auto">
          <a:xfrm>
            <a:off x="0" y="0"/>
            <a:ext cx="2138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31" name="Rectangle 131"/>
          <p:cNvSpPr>
            <a:spLocks noChangeArrowheads="1"/>
          </p:cNvSpPr>
          <p:nvPr/>
        </p:nvSpPr>
        <p:spPr bwMode="auto">
          <a:xfrm>
            <a:off x="0" y="0"/>
            <a:ext cx="2138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77" name="TextBox 76"/>
          <p:cNvSpPr txBox="1"/>
          <p:nvPr/>
        </p:nvSpPr>
        <p:spPr>
          <a:xfrm>
            <a:off x="-107800" y="2178547"/>
            <a:ext cx="216744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>
                    <a:lumMod val="10000"/>
                  </a:schemeClr>
                </a:solidFill>
              </a:rPr>
              <a:t>L-ЦИСТЕИН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bg1">
                    <a:lumMod val="10000"/>
                  </a:schemeClr>
                </a:solidFill>
              </a:rPr>
              <a:t>И N-АЦЕТИЛ-L-ЦИСТЕИН</a:t>
            </a:r>
            <a:r>
              <a:rPr lang="en-US" sz="36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3600" b="1" dirty="0">
                <a:solidFill>
                  <a:schemeClr val="bg1">
                    <a:lumMod val="10000"/>
                  </a:schemeClr>
                </a:solidFill>
              </a:rPr>
              <a:t>КАК БИОВОССТАНОВИТЕЛИ ДЛЯ ПОЛУЧЕНИЯ ГЕЛЬ-СПРЕЯ, СОДЕРЖАЩЕГО КЛАСТЕРЫ И НАНОЧАСТИЦЫ СЕРЕБРА</a:t>
            </a:r>
            <a:endParaRPr lang="ru-RU" sz="3600" b="1" baseline="-250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324248" y="5993052"/>
            <a:ext cx="7200800" cy="365034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35" name="Rectangle 133"/>
          <p:cNvSpPr>
            <a:spLocks noChangeArrowheads="1"/>
          </p:cNvSpPr>
          <p:nvPr/>
        </p:nvSpPr>
        <p:spPr bwMode="auto">
          <a:xfrm>
            <a:off x="0" y="0"/>
            <a:ext cx="213868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136" name="TextBox 78"/>
          <p:cNvSpPr txBox="1">
            <a:spLocks noChangeArrowheads="1"/>
          </p:cNvSpPr>
          <p:nvPr/>
        </p:nvSpPr>
        <p:spPr bwMode="auto">
          <a:xfrm>
            <a:off x="813183" y="8771747"/>
            <a:ext cx="16273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L-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цистеин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ЦИС)</a:t>
            </a:r>
            <a:endParaRPr lang="ru-RU" sz="48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" name="Скругленный прямоугольник 94"/>
          <p:cNvSpPr/>
          <p:nvPr/>
        </p:nvSpPr>
        <p:spPr>
          <a:xfrm>
            <a:off x="324248" y="14633531"/>
            <a:ext cx="20738304" cy="1346789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0" name="TextBox 119"/>
          <p:cNvSpPr txBox="1"/>
          <p:nvPr/>
        </p:nvSpPr>
        <p:spPr>
          <a:xfrm>
            <a:off x="2330090" y="9768726"/>
            <a:ext cx="85793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СХЕМА ПРИГОТОВЛЕНИЯ ОБРАЗЦОВ</a:t>
            </a:r>
          </a:p>
        </p:txBody>
      </p:sp>
      <p:sp>
        <p:nvSpPr>
          <p:cNvPr id="121" name="Скругленный прямоугольник 120"/>
          <p:cNvSpPr/>
          <p:nvPr/>
        </p:nvSpPr>
        <p:spPr>
          <a:xfrm>
            <a:off x="324248" y="9768725"/>
            <a:ext cx="10873208" cy="471707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9" name="TextBox 118"/>
          <p:cNvSpPr txBox="1"/>
          <p:nvPr/>
        </p:nvSpPr>
        <p:spPr>
          <a:xfrm>
            <a:off x="3780632" y="18307"/>
            <a:ext cx="13789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Цветкова В.А.</a:t>
            </a:r>
            <a:r>
              <a:rPr lang="ru-RU" sz="4000" b="1" i="1" baseline="30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40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i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Вишневецкий </a:t>
            </a:r>
            <a:r>
              <a:rPr lang="ru-RU" sz="40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Д.В.</a:t>
            </a:r>
            <a:r>
              <a:rPr lang="ru-RU" sz="4000" b="1" i="1" baseline="30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i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baseline="300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2124448" y="810395"/>
            <a:ext cx="17713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aseline="300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8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Тверской государственный университет</a:t>
            </a:r>
          </a:p>
          <a:p>
            <a:pPr algn="ctr"/>
            <a:r>
              <a:rPr lang="en-US" sz="2800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E-mail: rickashet@yandex.ru</a:t>
            </a:r>
            <a:endParaRPr lang="ru-RU" sz="28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68864" y="7342040"/>
            <a:ext cx="1152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bg1">
                    <a:lumMod val="10000"/>
                  </a:schemeClr>
                </a:solidFill>
              </a:rPr>
              <a:t>AgNO</a:t>
            </a:r>
            <a:r>
              <a:rPr lang="ru-RU" sz="2800" baseline="-25000" dirty="0">
                <a:solidFill>
                  <a:schemeClr val="bg1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663210" y="5993052"/>
            <a:ext cx="13399342" cy="3650342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9" name="TextBox 68"/>
          <p:cNvSpPr txBox="1"/>
          <p:nvPr/>
        </p:nvSpPr>
        <p:spPr>
          <a:xfrm>
            <a:off x="12781632" y="5917386"/>
            <a:ext cx="4824536" cy="728964"/>
          </a:xfrm>
          <a:prstGeom prst="rect">
            <a:avLst/>
          </a:prstGeom>
          <a:noFill/>
          <a:ln>
            <a:noFill/>
          </a:ln>
        </p:spPr>
        <p:txBody>
          <a:bodyPr wrap="square" lIns="295190" tIns="147597" rIns="295190" bIns="147597">
            <a:spAutoFit/>
          </a:bodyPr>
          <a:lstStyle/>
          <a:p>
            <a:pPr defTabSz="2951897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Методы исследования</a:t>
            </a:r>
            <a:endParaRPr lang="ru-RU" sz="2800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309024" y="14657997"/>
            <a:ext cx="91450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ПРЕДВАРИТЕЛЬНЫЕ РЕЗУЛЬТАТЫ РАБОТЫ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9865377" y="28164724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</a:p>
        </p:txBody>
      </p:sp>
      <p:sp>
        <p:nvSpPr>
          <p:cNvPr id="116" name="Прямоугольник 115"/>
          <p:cNvSpPr/>
          <p:nvPr/>
        </p:nvSpPr>
        <p:spPr>
          <a:xfrm>
            <a:off x="324248" y="3330675"/>
            <a:ext cx="20666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 в области молекулярной </a:t>
            </a:r>
            <a:r>
              <a:rPr lang="ru-RU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самосборки</a:t>
            </a:r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продолжают притягивать внимание ученых со всего мира. Это связано с многообразием возможных структур, которые формируются в ходе самоорганизации, а соответственно и их различными конечными свойствами. Недавно коллектив авторов из </a:t>
            </a:r>
            <a:r>
              <a:rPr lang="ru-RU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ТвГУ</a:t>
            </a:r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открыл новейшую </a:t>
            </a:r>
            <a:r>
              <a:rPr lang="ru-RU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супрамолекулярную</a:t>
            </a:r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гель-систему, содержащую </a:t>
            </a:r>
            <a:r>
              <a:rPr lang="ru-RU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наночастицы</a:t>
            </a:r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серебра (НЧС), используя один из подходов зеленых </a:t>
            </a:r>
            <a:r>
              <a:rPr lang="ru-RU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нанотехнологий</a:t>
            </a:r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sv-SE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Matter. 2020. 16. 9669-9673; Soft Matter. 2022. In Print</a:t>
            </a:r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]. Были получены первые результаты и выдвинут возможный механизм самоорганизации, а также показаны некоторые биоактивные свойства </a:t>
            </a:r>
            <a:r>
              <a:rPr lang="ru-RU" sz="2400" i="1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гелевой</a:t>
            </a:r>
            <a:r>
              <a:rPr lang="ru-RU" sz="2400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композиции. </a:t>
            </a:r>
            <a:r>
              <a:rPr lang="ru-RU" sz="24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настоящей работе мы продвинулись дальше в понимании механизма процесса в данной системе. 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выполнена в рамках гранта РНФ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21-73-00134 </a:t>
            </a:r>
            <a:r>
              <a:rPr lang="ru-RU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оборудовании ЦКП </a:t>
            </a:r>
            <a:r>
              <a:rPr lang="ru-RU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ТвГУ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700" b="1" i="1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56296" y="28677491"/>
            <a:ext cx="199643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Установлено, что химическая природа аминокислоты существенно влияет на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возможность получения одновременно </a:t>
            </a:r>
            <a:r>
              <a:rPr lang="ru-RU" sz="2200" b="1" dirty="0" err="1">
                <a:solidFill>
                  <a:schemeClr val="bg1">
                    <a:lumMod val="10000"/>
                  </a:schemeClr>
                </a:solidFill>
              </a:rPr>
              <a:t>тиксотропного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 геля и наночастиц серебра в его матрице. Это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характерно для системы с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L-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цистеином и не характерно для системы с 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N-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ацетил-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L-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цистеином. Изменение концентрации исходных компонентов и их соотношения позволяет контролировать конченые важные характеристики системы: вязкость, стабильность, дисперсность, форма и размеры НЧС, величина заряда, концентрация НЧС и индекс </a:t>
            </a:r>
            <a:r>
              <a:rPr lang="ru-RU" sz="2200" b="1" dirty="0" err="1">
                <a:solidFill>
                  <a:schemeClr val="bg1">
                    <a:lumMod val="10000"/>
                  </a:schemeClr>
                </a:solidFill>
              </a:rPr>
              <a:t>полидисперсности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.</a:t>
            </a:r>
            <a:r>
              <a:rPr lang="en-US" sz="22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Система может стать перспективной для целей медицины, катализа.</a:t>
            </a:r>
          </a:p>
          <a:p>
            <a:pPr algn="just"/>
            <a:r>
              <a:rPr lang="ru-RU" sz="2200" b="1" dirty="0">
                <a:solidFill>
                  <a:schemeClr val="bg1">
                    <a:lumMod val="10000"/>
                  </a:schemeClr>
                </a:solidFill>
              </a:rPr>
              <a:t>  </a:t>
            </a:r>
          </a:p>
        </p:txBody>
      </p:sp>
      <p:pic>
        <p:nvPicPr>
          <p:cNvPr id="15368" name="Picture 8" descr="https://avatars.mds.yandex.net/get-zen_doc/1866101/pub_5e5fd20d8d6b675d4ac6d8bb_5e5fd32d9fe6265b37b962fc/scale_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4764" t="28267" r="24837" b="26373"/>
          <a:stretch>
            <a:fillRect/>
          </a:stretch>
        </p:blipFill>
        <p:spPr bwMode="auto">
          <a:xfrm>
            <a:off x="0" y="-53702"/>
            <a:ext cx="2628504" cy="1564023"/>
          </a:xfrm>
          <a:prstGeom prst="rect">
            <a:avLst/>
          </a:prstGeom>
          <a:noFill/>
        </p:spPr>
      </p:pic>
      <p:sp>
        <p:nvSpPr>
          <p:cNvPr id="143" name="TextBox 78"/>
          <p:cNvSpPr txBox="1">
            <a:spLocks noChangeArrowheads="1"/>
          </p:cNvSpPr>
          <p:nvPr/>
        </p:nvSpPr>
        <p:spPr bwMode="auto">
          <a:xfrm>
            <a:off x="2628504" y="8801364"/>
            <a:ext cx="30251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N-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ацетил-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L-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цистеин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(НАЦ)</a:t>
            </a:r>
            <a:endParaRPr lang="ru-RU" sz="4800" b="1" dirty="0">
              <a:solidFill>
                <a:schemeClr val="bg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D3F9498-7627-4496-BE21-45EC985ED7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6" t="35842" b="48232"/>
          <a:stretch/>
        </p:blipFill>
        <p:spPr>
          <a:xfrm>
            <a:off x="396256" y="11316592"/>
            <a:ext cx="10764984" cy="2227808"/>
          </a:xfrm>
          <a:prstGeom prst="rect">
            <a:avLst/>
          </a:prstGeom>
        </p:spPr>
      </p:pic>
      <p:sp>
        <p:nvSpPr>
          <p:cNvPr id="148" name="TextBox 147">
            <a:extLst>
              <a:ext uri="{FF2B5EF4-FFF2-40B4-BE49-F238E27FC236}">
                <a16:creationId xmlns:a16="http://schemas.microsoft.com/office/drawing/2014/main" id="{473E13C4-2C7E-4D06-8AA7-2CF81DFDAA23}"/>
              </a:ext>
            </a:extLst>
          </p:cNvPr>
          <p:cNvSpPr txBox="1"/>
          <p:nvPr/>
        </p:nvSpPr>
        <p:spPr>
          <a:xfrm>
            <a:off x="972320" y="10297448"/>
            <a:ext cx="54658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10000"/>
                  </a:schemeClr>
                </a:solidFill>
              </a:rPr>
              <a:t>ЦИС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</a:rPr>
              <a:t>AgNO</a:t>
            </a:r>
            <a:r>
              <a:rPr lang="ru-RU" sz="2800" b="1" baseline="-25000" dirty="0">
                <a:solidFill>
                  <a:schemeClr val="bg1">
                    <a:lumMod val="10000"/>
                  </a:schemeClr>
                </a:solidFill>
              </a:rPr>
              <a:t>2 </a:t>
            </a:r>
          </a:p>
          <a:p>
            <a:pPr algn="ctr"/>
            <a:r>
              <a:rPr lang="ru-RU" sz="2800" b="1" dirty="0">
                <a:solidFill>
                  <a:schemeClr val="bg1">
                    <a:lumMod val="10000"/>
                  </a:schemeClr>
                </a:solidFill>
              </a:rPr>
              <a:t>(желто-бурые гели)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5E3FEBA6-A750-4B28-9B16-5C08C6D8464A}"/>
              </a:ext>
            </a:extLst>
          </p:cNvPr>
          <p:cNvSpPr txBox="1"/>
          <p:nvPr/>
        </p:nvSpPr>
        <p:spPr>
          <a:xfrm>
            <a:off x="6690224" y="10315451"/>
            <a:ext cx="38225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10000"/>
                  </a:schemeClr>
                </a:solidFill>
              </a:rPr>
              <a:t>НАЦ</a:t>
            </a:r>
            <a:r>
              <a:rPr lang="en-US" sz="2800" b="1" dirty="0">
                <a:solidFill>
                  <a:schemeClr val="bg1">
                    <a:lumMod val="10000"/>
                  </a:schemeClr>
                </a:solidFill>
              </a:rPr>
              <a:t>/</a:t>
            </a:r>
            <a:r>
              <a:rPr lang="en-US" sz="2800" b="1" dirty="0" err="1">
                <a:solidFill>
                  <a:schemeClr val="bg1">
                    <a:lumMod val="10000"/>
                  </a:schemeClr>
                </a:solidFill>
              </a:rPr>
              <a:t>AgNO</a:t>
            </a:r>
            <a:r>
              <a:rPr lang="ru-RU" sz="2800" b="1" baseline="-25000" dirty="0">
                <a:solidFill>
                  <a:schemeClr val="bg1">
                    <a:lumMod val="10000"/>
                  </a:schemeClr>
                </a:solidFill>
              </a:rPr>
              <a:t>2 </a:t>
            </a:r>
          </a:p>
          <a:p>
            <a:pPr algn="ctr"/>
            <a:r>
              <a:rPr lang="ru-RU" sz="2800" b="1" dirty="0">
                <a:solidFill>
                  <a:schemeClr val="bg1">
                    <a:lumMod val="10000"/>
                  </a:schemeClr>
                </a:solidFill>
              </a:rPr>
              <a:t>(бесцветные растворы)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D9CF479-E84F-4B2C-8231-E0B27A07539A}"/>
              </a:ext>
            </a:extLst>
          </p:cNvPr>
          <p:cNvCxnSpPr>
            <a:cxnSpLocks/>
          </p:cNvCxnSpPr>
          <p:nvPr/>
        </p:nvCxnSpPr>
        <p:spPr>
          <a:xfrm>
            <a:off x="6516936" y="10394732"/>
            <a:ext cx="0" cy="3161079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235C27-755B-4689-9080-A6FD55032A3F}"/>
              </a:ext>
            </a:extLst>
          </p:cNvPr>
          <p:cNvSpPr txBox="1"/>
          <p:nvPr/>
        </p:nvSpPr>
        <p:spPr>
          <a:xfrm>
            <a:off x="684288" y="13516902"/>
            <a:ext cx="10153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Наличие </a:t>
            </a:r>
            <a:r>
              <a:rPr lang="ru-RU" sz="2400" b="1" dirty="0">
                <a:solidFill>
                  <a:srgbClr val="00B050"/>
                </a:solidFill>
              </a:rPr>
              <a:t>свободной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bg1">
                    <a:lumMod val="10000"/>
                  </a:schemeClr>
                </a:solidFill>
              </a:rPr>
              <a:t>амино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-группы оказывает основное влияние на возможность формирования одновременно НЧС и гель-формы.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7236BB6F-8B36-4E79-98D0-698DF74B4E26}"/>
              </a:ext>
            </a:extLst>
          </p:cNvPr>
          <p:cNvGrpSpPr/>
          <p:nvPr/>
        </p:nvGrpSpPr>
        <p:grpSpPr>
          <a:xfrm>
            <a:off x="468264" y="6641124"/>
            <a:ext cx="2166988" cy="2109943"/>
            <a:chOff x="468264" y="6641124"/>
            <a:chExt cx="2166988" cy="2109943"/>
          </a:xfrm>
        </p:grpSpPr>
        <p:pic>
          <p:nvPicPr>
            <p:cNvPr id="15374" name="Picture 14" descr="https://chemiday.com/_ld/0/44426275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0272" y="6641124"/>
              <a:ext cx="2094980" cy="2109943"/>
            </a:xfrm>
            <a:prstGeom prst="rect">
              <a:avLst/>
            </a:prstGeom>
            <a:noFill/>
          </p:spPr>
        </p:pic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6F3877B6-3EC4-4B0D-981C-A34175442D77}"/>
                </a:ext>
              </a:extLst>
            </p:cNvPr>
            <p:cNvSpPr/>
            <p:nvPr/>
          </p:nvSpPr>
          <p:spPr>
            <a:xfrm>
              <a:off x="468264" y="7659539"/>
              <a:ext cx="720080" cy="690736"/>
            </a:xfrm>
            <a:prstGeom prst="rect">
              <a:avLst/>
            </a:prstGeom>
            <a:noFill/>
            <a:ln w="444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Скругленный прямоугольник 120">
            <a:extLst>
              <a:ext uri="{FF2B5EF4-FFF2-40B4-BE49-F238E27FC236}">
                <a16:creationId xmlns:a16="http://schemas.microsoft.com/office/drawing/2014/main" id="{015A95BF-2EEA-458E-AAA3-65C113A5AE3E}"/>
              </a:ext>
            </a:extLst>
          </p:cNvPr>
          <p:cNvSpPr/>
          <p:nvPr/>
        </p:nvSpPr>
        <p:spPr>
          <a:xfrm>
            <a:off x="11341472" y="9739387"/>
            <a:ext cx="9721080" cy="4717076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21EA17-769E-47A3-978F-FF8D2E2CC1D8}"/>
              </a:ext>
            </a:extLst>
          </p:cNvPr>
          <p:cNvSpPr txBox="1"/>
          <p:nvPr/>
        </p:nvSpPr>
        <p:spPr>
          <a:xfrm>
            <a:off x="12061552" y="9739387"/>
            <a:ext cx="97210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ВОЗМОЖНЫЙ МЕХАНИЗМ САМОСБОРКИ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BE39072-4DB4-4156-B795-FE939C9CE1AB}"/>
              </a:ext>
            </a:extLst>
          </p:cNvPr>
          <p:cNvSpPr txBox="1"/>
          <p:nvPr/>
        </p:nvSpPr>
        <p:spPr>
          <a:xfrm>
            <a:off x="17966208" y="10264923"/>
            <a:ext cx="309634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Свободная </a:t>
            </a:r>
            <a:r>
              <a:rPr lang="ru-RU" sz="2400" b="1" dirty="0" err="1">
                <a:solidFill>
                  <a:schemeClr val="bg1">
                    <a:lumMod val="10000"/>
                  </a:schemeClr>
                </a:solidFill>
              </a:rPr>
              <a:t>амино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-группа вступает в реакцию </a:t>
            </a:r>
            <a:r>
              <a:rPr lang="ru-RU" sz="2400" b="1" dirty="0" err="1">
                <a:solidFill>
                  <a:schemeClr val="bg1">
                    <a:lumMod val="10000"/>
                  </a:schemeClr>
                </a:solidFill>
              </a:rPr>
              <a:t>диазотирования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 с </a:t>
            </a:r>
            <a:r>
              <a:rPr lang="ru-RU" sz="2400" b="1" dirty="0" err="1">
                <a:solidFill>
                  <a:schemeClr val="bg1">
                    <a:lumMod val="10000"/>
                  </a:schemeClr>
                </a:solidFill>
              </a:rPr>
              <a:t>нитрозоний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 ионом, формирующимся в кислой среде из азотистой кислоты, в результате образуется </a:t>
            </a:r>
            <a:r>
              <a:rPr lang="ru-RU" sz="2400" b="1" dirty="0" err="1">
                <a:solidFill>
                  <a:schemeClr val="bg1">
                    <a:lumMod val="10000"/>
                  </a:schemeClr>
                </a:solidFill>
              </a:rPr>
              <a:t>гидрокси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-группа.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402A5A-9C45-48BA-8E1B-8AEE60D6EA33}"/>
              </a:ext>
            </a:extLst>
          </p:cNvPr>
          <p:cNvSpPr txBox="1"/>
          <p:nvPr/>
        </p:nvSpPr>
        <p:spPr>
          <a:xfrm>
            <a:off x="14653840" y="13195771"/>
            <a:ext cx="3448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</a:rPr>
              <a:t>R = H</a:t>
            </a:r>
            <a:r>
              <a:rPr lang="en-US" sz="2200" b="1" i="1" baseline="-25000" dirty="0">
                <a:solidFill>
                  <a:schemeClr val="bg1">
                    <a:lumMod val="10000"/>
                  </a:schemeClr>
                </a:solidFill>
              </a:rPr>
              <a:t>2</a:t>
            </a:r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</a:rPr>
              <a:t>CCH(</a:t>
            </a:r>
            <a:r>
              <a:rPr lang="en-US" sz="2200" b="1" i="1" dirty="0">
                <a:solidFill>
                  <a:srgbClr val="FF0000"/>
                </a:solidFill>
              </a:rPr>
              <a:t>NH</a:t>
            </a:r>
            <a:r>
              <a:rPr lang="en-US" sz="2200" b="1" i="1" baseline="-25000" dirty="0">
                <a:solidFill>
                  <a:srgbClr val="FF0000"/>
                </a:solidFill>
              </a:rPr>
              <a:t>3</a:t>
            </a:r>
            <a:r>
              <a:rPr lang="en-US" sz="2200" b="1" i="1" baseline="30000" dirty="0">
                <a:solidFill>
                  <a:srgbClr val="FF0000"/>
                </a:solidFill>
              </a:rPr>
              <a:t>+</a:t>
            </a:r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</a:rPr>
              <a:t>)(COOH)</a:t>
            </a:r>
          </a:p>
          <a:p>
            <a:pPr algn="just"/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</a:rPr>
              <a:t>R’ = H</a:t>
            </a:r>
            <a:r>
              <a:rPr lang="en-US" sz="2200" b="1" i="1" baseline="-25000" dirty="0">
                <a:solidFill>
                  <a:schemeClr val="bg1">
                    <a:lumMod val="10000"/>
                  </a:schemeClr>
                </a:solidFill>
              </a:rPr>
              <a:t>2</a:t>
            </a:r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</a:rPr>
              <a:t>CCH(</a:t>
            </a:r>
            <a:r>
              <a:rPr lang="en-US" sz="2200" b="1" i="1" dirty="0">
                <a:solidFill>
                  <a:srgbClr val="00B050"/>
                </a:solidFill>
              </a:rPr>
              <a:t>OH</a:t>
            </a:r>
            <a:r>
              <a:rPr lang="en-US" sz="2200" b="1" i="1" dirty="0">
                <a:solidFill>
                  <a:schemeClr val="bg1">
                    <a:lumMod val="10000"/>
                  </a:schemeClr>
                </a:solidFill>
              </a:rPr>
              <a:t>)(COOH)</a:t>
            </a:r>
          </a:p>
          <a:p>
            <a:pPr algn="just"/>
            <a:endParaRPr lang="ru-RU" sz="24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1C5916-8124-481F-8261-DF660674B7CD}"/>
              </a:ext>
            </a:extLst>
          </p:cNvPr>
          <p:cNvSpPr txBox="1"/>
          <p:nvPr/>
        </p:nvSpPr>
        <p:spPr>
          <a:xfrm>
            <a:off x="13357696" y="11323563"/>
            <a:ext cx="1047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pH ≤ 3.0</a:t>
            </a:r>
            <a:endParaRPr lang="ru-RU" sz="2000" b="1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4C2691-B74D-4F79-BD57-A92BD1B02768}"/>
              </a:ext>
            </a:extLst>
          </p:cNvPr>
          <p:cNvSpPr/>
          <p:nvPr/>
        </p:nvSpPr>
        <p:spPr>
          <a:xfrm>
            <a:off x="14193892" y="14059867"/>
            <a:ext cx="37003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2000" b="1" i="1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 Matter. 2020. 16. 9669-9673.</a:t>
            </a:r>
            <a:endParaRPr lang="ru-RU" sz="2000" b="1" dirty="0"/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A390C9EC-C3E9-4D6D-9C20-B29163CA5883}"/>
              </a:ext>
            </a:extLst>
          </p:cNvPr>
          <p:cNvPicPr/>
          <p:nvPr/>
        </p:nvPicPr>
        <p:blipFill rotWithShape="1">
          <a:blip r:embed="rId10" cstate="print"/>
          <a:srcRect l="5225" t="33083" r="67786" b="7761"/>
          <a:stretch/>
        </p:blipFill>
        <p:spPr bwMode="auto">
          <a:xfrm>
            <a:off x="12133560" y="21497629"/>
            <a:ext cx="7990476" cy="608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AA0AD46-B94D-472A-B644-EB280493284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5"/>
          <a:stretch/>
        </p:blipFill>
        <p:spPr>
          <a:xfrm>
            <a:off x="1314252" y="21497629"/>
            <a:ext cx="7779286" cy="608482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0D0B06-C83E-4236-B27B-3FF834D453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4252" y="15215985"/>
            <a:ext cx="7779286" cy="60848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A2E32D-78C2-4842-81D7-E6F887867A5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33560" y="15244111"/>
            <a:ext cx="7990476" cy="6028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EF40DA-96BE-49B9-9F8F-28461B382DFE}"/>
              </a:ext>
            </a:extLst>
          </p:cNvPr>
          <p:cNvSpPr txBox="1"/>
          <p:nvPr/>
        </p:nvSpPr>
        <p:spPr>
          <a:xfrm>
            <a:off x="3564608" y="27465549"/>
            <a:ext cx="4065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>
                    <a:lumMod val="10000"/>
                  </a:schemeClr>
                </a:solidFill>
              </a:rPr>
              <a:t>Длина волны, </a:t>
            </a:r>
            <a:r>
              <a:rPr lang="ru-RU" sz="4000" dirty="0" err="1">
                <a:solidFill>
                  <a:schemeClr val="bg1">
                    <a:lumMod val="10000"/>
                  </a:schemeClr>
                </a:solidFill>
              </a:rPr>
              <a:t>нм</a:t>
            </a:r>
            <a:r>
              <a:rPr lang="ru-RU" sz="4000" dirty="0">
                <a:solidFill>
                  <a:schemeClr val="bg1">
                    <a:lumMod val="10000"/>
                  </a:schemeClr>
                </a:solidFill>
              </a:rPr>
              <a:t>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8CE7B2E-E61A-4172-B565-57D56880DACB}"/>
              </a:ext>
            </a:extLst>
          </p:cNvPr>
          <p:cNvSpPr txBox="1"/>
          <p:nvPr/>
        </p:nvSpPr>
        <p:spPr>
          <a:xfrm rot="5400000">
            <a:off x="-667485" y="21130059"/>
            <a:ext cx="2905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>
                <a:solidFill>
                  <a:schemeClr val="bg1">
                    <a:lumMod val="10000"/>
                  </a:schemeClr>
                </a:solidFill>
              </a:rPr>
              <a:t>Поглощение</a:t>
            </a: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256192D7-09D4-4674-A6F5-BB3FCD85F06A}"/>
              </a:ext>
            </a:extLst>
          </p:cNvPr>
          <p:cNvCxnSpPr>
            <a:cxnSpLocks/>
          </p:cNvCxnSpPr>
          <p:nvPr/>
        </p:nvCxnSpPr>
        <p:spPr>
          <a:xfrm flipH="1" flipV="1">
            <a:off x="7311659" y="16776967"/>
            <a:ext cx="69374" cy="10388356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F706D61A-1B7E-4B0A-94C7-3D7D86C6B5D5}"/>
              </a:ext>
            </a:extLst>
          </p:cNvPr>
          <p:cNvCxnSpPr/>
          <p:nvPr/>
        </p:nvCxnSpPr>
        <p:spPr>
          <a:xfrm flipH="1" flipV="1">
            <a:off x="18182232" y="16220107"/>
            <a:ext cx="72008" cy="10945216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B8E2E49-BA8E-4CBC-A03F-7ECC0797EE7F}"/>
              </a:ext>
            </a:extLst>
          </p:cNvPr>
          <p:cNvSpPr txBox="1"/>
          <p:nvPr/>
        </p:nvSpPr>
        <p:spPr>
          <a:xfrm>
            <a:off x="7381032" y="25293115"/>
            <a:ext cx="2236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</a:rPr>
              <a:t>Плазмонный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</a:rPr>
              <a:t> резонанс НЧС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134C485-8BA2-4376-8BC3-46234EC505E5}"/>
              </a:ext>
            </a:extLst>
          </p:cNvPr>
          <p:cNvSpPr txBox="1"/>
          <p:nvPr/>
        </p:nvSpPr>
        <p:spPr>
          <a:xfrm>
            <a:off x="18254240" y="24081173"/>
            <a:ext cx="2236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>
                <a:solidFill>
                  <a:schemeClr val="bg1">
                    <a:lumMod val="10000"/>
                  </a:schemeClr>
                </a:solidFill>
              </a:rPr>
              <a:t>Плазмонный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</a:rPr>
              <a:t> резонанс НЧС</a:t>
            </a:r>
          </a:p>
        </p:txBody>
      </p:sp>
      <p:cxnSp>
        <p:nvCxnSpPr>
          <p:cNvPr id="75" name="Прямая соединительная линия 74">
            <a:extLst>
              <a:ext uri="{FF2B5EF4-FFF2-40B4-BE49-F238E27FC236}">
                <a16:creationId xmlns:a16="http://schemas.microsoft.com/office/drawing/2014/main" id="{25E78CE7-27C9-4D8F-912A-284A9C7276FD}"/>
              </a:ext>
            </a:extLst>
          </p:cNvPr>
          <p:cNvCxnSpPr/>
          <p:nvPr/>
        </p:nvCxnSpPr>
        <p:spPr>
          <a:xfrm flipH="1" flipV="1">
            <a:off x="3996656" y="16220107"/>
            <a:ext cx="72008" cy="10945216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952F370A-0F28-437F-B283-9B3CDA1D8D7C}"/>
              </a:ext>
            </a:extLst>
          </p:cNvPr>
          <p:cNvSpPr txBox="1"/>
          <p:nvPr/>
        </p:nvSpPr>
        <p:spPr>
          <a:xfrm>
            <a:off x="4302586" y="22052755"/>
            <a:ext cx="3438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10000"/>
                  </a:schemeClr>
                </a:solidFill>
              </a:rPr>
              <a:t>Аминокислота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/Ag</a:t>
            </a:r>
            <a:r>
              <a:rPr lang="en-US" sz="2000" b="1" baseline="30000" dirty="0">
                <a:solidFill>
                  <a:schemeClr val="bg1">
                    <a:lumMod val="10000"/>
                  </a:schemeClr>
                </a:solidFill>
              </a:rPr>
              <a:t>+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</a:rPr>
              <a:t> комплексы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B95CAC6-F1E5-401B-9DED-D53437805258}"/>
              </a:ext>
            </a:extLst>
          </p:cNvPr>
          <p:cNvSpPr txBox="1"/>
          <p:nvPr/>
        </p:nvSpPr>
        <p:spPr>
          <a:xfrm>
            <a:off x="15391818" y="21980747"/>
            <a:ext cx="3438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10000"/>
                  </a:schemeClr>
                </a:solidFill>
              </a:rPr>
              <a:t>Аминокислота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</a:rPr>
              <a:t>/Ag</a:t>
            </a:r>
            <a:r>
              <a:rPr lang="en-US" sz="2000" b="1" baseline="30000" dirty="0">
                <a:solidFill>
                  <a:schemeClr val="bg1">
                    <a:lumMod val="10000"/>
                  </a:schemeClr>
                </a:solidFill>
              </a:rPr>
              <a:t>+</a:t>
            </a:r>
            <a:r>
              <a:rPr lang="ru-RU" sz="2000" b="1" dirty="0">
                <a:solidFill>
                  <a:schemeClr val="bg1">
                    <a:lumMod val="10000"/>
                  </a:schemeClr>
                </a:solidFill>
              </a:rPr>
              <a:t> комплексы</a:t>
            </a:r>
          </a:p>
        </p:txBody>
      </p: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47F4B41C-1569-438D-8409-81C0C393E41B}"/>
              </a:ext>
            </a:extLst>
          </p:cNvPr>
          <p:cNvCxnSpPr/>
          <p:nvPr/>
        </p:nvCxnSpPr>
        <p:spPr>
          <a:xfrm flipH="1" flipV="1">
            <a:off x="15301912" y="16292115"/>
            <a:ext cx="72008" cy="10945216"/>
          </a:xfrm>
          <a:prstGeom prst="line">
            <a:avLst/>
          </a:prstGeom>
          <a:ln w="28575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B2352B-53D2-458F-862D-F93284C7E9A2}"/>
              </a:ext>
            </a:extLst>
          </p:cNvPr>
          <p:cNvSpPr txBox="1"/>
          <p:nvPr/>
        </p:nvSpPr>
        <p:spPr>
          <a:xfrm>
            <a:off x="7513121" y="24645043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10000"/>
                  </a:schemeClr>
                </a:solidFill>
              </a:rPr>
              <a:t>415 </a:t>
            </a:r>
            <a:r>
              <a:rPr lang="ru-RU" sz="3600" dirty="0" err="1">
                <a:solidFill>
                  <a:schemeClr val="bg1">
                    <a:lumMod val="10000"/>
                  </a:schemeClr>
                </a:solidFill>
              </a:rPr>
              <a:t>нм</a:t>
            </a:r>
            <a:endParaRPr lang="ru-RU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251AD32-A9F4-41DB-A0A0-BC485256BD5C}"/>
              </a:ext>
            </a:extLst>
          </p:cNvPr>
          <p:cNvSpPr txBox="1"/>
          <p:nvPr/>
        </p:nvSpPr>
        <p:spPr>
          <a:xfrm>
            <a:off x="18326248" y="23459991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10000"/>
                  </a:schemeClr>
                </a:solidFill>
              </a:rPr>
              <a:t>415 </a:t>
            </a:r>
            <a:r>
              <a:rPr lang="ru-RU" sz="3600" dirty="0" err="1">
                <a:solidFill>
                  <a:schemeClr val="bg1">
                    <a:lumMod val="10000"/>
                  </a:schemeClr>
                </a:solidFill>
              </a:rPr>
              <a:t>нм</a:t>
            </a:r>
            <a:endParaRPr lang="ru-RU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C36008-0AF3-4A03-9B46-A326CE16A33D}"/>
              </a:ext>
            </a:extLst>
          </p:cNvPr>
          <p:cNvSpPr txBox="1"/>
          <p:nvPr/>
        </p:nvSpPr>
        <p:spPr>
          <a:xfrm>
            <a:off x="15373920" y="21478432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10000"/>
                  </a:schemeClr>
                </a:solidFill>
              </a:rPr>
              <a:t>280 </a:t>
            </a:r>
            <a:r>
              <a:rPr lang="ru-RU" sz="3600" dirty="0" err="1">
                <a:solidFill>
                  <a:schemeClr val="bg1">
                    <a:lumMod val="10000"/>
                  </a:schemeClr>
                </a:solidFill>
              </a:rPr>
              <a:t>нм</a:t>
            </a:r>
            <a:endParaRPr lang="ru-RU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A264E00-0543-463E-B58C-322224F8BF3A}"/>
              </a:ext>
            </a:extLst>
          </p:cNvPr>
          <p:cNvSpPr txBox="1"/>
          <p:nvPr/>
        </p:nvSpPr>
        <p:spPr>
          <a:xfrm>
            <a:off x="4356696" y="21476691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solidFill>
                  <a:schemeClr val="bg1">
                    <a:lumMod val="10000"/>
                  </a:schemeClr>
                </a:solidFill>
              </a:rPr>
              <a:t>280 </a:t>
            </a:r>
            <a:r>
              <a:rPr lang="ru-RU" sz="3600" dirty="0" err="1">
                <a:solidFill>
                  <a:schemeClr val="bg1">
                    <a:lumMod val="10000"/>
                  </a:schemeClr>
                </a:solidFill>
              </a:rPr>
              <a:t>нм</a:t>
            </a:r>
            <a:endParaRPr lang="ru-RU" sz="360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91DE057-2264-48B4-90AA-2FC0A343A8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8746" y="23204883"/>
            <a:ext cx="686422" cy="145808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A6DD718-58B0-473E-9676-168435E248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41072" y="18965155"/>
            <a:ext cx="751359" cy="148509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5A03029-0E54-4320-A33A-5FC50C5FDB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725197" y="21799856"/>
            <a:ext cx="695446" cy="159848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7AB5D2F-9760-4581-99E3-0DAAAFA2053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2081"/>
          <a:stretch/>
        </p:blipFill>
        <p:spPr>
          <a:xfrm>
            <a:off x="18556655" y="18797535"/>
            <a:ext cx="734494" cy="1485100"/>
          </a:xfrm>
          <a:prstGeom prst="rect">
            <a:avLst/>
          </a:prstGeom>
        </p:spPr>
      </p:pic>
      <p:pic>
        <p:nvPicPr>
          <p:cNvPr id="88" name="Рисунок 87" descr="C:\Users\дима\Desktop\ПЭМ МГУ NO2 (R_G)\ПЭМ МГУ NO2 (R_G)\G-3\Image11.jpg">
            <a:extLst>
              <a:ext uri="{FF2B5EF4-FFF2-40B4-BE49-F238E27FC236}">
                <a16:creationId xmlns:a16="http://schemas.microsoft.com/office/drawing/2014/main" id="{2B6FF3B3-2960-429E-9101-AFFFE1A4D7BF}"/>
              </a:ext>
            </a:extLst>
          </p:cNvPr>
          <p:cNvPicPr/>
          <p:nvPr/>
        </p:nvPicPr>
        <p:blipFill>
          <a:blip r:embed="rId18" cstate="print"/>
          <a:srcRect r="793" b="667"/>
          <a:stretch>
            <a:fillRect/>
          </a:stretch>
        </p:blipFill>
        <p:spPr bwMode="auto">
          <a:xfrm>
            <a:off x="9165546" y="21523905"/>
            <a:ext cx="2921049" cy="2905114"/>
          </a:xfrm>
          <a:prstGeom prst="rect">
            <a:avLst/>
          </a:prstGeom>
          <a:noFill/>
        </p:spPr>
      </p:pic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288B0390-5045-47B6-AA0D-D841F1E2E26E}"/>
              </a:ext>
            </a:extLst>
          </p:cNvPr>
          <p:cNvGrpSpPr/>
          <p:nvPr/>
        </p:nvGrpSpPr>
        <p:grpSpPr>
          <a:xfrm>
            <a:off x="9109224" y="24556509"/>
            <a:ext cx="3384376" cy="3040862"/>
            <a:chOff x="5757350" y="2214554"/>
            <a:chExt cx="2453162" cy="1958929"/>
          </a:xfrm>
        </p:grpSpPr>
        <p:pic>
          <p:nvPicPr>
            <p:cNvPr id="106" name="Picture 9" descr="http://fasie.ru/local/templates/.default/markup/img/ico_med.png">
              <a:extLst>
                <a:ext uri="{FF2B5EF4-FFF2-40B4-BE49-F238E27FC236}">
                  <a16:creationId xmlns:a16="http://schemas.microsoft.com/office/drawing/2014/main" id="{D799BB5C-84D4-4E0F-9E35-704AC59F0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3204678"/>
              <a:ext cx="246352" cy="231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11" descr="http://fasie.ru/local/templates/.default/markup/img/ico_mat.png">
              <a:extLst>
                <a:ext uri="{FF2B5EF4-FFF2-40B4-BE49-F238E27FC236}">
                  <a16:creationId xmlns:a16="http://schemas.microsoft.com/office/drawing/2014/main" id="{5AB46D3F-B092-4DCD-B596-213E47680A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7350" y="3183166"/>
              <a:ext cx="240980" cy="274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http://fasie.ru/local/templates/.default/markup/img/ico_it.png">
              <a:extLst>
                <a:ext uri="{FF2B5EF4-FFF2-40B4-BE49-F238E27FC236}">
                  <a16:creationId xmlns:a16="http://schemas.microsoft.com/office/drawing/2014/main" id="{838AC981-B843-471F-A2B4-85F6D42DDF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6704" y="2288082"/>
              <a:ext cx="223808" cy="2238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Рисунок 2" descr="C:\Users\дима\Desktop\ПЭМ МГУ NO2 (R_G)\ПЭМ МГУ NO2 (R_G)\R-2\Image11 [1].jpg">
              <a:extLst>
                <a:ext uri="{FF2B5EF4-FFF2-40B4-BE49-F238E27FC236}">
                  <a16:creationId xmlns:a16="http://schemas.microsoft.com/office/drawing/2014/main" id="{EF15F3D0-3CF7-43B0-A03C-5F7B3D3DD6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print"/>
            <a:srcRect b="8975"/>
            <a:stretch>
              <a:fillRect/>
            </a:stretch>
          </p:blipFill>
          <p:spPr bwMode="auto">
            <a:xfrm>
              <a:off x="5817420" y="2214554"/>
              <a:ext cx="2066948" cy="1958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91131936-1929-4FB4-98DA-52BEF4B25F8D}"/>
                </a:ext>
              </a:extLst>
            </p:cNvPr>
            <p:cNvSpPr txBox="1"/>
            <p:nvPr/>
          </p:nvSpPr>
          <p:spPr>
            <a:xfrm>
              <a:off x="6300192" y="2747954"/>
              <a:ext cx="4587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111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284FDF3D-0D26-4E93-8126-B6A945341F17}"/>
                </a:ext>
              </a:extLst>
            </p:cNvPr>
            <p:cNvSpPr txBox="1"/>
            <p:nvPr/>
          </p:nvSpPr>
          <p:spPr>
            <a:xfrm>
              <a:off x="6448436" y="3205154"/>
              <a:ext cx="4587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200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738E18F-FE43-4480-A8EC-9C54FF615CC0}"/>
                </a:ext>
              </a:extLst>
            </p:cNvPr>
            <p:cNvSpPr txBox="1"/>
            <p:nvPr/>
          </p:nvSpPr>
          <p:spPr>
            <a:xfrm>
              <a:off x="6829436" y="3553272"/>
              <a:ext cx="4587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220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60AF08E-09FD-45D4-8ED5-DE0D83B67C85}"/>
                </a:ext>
              </a:extLst>
            </p:cNvPr>
            <p:cNvSpPr txBox="1"/>
            <p:nvPr/>
          </p:nvSpPr>
          <p:spPr>
            <a:xfrm>
              <a:off x="6981836" y="3841304"/>
              <a:ext cx="45878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</a:rPr>
                <a:t>311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9312A337-5260-4349-A37B-CF555E45F100}"/>
              </a:ext>
            </a:extLst>
          </p:cNvPr>
          <p:cNvPicPr/>
          <p:nvPr/>
        </p:nvPicPr>
        <p:blipFill rotWithShape="1">
          <a:blip r:embed="rId26" cstate="print"/>
          <a:srcRect l="50866" t="14212" r="30781" b="16533"/>
          <a:stretch/>
        </p:blipFill>
        <p:spPr bwMode="auto">
          <a:xfrm>
            <a:off x="5882265" y="22916851"/>
            <a:ext cx="1426759" cy="212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138EBB-E626-43F7-9152-EA954CA4CD6C}"/>
              </a:ext>
            </a:extLst>
          </p:cNvPr>
          <p:cNvSpPr txBox="1"/>
          <p:nvPr/>
        </p:nvSpPr>
        <p:spPr>
          <a:xfrm>
            <a:off x="6226619" y="22527194"/>
            <a:ext cx="1111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+28 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мВ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CFCB80F2-F2B2-43DE-BEA0-78AC9121DA38}"/>
              </a:ext>
            </a:extLst>
          </p:cNvPr>
          <p:cNvPicPr/>
          <p:nvPr/>
        </p:nvPicPr>
        <p:blipFill rotWithShape="1">
          <a:blip r:embed="rId27" cstate="print"/>
          <a:srcRect l="42405" t="12141" r="32400" b="11037"/>
          <a:stretch/>
        </p:blipFill>
        <p:spPr bwMode="auto">
          <a:xfrm>
            <a:off x="5299685" y="16597100"/>
            <a:ext cx="1649299" cy="2431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79808BBC-F371-45C7-8AAF-115E23CA4692}"/>
              </a:ext>
            </a:extLst>
          </p:cNvPr>
          <p:cNvSpPr txBox="1"/>
          <p:nvPr/>
        </p:nvSpPr>
        <p:spPr>
          <a:xfrm>
            <a:off x="5537053" y="16046474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-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2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1</a:t>
            </a:r>
            <a:r>
              <a:rPr lang="en-US" sz="2400" b="1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мВ</a:t>
            </a:r>
          </a:p>
        </p:txBody>
      </p:sp>
      <p:sp>
        <p:nvSpPr>
          <p:cNvPr id="30" name="Стрелка: вправо 29">
            <a:extLst>
              <a:ext uri="{FF2B5EF4-FFF2-40B4-BE49-F238E27FC236}">
                <a16:creationId xmlns:a16="http://schemas.microsoft.com/office/drawing/2014/main" id="{3814530E-74AB-47BC-8F98-55B5FA8DD472}"/>
              </a:ext>
            </a:extLst>
          </p:cNvPr>
          <p:cNvSpPr/>
          <p:nvPr/>
        </p:nvSpPr>
        <p:spPr>
          <a:xfrm>
            <a:off x="9369671" y="17948299"/>
            <a:ext cx="2547865" cy="2411284"/>
          </a:xfrm>
          <a:prstGeom prst="rightArrow">
            <a:avLst/>
          </a:prstGeom>
          <a:solidFill>
            <a:schemeClr val="bg1">
              <a:lumMod val="1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7BE6E00F-FB4E-48E4-8C99-DB9E0CD37DB3}"/>
              </a:ext>
            </a:extLst>
          </p:cNvPr>
          <p:cNvSpPr txBox="1"/>
          <p:nvPr/>
        </p:nvSpPr>
        <p:spPr>
          <a:xfrm>
            <a:off x="9443247" y="16148099"/>
            <a:ext cx="2402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10000"/>
                  </a:schemeClr>
                </a:solidFill>
              </a:rPr>
              <a:t>Увеличение концентрации исходных компонентов</a:t>
            </a:r>
          </a:p>
        </p:txBody>
      </p: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D6ECEEF9-5820-4441-815F-5B4A747B3FB6}"/>
              </a:ext>
            </a:extLst>
          </p:cNvPr>
          <p:cNvGrpSpPr/>
          <p:nvPr/>
        </p:nvGrpSpPr>
        <p:grpSpPr>
          <a:xfrm>
            <a:off x="7470940" y="21620707"/>
            <a:ext cx="1533865" cy="1442884"/>
            <a:chOff x="468264" y="6641124"/>
            <a:chExt cx="2166988" cy="2109943"/>
          </a:xfrm>
        </p:grpSpPr>
        <p:pic>
          <p:nvPicPr>
            <p:cNvPr id="126" name="Picture 14" descr="https://chemiday.com/_ld/0/44426275.png">
              <a:extLst>
                <a:ext uri="{FF2B5EF4-FFF2-40B4-BE49-F238E27FC236}">
                  <a16:creationId xmlns:a16="http://schemas.microsoft.com/office/drawing/2014/main" id="{19D038B7-93CE-4EC5-A465-8D185FC76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0272" y="6641124"/>
              <a:ext cx="2094980" cy="2109943"/>
            </a:xfrm>
            <a:prstGeom prst="rect">
              <a:avLst/>
            </a:prstGeom>
            <a:noFill/>
          </p:spPr>
        </p:pic>
        <p:sp>
          <p:nvSpPr>
            <p:cNvPr id="127" name="Прямоугольник 126">
              <a:extLst>
                <a:ext uri="{FF2B5EF4-FFF2-40B4-BE49-F238E27FC236}">
                  <a16:creationId xmlns:a16="http://schemas.microsoft.com/office/drawing/2014/main" id="{F436CEC7-C980-482A-AC33-ACCDA89DAC68}"/>
                </a:ext>
              </a:extLst>
            </p:cNvPr>
            <p:cNvSpPr/>
            <p:nvPr/>
          </p:nvSpPr>
          <p:spPr>
            <a:xfrm>
              <a:off x="468264" y="7659539"/>
              <a:ext cx="720080" cy="690736"/>
            </a:xfrm>
            <a:prstGeom prst="rect">
              <a:avLst/>
            </a:prstGeom>
            <a:noFill/>
            <a:ln w="444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703B6BB-5335-4B25-9217-8DDDBC6AB40F}"/>
              </a:ext>
            </a:extLst>
          </p:cNvPr>
          <p:cNvGrpSpPr/>
          <p:nvPr/>
        </p:nvGrpSpPr>
        <p:grpSpPr>
          <a:xfrm>
            <a:off x="3132571" y="6931075"/>
            <a:ext cx="2168614" cy="1331250"/>
            <a:chOff x="2980171" y="6966058"/>
            <a:chExt cx="2168614" cy="1331250"/>
          </a:xfrm>
        </p:grpSpPr>
        <p:pic>
          <p:nvPicPr>
            <p:cNvPr id="129" name="Picture 12" descr="https://upload.wikimedia.org/wikipedia/commons/thumb/3/3a/%28R%29-N-Acetylcysteine_Structural_Formulae.png/1200px-%28R%29-N-Acetylcysteine_Structural_Formulae.png">
              <a:extLst>
                <a:ext uri="{FF2B5EF4-FFF2-40B4-BE49-F238E27FC236}">
                  <a16:creationId xmlns:a16="http://schemas.microsoft.com/office/drawing/2014/main" id="{3EBCB36D-5C7A-4838-A5B8-52E8C1E1EA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060552" y="6966058"/>
              <a:ext cx="2088233" cy="1331250"/>
            </a:xfrm>
            <a:prstGeom prst="rect">
              <a:avLst/>
            </a:prstGeom>
            <a:noFill/>
          </p:spPr>
        </p:pic>
        <p:sp>
          <p:nvSpPr>
            <p:cNvPr id="130" name="Прямоугольник 129">
              <a:extLst>
                <a:ext uri="{FF2B5EF4-FFF2-40B4-BE49-F238E27FC236}">
                  <a16:creationId xmlns:a16="http://schemas.microsoft.com/office/drawing/2014/main" id="{06609FE7-579F-48C1-B308-39532F751D47}"/>
                </a:ext>
              </a:extLst>
            </p:cNvPr>
            <p:cNvSpPr/>
            <p:nvPr/>
          </p:nvSpPr>
          <p:spPr>
            <a:xfrm>
              <a:off x="2980171" y="7608885"/>
              <a:ext cx="1304517" cy="588989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64AF5E20-DD95-4B66-AABB-9FE72B88788A}"/>
              </a:ext>
            </a:extLst>
          </p:cNvPr>
          <p:cNvGrpSpPr/>
          <p:nvPr/>
        </p:nvGrpSpPr>
        <p:grpSpPr>
          <a:xfrm>
            <a:off x="7208787" y="15500027"/>
            <a:ext cx="1684413" cy="1080120"/>
            <a:chOff x="2980171" y="6966058"/>
            <a:chExt cx="2168614" cy="1331250"/>
          </a:xfrm>
        </p:grpSpPr>
        <p:pic>
          <p:nvPicPr>
            <p:cNvPr id="15372" name="Picture 12" descr="https://upload.wikimedia.org/wikipedia/commons/thumb/3/3a/%28R%29-N-Acetylcysteine_Structural_Formulae.png/1200px-%28R%29-N-Acetylcysteine_Structural_Formulae.png"/>
            <p:cNvPicPr>
              <a:picLocks noChangeAspect="1" noChangeArrowheads="1"/>
            </p:cNvPicPr>
            <p:nvPr/>
          </p:nvPicPr>
          <p:blipFill>
            <a:blip r:embed="rId28" cstate="print"/>
            <a:srcRect/>
            <a:stretch>
              <a:fillRect/>
            </a:stretch>
          </p:blipFill>
          <p:spPr bwMode="auto">
            <a:xfrm>
              <a:off x="3060552" y="6966058"/>
              <a:ext cx="2088233" cy="1331250"/>
            </a:xfrm>
            <a:prstGeom prst="rect">
              <a:avLst/>
            </a:prstGeom>
            <a:noFill/>
          </p:spPr>
        </p:pic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4549C35C-B7BA-4278-BF7F-5A2148B2AF4C}"/>
                </a:ext>
              </a:extLst>
            </p:cNvPr>
            <p:cNvSpPr/>
            <p:nvPr/>
          </p:nvSpPr>
          <p:spPr>
            <a:xfrm>
              <a:off x="2980171" y="7608885"/>
              <a:ext cx="1304517" cy="588989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D86EA1D-6DD3-41E1-A7BF-E2B232FD5AEA}"/>
              </a:ext>
            </a:extLst>
          </p:cNvPr>
          <p:cNvCxnSpPr>
            <a:cxnSpLocks/>
          </p:cNvCxnSpPr>
          <p:nvPr/>
        </p:nvCxnSpPr>
        <p:spPr>
          <a:xfrm flipV="1">
            <a:off x="972320" y="21404683"/>
            <a:ext cx="19839090" cy="1"/>
          </a:xfrm>
          <a:prstGeom prst="line">
            <a:avLst/>
          </a:prstGeom>
          <a:ln w="28575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2AF06D4-F8D8-451D-B48E-852B6DDE591A}"/>
              </a:ext>
            </a:extLst>
          </p:cNvPr>
          <p:cNvCxnSpPr>
            <a:cxnSpLocks/>
          </p:cNvCxnSpPr>
          <p:nvPr/>
        </p:nvCxnSpPr>
        <p:spPr>
          <a:xfrm flipH="1" flipV="1">
            <a:off x="1851538" y="26020101"/>
            <a:ext cx="6105558" cy="65102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>
            <a:extLst>
              <a:ext uri="{FF2B5EF4-FFF2-40B4-BE49-F238E27FC236}">
                <a16:creationId xmlns:a16="http://schemas.microsoft.com/office/drawing/2014/main" id="{1960E1A2-5E00-4EC4-B383-20CED6BA27D3}"/>
              </a:ext>
            </a:extLst>
          </p:cNvPr>
          <p:cNvCxnSpPr>
            <a:cxnSpLocks/>
          </p:cNvCxnSpPr>
          <p:nvPr/>
        </p:nvCxnSpPr>
        <p:spPr>
          <a:xfrm flipH="1">
            <a:off x="12752836" y="24789059"/>
            <a:ext cx="6365500" cy="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>
            <a:extLst>
              <a:ext uri="{FF2B5EF4-FFF2-40B4-BE49-F238E27FC236}">
                <a16:creationId xmlns:a16="http://schemas.microsoft.com/office/drawing/2014/main" id="{004396E8-DAEE-45ED-909A-D823D8A0F3A8}"/>
              </a:ext>
            </a:extLst>
          </p:cNvPr>
          <p:cNvCxnSpPr>
            <a:cxnSpLocks/>
          </p:cNvCxnSpPr>
          <p:nvPr/>
        </p:nvCxnSpPr>
        <p:spPr>
          <a:xfrm flipV="1">
            <a:off x="19118336" y="24789059"/>
            <a:ext cx="0" cy="2292669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Прямая соединительная линия 117">
            <a:extLst>
              <a:ext uri="{FF2B5EF4-FFF2-40B4-BE49-F238E27FC236}">
                <a16:creationId xmlns:a16="http://schemas.microsoft.com/office/drawing/2014/main" id="{616CAE2A-6011-4B77-B69D-BA43625AA4FC}"/>
              </a:ext>
            </a:extLst>
          </p:cNvPr>
          <p:cNvCxnSpPr>
            <a:cxnSpLocks/>
          </p:cNvCxnSpPr>
          <p:nvPr/>
        </p:nvCxnSpPr>
        <p:spPr>
          <a:xfrm flipV="1">
            <a:off x="7957096" y="26093487"/>
            <a:ext cx="0" cy="1060350"/>
          </a:xfrm>
          <a:prstGeom prst="line">
            <a:avLst/>
          </a:prstGeom>
          <a:ln w="19050">
            <a:solidFill>
              <a:schemeClr val="bg1">
                <a:lumMod val="1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4">
      <a:dk1>
        <a:srgbClr val="B4ECFC"/>
      </a:dk1>
      <a:lt1>
        <a:sysClr val="window" lastClr="FFFFFF"/>
      </a:lt1>
      <a:dk2>
        <a:srgbClr val="76D9E8"/>
      </a:dk2>
      <a:lt2>
        <a:srgbClr val="DBF5F9"/>
      </a:lt2>
      <a:accent1>
        <a:srgbClr val="59A9F2"/>
      </a:accent1>
      <a:accent2>
        <a:srgbClr val="009DD9"/>
      </a:accent2>
      <a:accent3>
        <a:srgbClr val="93F5F9"/>
      </a:accent3>
      <a:accent4>
        <a:srgbClr val="5FF2CA"/>
      </a:accent4>
      <a:accent5>
        <a:srgbClr val="B0DFA0"/>
      </a:accent5>
      <a:accent6>
        <a:srgbClr val="A5C249"/>
      </a:accent6>
      <a:hlink>
        <a:srgbClr val="FFF98D"/>
      </a:hlink>
      <a:folHlink>
        <a:srgbClr val="B5EBE2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Другая 4">
    <a:dk1>
      <a:srgbClr val="B4ECFC"/>
    </a:dk1>
    <a:lt1>
      <a:sysClr val="window" lastClr="FFFFFF"/>
    </a:lt1>
    <a:dk2>
      <a:srgbClr val="76D9E8"/>
    </a:dk2>
    <a:lt2>
      <a:srgbClr val="DBF5F9"/>
    </a:lt2>
    <a:accent1>
      <a:srgbClr val="59A9F2"/>
    </a:accent1>
    <a:accent2>
      <a:srgbClr val="009DD9"/>
    </a:accent2>
    <a:accent3>
      <a:srgbClr val="93F5F9"/>
    </a:accent3>
    <a:accent4>
      <a:srgbClr val="5FF2CA"/>
    </a:accent4>
    <a:accent5>
      <a:srgbClr val="B0DFA0"/>
    </a:accent5>
    <a:accent6>
      <a:srgbClr val="A5C249"/>
    </a:accent6>
    <a:hlink>
      <a:srgbClr val="FFF98D"/>
    </a:hlink>
    <a:folHlink>
      <a:srgbClr val="B5EBE2"/>
    </a:folHlink>
  </a:clrScheme>
</a:themeOverride>
</file>

<file path=ppt/theme/themeOverride2.xml><?xml version="1.0" encoding="utf-8"?>
<a:themeOverride xmlns:a="http://schemas.openxmlformats.org/drawingml/2006/main">
  <a:clrScheme name="Другая 4">
    <a:dk1>
      <a:srgbClr val="B4ECFC"/>
    </a:dk1>
    <a:lt1>
      <a:sysClr val="window" lastClr="FFFFFF"/>
    </a:lt1>
    <a:dk2>
      <a:srgbClr val="76D9E8"/>
    </a:dk2>
    <a:lt2>
      <a:srgbClr val="DBF5F9"/>
    </a:lt2>
    <a:accent1>
      <a:srgbClr val="59A9F2"/>
    </a:accent1>
    <a:accent2>
      <a:srgbClr val="009DD9"/>
    </a:accent2>
    <a:accent3>
      <a:srgbClr val="93F5F9"/>
    </a:accent3>
    <a:accent4>
      <a:srgbClr val="5FF2CA"/>
    </a:accent4>
    <a:accent5>
      <a:srgbClr val="B0DFA0"/>
    </a:accent5>
    <a:accent6>
      <a:srgbClr val="A5C249"/>
    </a:accent6>
    <a:hlink>
      <a:srgbClr val="FFF98D"/>
    </a:hlink>
    <a:folHlink>
      <a:srgbClr val="B5EBE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5188</TotalTime>
  <Words>452</Words>
  <Application>Microsoft Office PowerPoint</Application>
  <PresentationFormat>Произвольный</PresentationFormat>
  <Paragraphs>50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Times New Roman</vt:lpstr>
      <vt:lpstr>Wingdings 2</vt:lpstr>
      <vt:lpstr>Поток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Танюшик</dc:creator>
  <cp:lastModifiedBy>Вишневецкий Дмитрий Викторович</cp:lastModifiedBy>
  <cp:revision>529</cp:revision>
  <dcterms:created xsi:type="dcterms:W3CDTF">2015-03-23T18:59:41Z</dcterms:created>
  <dcterms:modified xsi:type="dcterms:W3CDTF">2022-03-24T07:46:18Z</dcterms:modified>
</cp:coreProperties>
</file>