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8" r:id="rId2"/>
  </p:sldIdLst>
  <p:sldSz cx="21242338" cy="30243463"/>
  <p:notesSz cx="6858000" cy="9144000"/>
  <p:defaultTextStyle>
    <a:defPPr>
      <a:defRPr lang="en-US"/>
    </a:defPPr>
    <a:lvl1pPr marL="0" algn="l" defTabSz="2941695" rtl="0" latinLnBrk="0">
      <a:defRPr sz="5800" kern="1200">
        <a:solidFill>
          <a:schemeClr val="tx1"/>
        </a:solidFill>
        <a:latin typeface="+mn-lt"/>
        <a:ea typeface="+mn-ea"/>
        <a:cs typeface="+mn-cs"/>
      </a:defRPr>
    </a:lvl1pPr>
    <a:lvl2pPr marL="1470848" algn="l" defTabSz="2941695" rtl="0" latinLnBrk="0">
      <a:defRPr sz="5800" kern="1200">
        <a:solidFill>
          <a:schemeClr val="tx1"/>
        </a:solidFill>
        <a:latin typeface="+mn-lt"/>
        <a:ea typeface="+mn-ea"/>
        <a:cs typeface="+mn-cs"/>
      </a:defRPr>
    </a:lvl2pPr>
    <a:lvl3pPr marL="2941695" algn="l" defTabSz="2941695" rtl="0" latinLnBrk="0">
      <a:defRPr sz="5800" kern="1200">
        <a:solidFill>
          <a:schemeClr val="tx1"/>
        </a:solidFill>
        <a:latin typeface="+mn-lt"/>
        <a:ea typeface="+mn-ea"/>
        <a:cs typeface="+mn-cs"/>
      </a:defRPr>
    </a:lvl3pPr>
    <a:lvl4pPr marL="4412542" algn="l" defTabSz="2941695" rtl="0" latinLnBrk="0">
      <a:defRPr sz="5800" kern="1200">
        <a:solidFill>
          <a:schemeClr val="tx1"/>
        </a:solidFill>
        <a:latin typeface="+mn-lt"/>
        <a:ea typeface="+mn-ea"/>
        <a:cs typeface="+mn-cs"/>
      </a:defRPr>
    </a:lvl4pPr>
    <a:lvl5pPr marL="5883390" algn="l" defTabSz="2941695" rtl="0" latinLnBrk="0">
      <a:defRPr sz="5800" kern="1200">
        <a:solidFill>
          <a:schemeClr val="tx1"/>
        </a:solidFill>
        <a:latin typeface="+mn-lt"/>
        <a:ea typeface="+mn-ea"/>
        <a:cs typeface="+mn-cs"/>
      </a:defRPr>
    </a:lvl5pPr>
    <a:lvl6pPr marL="7354237" algn="l" defTabSz="2941695" rtl="0" latinLnBrk="0">
      <a:defRPr sz="5800" kern="1200">
        <a:solidFill>
          <a:schemeClr val="tx1"/>
        </a:solidFill>
        <a:latin typeface="+mn-lt"/>
        <a:ea typeface="+mn-ea"/>
        <a:cs typeface="+mn-cs"/>
      </a:defRPr>
    </a:lvl6pPr>
    <a:lvl7pPr marL="8825085" algn="l" defTabSz="2941695" rtl="0" latinLnBrk="0">
      <a:defRPr sz="5800" kern="1200">
        <a:solidFill>
          <a:schemeClr val="tx1"/>
        </a:solidFill>
        <a:latin typeface="+mn-lt"/>
        <a:ea typeface="+mn-ea"/>
        <a:cs typeface="+mn-cs"/>
      </a:defRPr>
    </a:lvl7pPr>
    <a:lvl8pPr marL="10295932" algn="l" defTabSz="2941695" rtl="0" latinLnBrk="0">
      <a:defRPr sz="5800" kern="1200">
        <a:solidFill>
          <a:schemeClr val="tx1"/>
        </a:solidFill>
        <a:latin typeface="+mn-lt"/>
        <a:ea typeface="+mn-ea"/>
        <a:cs typeface="+mn-cs"/>
      </a:defRPr>
    </a:lvl8pPr>
    <a:lvl9pPr marL="11766780" algn="l" defTabSz="2941695" rtl="0" latinLnBrk="0">
      <a:defRPr sz="5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0" d="100"/>
          <a:sy n="30" d="100"/>
        </p:scale>
        <p:origin x="-2166" y="-78"/>
      </p:cViewPr>
      <p:guideLst>
        <p:guide orient="horz" pos="9526"/>
        <p:guide pos="669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w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1239136" y="6048693"/>
            <a:ext cx="18240088" cy="8064923"/>
          </a:xfrm>
          <a:ln>
            <a:noFill/>
          </a:ln>
        </p:spPr>
        <p:txBody>
          <a:bodyPr vert="horz" tIns="0" rIns="58840"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180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1239137" y="14237695"/>
            <a:ext cx="18247168" cy="7728885"/>
          </a:xfrm>
        </p:spPr>
        <p:txBody>
          <a:bodyPr lIns="0" rIns="58840"/>
          <a:lstStyle>
            <a:lvl1pPr marL="0" marR="147100" indent="0" algn="r">
              <a:buNone/>
              <a:defRPr>
                <a:solidFill>
                  <a:schemeClr val="tx1"/>
                </a:solidFill>
              </a:defRPr>
            </a:lvl1pPr>
            <a:lvl2pPr marL="1470995" indent="0" algn="ctr">
              <a:buNone/>
            </a:lvl2pPr>
            <a:lvl3pPr marL="2941991" indent="0" algn="ctr">
              <a:buNone/>
            </a:lvl3pPr>
            <a:lvl4pPr marL="4412986" indent="0" algn="ctr">
              <a:buNone/>
            </a:lvl4pPr>
            <a:lvl5pPr marL="5883981" indent="0" algn="ctr">
              <a:buNone/>
            </a:lvl5pPr>
            <a:lvl6pPr marL="7354976" indent="0" algn="ctr">
              <a:buNone/>
            </a:lvl6pPr>
            <a:lvl7pPr marL="8825972" indent="0" algn="ctr">
              <a:buNone/>
            </a:lvl7pPr>
            <a:lvl8pPr marL="10296967" indent="0" algn="ctr">
              <a:buNone/>
            </a:lvl8pPr>
            <a:lvl9pPr marL="11767962"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7EAF463A-BC7C-46EE-9F1E-7F377CCA4891}" type="datetimeFigureOut">
              <a:rPr lang="en-US" smtClean="0"/>
              <a:pPr/>
              <a:t>3/24/2022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7EAF463A-BC7C-46EE-9F1E-7F377CCA4891}" type="datetimeFigureOut">
              <a:rPr lang="en-US" smtClean="0"/>
              <a:pPr/>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00695" y="4032468"/>
            <a:ext cx="4779526" cy="22983634"/>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1062117" y="4032468"/>
            <a:ext cx="13984539" cy="2298363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7EAF463A-BC7C-46EE-9F1E-7F377CCA4891}" type="datetimeFigureOut">
              <a:rPr lang="en-US" smtClean="0"/>
              <a:pPr/>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7EAF463A-BC7C-46EE-9F1E-7F377CCA4891}" type="datetimeFigureOut">
              <a:rPr lang="en-US" smtClean="0"/>
              <a:pPr/>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32056" y="5806745"/>
            <a:ext cx="18055987" cy="6008368"/>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18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1232056" y="11927443"/>
            <a:ext cx="18055987" cy="6657760"/>
          </a:xfrm>
        </p:spPr>
        <p:txBody>
          <a:bodyPr lIns="147100" rIns="147100" anchor="t"/>
          <a:lstStyle>
            <a:lvl1pPr marL="0" indent="0">
              <a:buNone/>
              <a:defRPr sz="7100">
                <a:solidFill>
                  <a:schemeClr val="tx1"/>
                </a:solidFill>
              </a:defRPr>
            </a:lvl1pPr>
            <a:lvl2pPr>
              <a:buNone/>
              <a:defRPr sz="5800">
                <a:solidFill>
                  <a:schemeClr val="tx1">
                    <a:tint val="75000"/>
                  </a:schemeClr>
                </a:solidFill>
              </a:defRPr>
            </a:lvl2pPr>
            <a:lvl3pPr>
              <a:buNone/>
              <a:defRPr sz="5100">
                <a:solidFill>
                  <a:schemeClr val="tx1">
                    <a:tint val="75000"/>
                  </a:schemeClr>
                </a:solidFill>
              </a:defRPr>
            </a:lvl3pPr>
            <a:lvl4pPr>
              <a:buNone/>
              <a:defRPr sz="4500">
                <a:solidFill>
                  <a:schemeClr val="tx1">
                    <a:tint val="75000"/>
                  </a:schemeClr>
                </a:solidFill>
              </a:defRPr>
            </a:lvl4pPr>
            <a:lvl5pPr>
              <a:buNone/>
              <a:defRPr sz="45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62117" y="3104996"/>
            <a:ext cx="19118104" cy="5040577"/>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1062117" y="8467486"/>
            <a:ext cx="9382033" cy="19557439"/>
          </a:xfrm>
        </p:spPr>
        <p:txBody>
          <a:bodyPr/>
          <a:lstStyle>
            <a:lvl1pPr>
              <a:defRPr sz="8400"/>
            </a:lvl1pPr>
            <a:lvl2pPr>
              <a:defRPr sz="7700"/>
            </a:lvl2pPr>
            <a:lvl3pPr>
              <a:defRPr sz="6400"/>
            </a:lvl3pPr>
            <a:lvl4pPr>
              <a:defRPr sz="5800"/>
            </a:lvl4pPr>
            <a:lvl5pPr>
              <a:defRPr sz="5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10798188" y="8467486"/>
            <a:ext cx="9382033" cy="19557439"/>
          </a:xfrm>
        </p:spPr>
        <p:txBody>
          <a:bodyPr/>
          <a:lstStyle>
            <a:lvl1pPr>
              <a:defRPr sz="8400"/>
            </a:lvl1pPr>
            <a:lvl2pPr>
              <a:defRPr sz="7700"/>
            </a:lvl2pPr>
            <a:lvl3pPr>
              <a:defRPr sz="6400"/>
            </a:lvl3pPr>
            <a:lvl4pPr>
              <a:defRPr sz="5800"/>
            </a:lvl4pPr>
            <a:lvl5pPr>
              <a:defRPr sz="5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7EAF463A-BC7C-46EE-9F1E-7F377CCA4891}" type="datetimeFigureOut">
              <a:rPr lang="en-US" smtClean="0"/>
              <a:pPr/>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062117" y="3104996"/>
            <a:ext cx="19118104" cy="5040577"/>
          </a:xfrm>
        </p:spPr>
        <p:txBody>
          <a:bodyPr tIns="14710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1062117" y="8181558"/>
            <a:ext cx="9385722" cy="2907712"/>
          </a:xfrm>
        </p:spPr>
        <p:txBody>
          <a:bodyPr lIns="147100" tIns="0" rIns="147100" bIns="0" anchor="ctr">
            <a:noAutofit/>
          </a:bodyPr>
          <a:lstStyle>
            <a:lvl1pPr marL="0" indent="0">
              <a:buNone/>
              <a:defRPr sz="7700" b="1" cap="none" baseline="0">
                <a:solidFill>
                  <a:schemeClr val="tx2"/>
                </a:solidFill>
                <a:effectLst/>
              </a:defRPr>
            </a:lvl1pPr>
            <a:lvl2pPr>
              <a:buNone/>
              <a:defRPr sz="6400" b="1"/>
            </a:lvl2pPr>
            <a:lvl3pPr>
              <a:buNone/>
              <a:defRPr sz="5800" b="1"/>
            </a:lvl3pPr>
            <a:lvl4pPr>
              <a:buNone/>
              <a:defRPr sz="5100" b="1"/>
            </a:lvl4pPr>
            <a:lvl5pPr>
              <a:buNone/>
              <a:defRPr sz="51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10790814" y="8201445"/>
            <a:ext cx="9389408" cy="2887827"/>
          </a:xfrm>
        </p:spPr>
        <p:txBody>
          <a:bodyPr lIns="147100" tIns="0" rIns="147100" bIns="0" anchor="ctr"/>
          <a:lstStyle>
            <a:lvl1pPr marL="0" indent="0">
              <a:buNone/>
              <a:defRPr sz="7700" b="1" cap="none" baseline="0">
                <a:solidFill>
                  <a:schemeClr val="tx2"/>
                </a:solidFill>
                <a:effectLst/>
              </a:defRPr>
            </a:lvl1pPr>
            <a:lvl2pPr>
              <a:buNone/>
              <a:defRPr sz="6400" b="1"/>
            </a:lvl2pPr>
            <a:lvl3pPr>
              <a:buNone/>
              <a:defRPr sz="5800" b="1"/>
            </a:lvl3pPr>
            <a:lvl4pPr>
              <a:buNone/>
              <a:defRPr sz="5100" b="1"/>
            </a:lvl4pPr>
            <a:lvl5pPr>
              <a:buNone/>
              <a:defRPr sz="51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1062117" y="11089270"/>
            <a:ext cx="9385722" cy="16959447"/>
          </a:xfrm>
        </p:spPr>
        <p:txBody>
          <a:bodyPr tIns="0"/>
          <a:lstStyle>
            <a:lvl1pPr>
              <a:defRPr sz="7100"/>
            </a:lvl1pPr>
            <a:lvl2pPr>
              <a:defRPr sz="6400"/>
            </a:lvl2pPr>
            <a:lvl3pPr>
              <a:defRPr sz="5800"/>
            </a:lvl3pPr>
            <a:lvl4pPr>
              <a:defRPr sz="5100"/>
            </a:lvl4pPr>
            <a:lvl5pPr>
              <a:defRPr sz="51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10790814" y="11089270"/>
            <a:ext cx="9389408" cy="16959447"/>
          </a:xfrm>
        </p:spPr>
        <p:txBody>
          <a:bodyPr tIns="0"/>
          <a:lstStyle>
            <a:lvl1pPr>
              <a:defRPr sz="7100"/>
            </a:lvl1pPr>
            <a:lvl2pPr>
              <a:defRPr sz="6400"/>
            </a:lvl2pPr>
            <a:lvl3pPr>
              <a:defRPr sz="5800"/>
            </a:lvl3pPr>
            <a:lvl4pPr>
              <a:defRPr sz="5100"/>
            </a:lvl4pPr>
            <a:lvl5pPr>
              <a:defRPr sz="51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7EAF463A-BC7C-46EE-9F1E-7F377CCA4891}" type="datetimeFigureOut">
              <a:rPr lang="en-US" smtClean="0"/>
              <a:pPr/>
              <a:t>3/24/2022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062117" y="3104996"/>
            <a:ext cx="19295124" cy="5040577"/>
          </a:xfrm>
        </p:spPr>
        <p:txBody>
          <a:bodyPr vert="horz" tIns="14710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161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7EAF463A-BC7C-46EE-9F1E-7F377CCA4891}" type="datetimeFigureOut">
              <a:rPr lang="en-US" smtClean="0"/>
              <a:pPr/>
              <a:t>3/24/2022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3/24/2022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93176" y="2268268"/>
            <a:ext cx="6372701" cy="5124587"/>
          </a:xfrm>
        </p:spPr>
        <p:txBody>
          <a:bodyPr lIns="0" anchor="b">
            <a:noAutofit/>
          </a:bodyPr>
          <a:lstStyle>
            <a:lvl1pPr algn="l" rtl="0">
              <a:spcBef>
                <a:spcPct val="0"/>
              </a:spcBef>
              <a:buNone/>
              <a:defRPr sz="84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1593176" y="7392846"/>
            <a:ext cx="6372701" cy="20162309"/>
          </a:xfrm>
        </p:spPr>
        <p:txBody>
          <a:bodyPr lIns="58840" rIns="58840"/>
          <a:lstStyle>
            <a:lvl1pPr marL="0" indent="0" algn="l">
              <a:buNone/>
              <a:defRPr sz="4500"/>
            </a:lvl1pPr>
            <a:lvl2pPr indent="0" algn="l">
              <a:buNone/>
              <a:defRPr sz="3900"/>
            </a:lvl2pPr>
            <a:lvl3pPr indent="0" algn="l">
              <a:buNone/>
              <a:defRPr sz="3200"/>
            </a:lvl3pPr>
            <a:lvl4pPr indent="0" algn="l">
              <a:buNone/>
              <a:defRPr sz="2900"/>
            </a:lvl4pPr>
            <a:lvl5pPr indent="0" algn="l">
              <a:buNone/>
              <a:defRPr sz="2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8305164" y="7392846"/>
            <a:ext cx="11875057" cy="20162309"/>
          </a:xfrm>
        </p:spPr>
        <p:txBody>
          <a:bodyPr tIns="0"/>
          <a:lstStyle>
            <a:lvl1pPr>
              <a:defRPr sz="9000"/>
            </a:lvl1pPr>
            <a:lvl2pPr>
              <a:defRPr sz="8400"/>
            </a:lvl2pPr>
            <a:lvl3pPr>
              <a:defRPr sz="7700"/>
            </a:lvl3pPr>
            <a:lvl4pPr>
              <a:defRPr sz="6400"/>
            </a:lvl4pPr>
            <a:lvl5pPr>
              <a:defRPr sz="5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7EAF463A-BC7C-46EE-9F1E-7F377CCA4891}" type="datetimeFigureOut">
              <a:rPr lang="en-US" smtClean="0"/>
              <a:pPr/>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7354330" y="4886568"/>
            <a:ext cx="12214344" cy="18146078"/>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294199" tIns="147100" rIns="294199" bIns="147100" rtlCol="0" anchor="ctr"/>
          <a:lstStyle/>
          <a:p>
            <a:pPr algn="ctr" eaLnBrk="1" latinLnBrk="0" hangingPunct="1"/>
            <a:endParaRPr kumimoji="0" lang="en-US"/>
          </a:p>
        </p:txBody>
      </p:sp>
      <p:sp>
        <p:nvSpPr>
          <p:cNvPr id="12" name="Right Triangle 11"/>
          <p:cNvSpPr/>
          <p:nvPr/>
        </p:nvSpPr>
        <p:spPr>
          <a:xfrm rot="420000" flipV="1">
            <a:off x="18594326" y="23636334"/>
            <a:ext cx="361120" cy="68551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294199" tIns="147100" rIns="294199" bIns="147100" rtlCol="0" anchor="ctr"/>
          <a:lstStyle/>
          <a:p>
            <a:pPr algn="ctr" eaLnBrk="1" latinLnBrk="0" hangingPunct="1"/>
            <a:endParaRPr kumimoji="0" lang="en-US"/>
          </a:p>
        </p:txBody>
      </p:sp>
      <p:sp>
        <p:nvSpPr>
          <p:cNvPr id="2" name="Title 1"/>
          <p:cNvSpPr>
            <a:spLocks noGrp="1"/>
          </p:cNvSpPr>
          <p:nvPr>
            <p:ph type="title"/>
          </p:nvPr>
        </p:nvSpPr>
        <p:spPr>
          <a:xfrm>
            <a:off x="1416156" y="5190500"/>
            <a:ext cx="5140646" cy="6979285"/>
          </a:xfrm>
        </p:spPr>
        <p:txBody>
          <a:bodyPr vert="horz" lIns="147100" tIns="147100" rIns="147100" bIns="147100" anchor="b"/>
          <a:lstStyle>
            <a:lvl1pPr algn="l">
              <a:buNone/>
              <a:defRPr sz="64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1416156" y="12474811"/>
            <a:ext cx="5133565" cy="9610700"/>
          </a:xfrm>
        </p:spPr>
        <p:txBody>
          <a:bodyPr lIns="205939" rIns="147100" bIns="147100" anchor="t"/>
          <a:lstStyle>
            <a:lvl1pPr marL="0" indent="0" algn="l">
              <a:spcBef>
                <a:spcPts val="804"/>
              </a:spcBef>
              <a:buFontTx/>
              <a:buNone/>
              <a:defRPr sz="4200"/>
            </a:lvl1pPr>
            <a:lvl2pPr>
              <a:defRPr sz="3900"/>
            </a:lvl2pPr>
            <a:lvl3pPr>
              <a:defRPr sz="3200"/>
            </a:lvl3pPr>
            <a:lvl4pPr>
              <a:defRPr sz="2900"/>
            </a:lvl4pPr>
            <a:lvl5pPr>
              <a:defRPr sz="2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8764065" y="28031212"/>
            <a:ext cx="1416156" cy="1610184"/>
          </a:xfrm>
        </p:spPr>
        <p:txBody>
          <a:bodyPr/>
          <a:lstStyle/>
          <a:p>
            <a:fld id="{A483448D-3A78-4528-A469-B745A65DA480}" type="slidenum">
              <a:rPr lang="en-US" smtClean="0"/>
              <a:pPr/>
              <a:t>‹#›</a:t>
            </a:fld>
            <a:endParaRPr lang="en-US"/>
          </a:p>
        </p:txBody>
      </p:sp>
      <p:sp>
        <p:nvSpPr>
          <p:cNvPr id="3" name="Picture Placeholder 2"/>
          <p:cNvSpPr>
            <a:spLocks noGrp="1"/>
          </p:cNvSpPr>
          <p:nvPr>
            <p:ph type="pic" idx="1"/>
          </p:nvPr>
        </p:nvSpPr>
        <p:spPr>
          <a:xfrm rot="420000">
            <a:off x="8097812" y="5289815"/>
            <a:ext cx="10727381" cy="17339585"/>
          </a:xfrm>
          <a:prstGeom prst="rect">
            <a:avLst/>
          </a:prstGeom>
          <a:solidFill>
            <a:schemeClr val="bg2"/>
          </a:solidFill>
          <a:ln w="3000" cap="rnd">
            <a:solidFill>
              <a:srgbClr val="C0C0C0"/>
            </a:solidFill>
            <a:round/>
          </a:ln>
          <a:effectLst/>
        </p:spPr>
        <p:txBody>
          <a:bodyPr/>
          <a:lstStyle>
            <a:lvl1pPr marL="0" indent="0">
              <a:buNone/>
              <a:defRPr sz="10300"/>
            </a:lvl1pPr>
          </a:lstStyle>
          <a:p>
            <a:r>
              <a:rPr kumimoji="0" lang="ru-RU" smtClean="0"/>
              <a:t>Вставка рисунка</a:t>
            </a:r>
            <a:endParaRPr kumimoji="0" lang="en-US" dirty="0"/>
          </a:p>
        </p:txBody>
      </p:sp>
      <p:sp>
        <p:nvSpPr>
          <p:cNvPr id="10" name="Freeform 9"/>
          <p:cNvSpPr>
            <a:spLocks/>
          </p:cNvSpPr>
          <p:nvPr/>
        </p:nvSpPr>
        <p:spPr bwMode="auto">
          <a:xfrm flipV="1">
            <a:off x="-22128" y="25650937"/>
            <a:ext cx="21286593" cy="4592526"/>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294199" tIns="147100" rIns="294199" bIns="14710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10178620" y="27429143"/>
            <a:ext cx="11063718" cy="281432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294199" tIns="147100" rIns="294199" bIns="14710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22128" y="-31505"/>
            <a:ext cx="21286593" cy="4592526"/>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294199" tIns="147100" rIns="294199" bIns="14710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10178620" y="-31502"/>
            <a:ext cx="11063718" cy="281432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294199" tIns="147100" rIns="294199" bIns="14710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1062117" y="3104996"/>
            <a:ext cx="19118104" cy="5040577"/>
          </a:xfrm>
          <a:prstGeom prst="rect">
            <a:avLst/>
          </a:prstGeom>
        </p:spPr>
        <p:txBody>
          <a:bodyPr vert="horz" lIns="0" tIns="14710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1062117" y="8535377"/>
            <a:ext cx="19118104" cy="19355816"/>
          </a:xfrm>
          <a:prstGeom prst="rect">
            <a:avLst/>
          </a:prstGeom>
        </p:spPr>
        <p:txBody>
          <a:bodyPr vert="horz" lIns="294199" tIns="147100" rIns="294199" bIns="14710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1062117" y="28031212"/>
            <a:ext cx="4956546" cy="1610184"/>
          </a:xfrm>
          <a:prstGeom prst="rect">
            <a:avLst/>
          </a:prstGeom>
        </p:spPr>
        <p:txBody>
          <a:bodyPr vert="horz" lIns="0" tIns="0" rIns="0" bIns="0" anchor="b"/>
          <a:lstStyle>
            <a:lvl1pPr algn="l" eaLnBrk="1" latinLnBrk="0" hangingPunct="1">
              <a:defRPr kumimoji="0" sz="3900">
                <a:solidFill>
                  <a:schemeClr val="tx2">
                    <a:shade val="90000"/>
                  </a:schemeClr>
                </a:solidFill>
              </a:defRPr>
            </a:lvl1pPr>
          </a:lstStyle>
          <a:p>
            <a:fld id="{7EAF463A-BC7C-46EE-9F1E-7F377CCA4891}" type="datetimeFigureOut">
              <a:rPr lang="en-US" smtClean="0"/>
              <a:pPr/>
              <a:t>3/24/2022</a:t>
            </a:fld>
            <a:endParaRPr lang="en-US"/>
          </a:p>
        </p:txBody>
      </p:sp>
      <p:sp>
        <p:nvSpPr>
          <p:cNvPr id="22" name="Footer Placeholder 21"/>
          <p:cNvSpPr>
            <a:spLocks noGrp="1"/>
          </p:cNvSpPr>
          <p:nvPr>
            <p:ph type="ftr" sz="quarter" idx="3"/>
          </p:nvPr>
        </p:nvSpPr>
        <p:spPr>
          <a:xfrm>
            <a:off x="6195682" y="28031212"/>
            <a:ext cx="7788857" cy="1610184"/>
          </a:xfrm>
          <a:prstGeom prst="rect">
            <a:avLst/>
          </a:prstGeom>
        </p:spPr>
        <p:txBody>
          <a:bodyPr vert="horz" lIns="0" tIns="0" rIns="0" bIns="0" anchor="b"/>
          <a:lstStyle>
            <a:lvl1pPr algn="l" eaLnBrk="1" latinLnBrk="0" hangingPunct="1">
              <a:defRPr kumimoji="0" sz="39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8410026" y="28031212"/>
            <a:ext cx="1770195" cy="1610184"/>
          </a:xfrm>
          <a:prstGeom prst="rect">
            <a:avLst/>
          </a:prstGeom>
        </p:spPr>
        <p:txBody>
          <a:bodyPr vert="horz" lIns="0" tIns="0" rIns="0" bIns="0" anchor="b"/>
          <a:lstStyle>
            <a:lvl1pPr algn="r" eaLnBrk="1" latinLnBrk="0" hangingPunct="1">
              <a:defRPr kumimoji="0" sz="3900">
                <a:solidFill>
                  <a:schemeClr val="tx2">
                    <a:shade val="90000"/>
                  </a:schemeClr>
                </a:solidFill>
              </a:defRPr>
            </a:lvl1pPr>
          </a:lstStyle>
          <a:p>
            <a:fld id="{A483448D-3A78-4528-A469-B745A65DA480}" type="slidenum">
              <a:rPr lang="en-US" smtClean="0"/>
              <a:pPr/>
              <a:t>‹#›</a:t>
            </a:fld>
            <a:endParaRPr lang="en-US"/>
          </a:p>
        </p:txBody>
      </p:sp>
      <p:grpSp>
        <p:nvGrpSpPr>
          <p:cNvPr id="2" name="Group 1"/>
          <p:cNvGrpSpPr/>
          <p:nvPr/>
        </p:nvGrpSpPr>
        <p:grpSpPr>
          <a:xfrm>
            <a:off x="-44178" y="892610"/>
            <a:ext cx="21327242" cy="286304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16100" b="0" kern="1200">
          <a:ln>
            <a:noFill/>
          </a:ln>
          <a:solidFill>
            <a:schemeClr val="tx2"/>
          </a:solidFill>
          <a:effectLst/>
          <a:latin typeface="+mj-lt"/>
          <a:ea typeface="+mj-ea"/>
          <a:cs typeface="+mj-cs"/>
        </a:defRPr>
      </a:lvl1pPr>
    </p:titleStyle>
    <p:bodyStyle>
      <a:lvl1pPr marL="882597" indent="-882597" algn="l" rtl="0" eaLnBrk="1" latinLnBrk="0" hangingPunct="1">
        <a:spcBef>
          <a:spcPct val="20000"/>
        </a:spcBef>
        <a:buClr>
          <a:schemeClr val="accent3"/>
        </a:buClr>
        <a:buSzPct val="95000"/>
        <a:buFont typeface="Wingdings 2"/>
        <a:buChar char=""/>
        <a:defRPr kumimoji="0" sz="8400" kern="1200">
          <a:solidFill>
            <a:schemeClr val="tx1"/>
          </a:solidFill>
          <a:latin typeface="+mn-lt"/>
          <a:ea typeface="+mn-ea"/>
          <a:cs typeface="+mn-cs"/>
        </a:defRPr>
      </a:lvl1pPr>
      <a:lvl2pPr marL="2059393" indent="-794337" algn="l" rtl="0" eaLnBrk="1" latinLnBrk="0" hangingPunct="1">
        <a:spcBef>
          <a:spcPct val="20000"/>
        </a:spcBef>
        <a:buClr>
          <a:schemeClr val="accent1"/>
        </a:buClr>
        <a:buSzPct val="85000"/>
        <a:buFont typeface="Wingdings 2"/>
        <a:buChar char=""/>
        <a:defRPr kumimoji="0" sz="7700" kern="1200">
          <a:solidFill>
            <a:schemeClr val="tx1"/>
          </a:solidFill>
          <a:latin typeface="+mn-lt"/>
          <a:ea typeface="+mn-ea"/>
          <a:cs typeface="+mn-cs"/>
        </a:defRPr>
      </a:lvl2pPr>
      <a:lvl3pPr marL="2941991" indent="-794337" algn="l" rtl="0" eaLnBrk="1" latinLnBrk="0" hangingPunct="1">
        <a:spcBef>
          <a:spcPct val="20000"/>
        </a:spcBef>
        <a:buClr>
          <a:schemeClr val="accent2"/>
        </a:buClr>
        <a:buSzPct val="70000"/>
        <a:buFont typeface="Wingdings 2"/>
        <a:buChar char=""/>
        <a:defRPr kumimoji="0" sz="6800" kern="1200">
          <a:solidFill>
            <a:schemeClr val="tx1"/>
          </a:solidFill>
          <a:latin typeface="+mn-lt"/>
          <a:ea typeface="+mn-ea"/>
          <a:cs typeface="+mn-cs"/>
        </a:defRPr>
      </a:lvl3pPr>
      <a:lvl4pPr marL="3824588" indent="-676658" algn="l" rtl="0" eaLnBrk="1" latinLnBrk="0" hangingPunct="1">
        <a:spcBef>
          <a:spcPct val="20000"/>
        </a:spcBef>
        <a:buClr>
          <a:schemeClr val="accent3"/>
        </a:buClr>
        <a:buSzPct val="65000"/>
        <a:buFont typeface="Wingdings 2"/>
        <a:buChar char=""/>
        <a:defRPr kumimoji="0" sz="6400" kern="1200">
          <a:solidFill>
            <a:schemeClr val="tx1"/>
          </a:solidFill>
          <a:latin typeface="+mn-lt"/>
          <a:ea typeface="+mn-ea"/>
          <a:cs typeface="+mn-cs"/>
        </a:defRPr>
      </a:lvl4pPr>
      <a:lvl5pPr marL="4707185" indent="-676658" algn="l" rtl="0" eaLnBrk="1" latinLnBrk="0" hangingPunct="1">
        <a:spcBef>
          <a:spcPct val="20000"/>
        </a:spcBef>
        <a:buClr>
          <a:schemeClr val="accent4"/>
        </a:buClr>
        <a:buSzPct val="65000"/>
        <a:buFont typeface="Wingdings 2"/>
        <a:buChar char=""/>
        <a:defRPr kumimoji="0" sz="6400" kern="1200">
          <a:solidFill>
            <a:schemeClr val="tx1"/>
          </a:solidFill>
          <a:latin typeface="+mn-lt"/>
          <a:ea typeface="+mn-ea"/>
          <a:cs typeface="+mn-cs"/>
        </a:defRPr>
      </a:lvl5pPr>
      <a:lvl6pPr marL="5589782" indent="-676658" algn="l" rtl="0" eaLnBrk="1" latinLnBrk="0" hangingPunct="1">
        <a:spcBef>
          <a:spcPct val="20000"/>
        </a:spcBef>
        <a:buClr>
          <a:schemeClr val="accent5"/>
        </a:buClr>
        <a:buSzPct val="80000"/>
        <a:buFont typeface="Wingdings 2"/>
        <a:buChar char=""/>
        <a:defRPr kumimoji="0" sz="5800" kern="1200">
          <a:solidFill>
            <a:schemeClr val="tx1"/>
          </a:solidFill>
          <a:latin typeface="+mn-lt"/>
          <a:ea typeface="+mn-ea"/>
          <a:cs typeface="+mn-cs"/>
        </a:defRPr>
      </a:lvl6pPr>
      <a:lvl7pPr marL="6178180" indent="-588398" algn="l" rtl="0" eaLnBrk="1" latinLnBrk="0" hangingPunct="1">
        <a:spcBef>
          <a:spcPct val="20000"/>
        </a:spcBef>
        <a:buClr>
          <a:schemeClr val="accent6"/>
        </a:buClr>
        <a:buSzPct val="80000"/>
        <a:buFont typeface="Wingdings 2"/>
        <a:buChar char=""/>
        <a:defRPr kumimoji="0" sz="5100" kern="1200" baseline="0">
          <a:solidFill>
            <a:schemeClr val="tx1"/>
          </a:solidFill>
          <a:latin typeface="+mn-lt"/>
          <a:ea typeface="+mn-ea"/>
          <a:cs typeface="+mn-cs"/>
        </a:defRPr>
      </a:lvl7pPr>
      <a:lvl8pPr marL="7060777" indent="-588398" algn="l" rtl="0" eaLnBrk="1" latinLnBrk="0" hangingPunct="1">
        <a:spcBef>
          <a:spcPct val="20000"/>
        </a:spcBef>
        <a:buClr>
          <a:schemeClr val="tx2"/>
        </a:buClr>
        <a:buChar char="•"/>
        <a:defRPr kumimoji="0" sz="5100" kern="1200">
          <a:solidFill>
            <a:schemeClr val="tx1"/>
          </a:solidFill>
          <a:latin typeface="+mn-lt"/>
          <a:ea typeface="+mn-ea"/>
          <a:cs typeface="+mn-cs"/>
        </a:defRPr>
      </a:lvl8pPr>
      <a:lvl9pPr marL="7943375" indent="-588398" algn="l" rtl="0" eaLnBrk="1" latinLnBrk="0" hangingPunct="1">
        <a:spcBef>
          <a:spcPct val="20000"/>
        </a:spcBef>
        <a:buClr>
          <a:schemeClr val="tx2"/>
        </a:buClr>
        <a:buFontTx/>
        <a:buChar char="•"/>
        <a:defRPr kumimoji="0" sz="45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470995" algn="l" rtl="0" eaLnBrk="1" latinLnBrk="0" hangingPunct="1">
        <a:defRPr kumimoji="0" kern="1200">
          <a:solidFill>
            <a:schemeClr val="tx1"/>
          </a:solidFill>
          <a:latin typeface="+mn-lt"/>
          <a:ea typeface="+mn-ea"/>
          <a:cs typeface="+mn-cs"/>
        </a:defRPr>
      </a:lvl2pPr>
      <a:lvl3pPr marL="2941991" algn="l" rtl="0" eaLnBrk="1" latinLnBrk="0" hangingPunct="1">
        <a:defRPr kumimoji="0" kern="1200">
          <a:solidFill>
            <a:schemeClr val="tx1"/>
          </a:solidFill>
          <a:latin typeface="+mn-lt"/>
          <a:ea typeface="+mn-ea"/>
          <a:cs typeface="+mn-cs"/>
        </a:defRPr>
      </a:lvl3pPr>
      <a:lvl4pPr marL="4412986" algn="l" rtl="0" eaLnBrk="1" latinLnBrk="0" hangingPunct="1">
        <a:defRPr kumimoji="0" kern="1200">
          <a:solidFill>
            <a:schemeClr val="tx1"/>
          </a:solidFill>
          <a:latin typeface="+mn-lt"/>
          <a:ea typeface="+mn-ea"/>
          <a:cs typeface="+mn-cs"/>
        </a:defRPr>
      </a:lvl4pPr>
      <a:lvl5pPr marL="5883981" algn="l" rtl="0" eaLnBrk="1" latinLnBrk="0" hangingPunct="1">
        <a:defRPr kumimoji="0" kern="1200">
          <a:solidFill>
            <a:schemeClr val="tx1"/>
          </a:solidFill>
          <a:latin typeface="+mn-lt"/>
          <a:ea typeface="+mn-ea"/>
          <a:cs typeface="+mn-cs"/>
        </a:defRPr>
      </a:lvl5pPr>
      <a:lvl6pPr marL="7354976" algn="l" rtl="0" eaLnBrk="1" latinLnBrk="0" hangingPunct="1">
        <a:defRPr kumimoji="0" kern="1200">
          <a:solidFill>
            <a:schemeClr val="tx1"/>
          </a:solidFill>
          <a:latin typeface="+mn-lt"/>
          <a:ea typeface="+mn-ea"/>
          <a:cs typeface="+mn-cs"/>
        </a:defRPr>
      </a:lvl6pPr>
      <a:lvl7pPr marL="8825972" algn="l" rtl="0" eaLnBrk="1" latinLnBrk="0" hangingPunct="1">
        <a:defRPr kumimoji="0" kern="1200">
          <a:solidFill>
            <a:schemeClr val="tx1"/>
          </a:solidFill>
          <a:latin typeface="+mn-lt"/>
          <a:ea typeface="+mn-ea"/>
          <a:cs typeface="+mn-cs"/>
        </a:defRPr>
      </a:lvl7pPr>
      <a:lvl8pPr marL="10296967" algn="l" rtl="0" eaLnBrk="1" latinLnBrk="0" hangingPunct="1">
        <a:defRPr kumimoji="0" kern="1200">
          <a:solidFill>
            <a:schemeClr val="tx1"/>
          </a:solidFill>
          <a:latin typeface="+mn-lt"/>
          <a:ea typeface="+mn-ea"/>
          <a:cs typeface="+mn-cs"/>
        </a:defRPr>
      </a:lvl8pPr>
      <a:lvl9pPr marL="1176796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emf"/><Relationship Id="rId18" Type="http://schemas.openxmlformats.org/officeDocument/2006/relationships/oleObject" Target="../embeddings/oleObject5.bin"/><Relationship Id="rId3" Type="http://schemas.openxmlformats.org/officeDocument/2006/relationships/image" Target="../media/image9.png"/><Relationship Id="rId21" Type="http://schemas.openxmlformats.org/officeDocument/2006/relationships/image" Target="../media/image7.emf"/><Relationship Id="rId7" Type="http://schemas.openxmlformats.org/officeDocument/2006/relationships/image" Target="../media/image2.wmf"/><Relationship Id="rId12" Type="http://schemas.openxmlformats.org/officeDocument/2006/relationships/oleObject" Target="../embeddings/oleObject2.bin"/><Relationship Id="rId17" Type="http://schemas.openxmlformats.org/officeDocument/2006/relationships/image" Target="../media/image5.emf"/><Relationship Id="rId2" Type="http://schemas.openxmlformats.org/officeDocument/2006/relationships/slideLayout" Target="../slideLayouts/slideLayout1.xml"/><Relationship Id="rId16" Type="http://schemas.openxmlformats.org/officeDocument/2006/relationships/oleObject" Target="../embeddings/oleObject4.bin"/><Relationship Id="rId20" Type="http://schemas.openxmlformats.org/officeDocument/2006/relationships/oleObject" Target="../embeddings/oleObject6.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5.png"/><Relationship Id="rId5" Type="http://schemas.openxmlformats.org/officeDocument/2006/relationships/image" Target="../media/image11.png"/><Relationship Id="rId15" Type="http://schemas.openxmlformats.org/officeDocument/2006/relationships/image" Target="../media/image4.emf"/><Relationship Id="rId23" Type="http://schemas.openxmlformats.org/officeDocument/2006/relationships/image" Target="../media/image8.emf"/><Relationship Id="rId10" Type="http://schemas.openxmlformats.org/officeDocument/2006/relationships/image" Target="../media/image14.png"/><Relationship Id="rId19" Type="http://schemas.openxmlformats.org/officeDocument/2006/relationships/image" Target="../media/image6.emf"/><Relationship Id="rId4" Type="http://schemas.openxmlformats.org/officeDocument/2006/relationships/image" Target="../media/image10.png"/><Relationship Id="rId9" Type="http://schemas.openxmlformats.org/officeDocument/2006/relationships/image" Target="../media/image13.png"/><Relationship Id="rId14" Type="http://schemas.openxmlformats.org/officeDocument/2006/relationships/oleObject" Target="../embeddings/oleObject3.bin"/><Relationship Id="rId22"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13500000" scaled="1"/>
          <a:tileRect/>
        </a:gra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247100" cy="376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477501" y="334065"/>
            <a:ext cx="12239668" cy="1938992"/>
          </a:xfrm>
          <a:prstGeom prst="rect">
            <a:avLst/>
          </a:prstGeom>
        </p:spPr>
        <p:txBody>
          <a:bodyPr wrap="square">
            <a:spAutoFit/>
          </a:bodyPr>
          <a:lstStyle/>
          <a:p>
            <a:pPr algn="ctr"/>
            <a:r>
              <a:rPr lang="ru-RU" sz="4000" b="1" dirty="0" smtClean="0">
                <a:solidFill>
                  <a:schemeClr val="bg1">
                    <a:lumMod val="95000"/>
                    <a:lumOff val="5000"/>
                  </a:schemeClr>
                </a:solidFill>
                <a:latin typeface="Times New Roman" panose="02020603050405020304" pitchFamily="18" charset="0"/>
                <a:cs typeface="Times New Roman" panose="02020603050405020304" pitchFamily="18" charset="0"/>
              </a:rPr>
              <a:t>Исследование каталитических свойств </a:t>
            </a:r>
          </a:p>
          <a:p>
            <a:pPr algn="ctr"/>
            <a:r>
              <a:rPr lang="en-US" sz="4000" b="1" dirty="0" err="1" smtClean="0">
                <a:solidFill>
                  <a:schemeClr val="bg1">
                    <a:lumMod val="95000"/>
                    <a:lumOff val="5000"/>
                  </a:schemeClr>
                </a:solidFill>
                <a:latin typeface="Times New Roman" panose="02020603050405020304" pitchFamily="18" charset="0"/>
                <a:cs typeface="Times New Roman" panose="02020603050405020304" pitchFamily="18" charset="0"/>
              </a:rPr>
              <a:t>Ru</a:t>
            </a:r>
            <a:r>
              <a:rPr lang="en-US" sz="4000" b="1" dirty="0" smtClean="0">
                <a:solidFill>
                  <a:schemeClr val="bg1">
                    <a:lumMod val="95000"/>
                    <a:lumOff val="5000"/>
                  </a:schemeClr>
                </a:solidFill>
                <a:latin typeface="Times New Roman" panose="02020603050405020304" pitchFamily="18" charset="0"/>
                <a:cs typeface="Times New Roman" panose="02020603050405020304" pitchFamily="18" charset="0"/>
              </a:rPr>
              <a:t>–</a:t>
            </a:r>
            <a:r>
              <a:rPr lang="ru-RU" sz="4000" b="1" dirty="0" smtClean="0">
                <a:solidFill>
                  <a:schemeClr val="bg1">
                    <a:lumMod val="95000"/>
                    <a:lumOff val="5000"/>
                  </a:schemeClr>
                </a:solidFill>
                <a:latin typeface="Times New Roman" panose="02020603050405020304" pitchFamily="18" charset="0"/>
                <a:cs typeface="Times New Roman" panose="02020603050405020304" pitchFamily="18" charset="0"/>
              </a:rPr>
              <a:t>содержащих катализаторов с помощью процесса гидрирования фурфурола</a:t>
            </a:r>
            <a:endParaRPr lang="ru-RU" sz="4000" b="1" dirty="0">
              <a:solidFill>
                <a:schemeClr val="bg1">
                  <a:lumMod val="95000"/>
                  <a:lumOff val="5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263319" y="2620081"/>
            <a:ext cx="10925175" cy="1015663"/>
          </a:xfrm>
          <a:prstGeom prst="rect">
            <a:avLst/>
          </a:prstGeom>
        </p:spPr>
        <p:txBody>
          <a:bodyPr wrap="square">
            <a:spAutoFit/>
          </a:bodyPr>
          <a:lstStyle/>
          <a:p>
            <a:pPr algn="ctr"/>
            <a:r>
              <a:rPr lang="ru-RU" sz="3000" i="1" dirty="0" smtClean="0">
                <a:solidFill>
                  <a:schemeClr val="bg1">
                    <a:lumMod val="95000"/>
                    <a:lumOff val="5000"/>
                  </a:schemeClr>
                </a:solidFill>
                <a:latin typeface="Times New Roman" panose="02020603050405020304" pitchFamily="18" charset="0"/>
                <a:cs typeface="Times New Roman" panose="02020603050405020304" pitchFamily="18" charset="0"/>
              </a:rPr>
              <a:t>Цветкова Полина Андреевна</a:t>
            </a:r>
            <a:endParaRPr lang="ru-RU" sz="3000" i="1" dirty="0">
              <a:solidFill>
                <a:schemeClr val="bg1">
                  <a:lumMod val="95000"/>
                  <a:lumOff val="5000"/>
                </a:schemeClr>
              </a:solidFill>
              <a:latin typeface="Times New Roman" panose="02020603050405020304" pitchFamily="18" charset="0"/>
              <a:cs typeface="Times New Roman" panose="02020603050405020304" pitchFamily="18" charset="0"/>
            </a:endParaRPr>
          </a:p>
          <a:p>
            <a:pPr algn="ctr"/>
            <a:r>
              <a:rPr lang="ru-RU" sz="3000" i="1" dirty="0" smtClean="0">
                <a:solidFill>
                  <a:schemeClr val="bg1">
                    <a:lumMod val="95000"/>
                    <a:lumOff val="5000"/>
                  </a:schemeClr>
                </a:solidFill>
                <a:latin typeface="Times New Roman" panose="02020603050405020304" pitchFamily="18" charset="0"/>
                <a:cs typeface="Times New Roman" panose="02020603050405020304" pitchFamily="18" charset="0"/>
              </a:rPr>
              <a:t>Научные руководители: </a:t>
            </a:r>
            <a:r>
              <a:rPr lang="ru-RU" sz="3000" i="1" dirty="0">
                <a:solidFill>
                  <a:schemeClr val="bg1">
                    <a:lumMod val="95000"/>
                    <a:lumOff val="5000"/>
                  </a:schemeClr>
                </a:solidFill>
                <a:latin typeface="Times New Roman" panose="02020603050405020304" pitchFamily="18" charset="0"/>
                <a:cs typeface="Times New Roman" panose="02020603050405020304" pitchFamily="18" charset="0"/>
              </a:rPr>
              <a:t>Матвеева </a:t>
            </a:r>
            <a:r>
              <a:rPr lang="ru-RU" sz="3000" i="1" dirty="0" smtClean="0">
                <a:solidFill>
                  <a:schemeClr val="bg1">
                    <a:lumMod val="95000"/>
                    <a:lumOff val="5000"/>
                  </a:schemeClr>
                </a:solidFill>
                <a:latin typeface="Times New Roman" panose="02020603050405020304" pitchFamily="18" charset="0"/>
                <a:cs typeface="Times New Roman" panose="02020603050405020304" pitchFamily="18" charset="0"/>
              </a:rPr>
              <a:t>В</a:t>
            </a:r>
            <a:r>
              <a:rPr lang="en-US" sz="3000" i="1" dirty="0" smtClean="0">
                <a:solidFill>
                  <a:schemeClr val="bg1">
                    <a:lumMod val="95000"/>
                    <a:lumOff val="5000"/>
                  </a:schemeClr>
                </a:solidFill>
                <a:latin typeface="Times New Roman" panose="02020603050405020304" pitchFamily="18" charset="0"/>
                <a:cs typeface="Times New Roman" panose="02020603050405020304" pitchFamily="18" charset="0"/>
              </a:rPr>
              <a:t>.</a:t>
            </a:r>
            <a:r>
              <a:rPr lang="ru-RU" sz="3000" i="1" dirty="0" smtClean="0">
                <a:solidFill>
                  <a:schemeClr val="bg1">
                    <a:lumMod val="95000"/>
                    <a:lumOff val="5000"/>
                  </a:schemeClr>
                </a:solidFill>
                <a:latin typeface="Times New Roman" panose="02020603050405020304" pitchFamily="18" charset="0"/>
                <a:cs typeface="Times New Roman" panose="02020603050405020304" pitchFamily="18" charset="0"/>
              </a:rPr>
              <a:t>Г.</a:t>
            </a:r>
            <a:r>
              <a:rPr lang="en-US" sz="3000" i="1" dirty="0" smtClean="0">
                <a:solidFill>
                  <a:schemeClr val="bg1">
                    <a:lumMod val="95000"/>
                    <a:lumOff val="5000"/>
                  </a:schemeClr>
                </a:solidFill>
                <a:latin typeface="Times New Roman" panose="02020603050405020304" pitchFamily="18" charset="0"/>
                <a:cs typeface="Times New Roman" panose="02020603050405020304" pitchFamily="18" charset="0"/>
              </a:rPr>
              <a:t>, </a:t>
            </a:r>
            <a:r>
              <a:rPr lang="ru-RU" sz="3000" i="1" dirty="0" smtClean="0">
                <a:solidFill>
                  <a:schemeClr val="bg1">
                    <a:lumMod val="95000"/>
                    <a:lumOff val="5000"/>
                  </a:schemeClr>
                </a:solidFill>
                <a:latin typeface="Times New Roman" panose="02020603050405020304" pitchFamily="18" charset="0"/>
                <a:cs typeface="Times New Roman" panose="02020603050405020304" pitchFamily="18" charset="0"/>
              </a:rPr>
              <a:t>Сальникова К.Е.</a:t>
            </a:r>
            <a:endParaRPr lang="ru-RU" sz="3000" i="1" dirty="0">
              <a:solidFill>
                <a:schemeClr val="bg1">
                  <a:lumMod val="95000"/>
                  <a:lumOff val="5000"/>
                </a:schemeClr>
              </a:solidFill>
              <a:latin typeface="Times New Roman" panose="02020603050405020304" pitchFamily="18" charset="0"/>
              <a:cs typeface="Times New Roman" panose="02020603050405020304" pitchFamily="18" charset="0"/>
            </a:endParaRPr>
          </a:p>
        </p:txBody>
      </p:sp>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915" y="0"/>
            <a:ext cx="2514600" cy="3545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79151" y="262627"/>
            <a:ext cx="3359150" cy="249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6193333" y="2762957"/>
            <a:ext cx="5049005" cy="892552"/>
          </a:xfrm>
          <a:prstGeom prst="rect">
            <a:avLst/>
          </a:prstGeom>
        </p:spPr>
        <p:txBody>
          <a:bodyPr wrap="square">
            <a:spAutoFit/>
          </a:bodyPr>
          <a:lstStyle/>
          <a:p>
            <a:pPr algn="ctr"/>
            <a:r>
              <a:rPr lang="ru-RU" sz="2600" b="1" dirty="0">
                <a:solidFill>
                  <a:schemeClr val="bg1">
                    <a:lumMod val="95000"/>
                    <a:lumOff val="5000"/>
                  </a:schemeClr>
                </a:solidFill>
                <a:latin typeface="Times New Roman" panose="02020603050405020304" pitchFamily="18" charset="0"/>
                <a:cs typeface="Times New Roman" panose="02020603050405020304" pitchFamily="18" charset="0"/>
              </a:rPr>
              <a:t>Тверской </a:t>
            </a:r>
            <a:r>
              <a:rPr lang="ru-RU" sz="2600" b="1" dirty="0" smtClean="0">
                <a:solidFill>
                  <a:schemeClr val="bg1">
                    <a:lumMod val="95000"/>
                    <a:lumOff val="5000"/>
                  </a:schemeClr>
                </a:solidFill>
                <a:latin typeface="Times New Roman" panose="02020603050405020304" pitchFamily="18" charset="0"/>
                <a:cs typeface="Times New Roman" panose="02020603050405020304" pitchFamily="18" charset="0"/>
              </a:rPr>
              <a:t>государственный технический </a:t>
            </a:r>
            <a:r>
              <a:rPr lang="ru-RU" sz="2600" b="1" dirty="0">
                <a:solidFill>
                  <a:schemeClr val="bg1">
                    <a:lumMod val="95000"/>
                    <a:lumOff val="5000"/>
                  </a:schemeClr>
                </a:solidFill>
                <a:latin typeface="Times New Roman" panose="02020603050405020304" pitchFamily="18" charset="0"/>
                <a:cs typeface="Times New Roman" panose="02020603050405020304" pitchFamily="18" charset="0"/>
              </a:rPr>
              <a:t>университет </a:t>
            </a:r>
            <a:r>
              <a:rPr lang="ru-RU" sz="2600" b="1" dirty="0" smtClean="0">
                <a:solidFill>
                  <a:schemeClr val="bg1">
                    <a:lumMod val="95000"/>
                    <a:lumOff val="5000"/>
                  </a:schemeClr>
                </a:solidFill>
                <a:latin typeface="Times New Roman" panose="02020603050405020304" pitchFamily="18" charset="0"/>
                <a:cs typeface="Times New Roman" panose="02020603050405020304" pitchFamily="18" charset="0"/>
              </a:rPr>
              <a:t> </a:t>
            </a:r>
          </a:p>
        </p:txBody>
      </p:sp>
      <p:sp>
        <p:nvSpPr>
          <p:cNvPr id="7" name="Прямоугольник 6"/>
          <p:cNvSpPr/>
          <p:nvPr/>
        </p:nvSpPr>
        <p:spPr>
          <a:xfrm>
            <a:off x="9335285" y="4477469"/>
            <a:ext cx="11358642" cy="4493538"/>
          </a:xfrm>
          <a:prstGeom prst="rect">
            <a:avLst/>
          </a:prstGeom>
        </p:spPr>
        <p:txBody>
          <a:bodyPr wrap="square">
            <a:spAutoFit/>
          </a:bodyPr>
          <a:lstStyle/>
          <a:p>
            <a:pPr algn="just"/>
            <a:r>
              <a:rPr lang="ru-RU" sz="2600" b="1" dirty="0">
                <a:latin typeface="Times New Roman" panose="02020603050405020304" pitchFamily="18" charset="0"/>
                <a:cs typeface="Times New Roman" panose="02020603050405020304" pitchFamily="18" charset="0"/>
              </a:rPr>
              <a:t>В настоящее время, усовершенствование методов переработки биомассы, в том числе целлюлозосодержащей, является актуальным и дает не только решение проблемы утилизации отходов, но и новые углеводородсодержащие источники для получения различных органических соединений. Фурфурол является одним из наиболее ценных продуктов переработки биомассы. Учитывая, что процесс гидрирования фурфурола является сложным многостадийным процессом, включающим образование большого числа продуктов: </a:t>
            </a:r>
            <a:r>
              <a:rPr lang="ru-RU" sz="2600" b="1" dirty="0" err="1">
                <a:latin typeface="Times New Roman" panose="02020603050405020304" pitchFamily="18" charset="0"/>
                <a:cs typeface="Times New Roman" panose="02020603050405020304" pitchFamily="18" charset="0"/>
              </a:rPr>
              <a:t>фурфурилового</a:t>
            </a:r>
            <a:r>
              <a:rPr lang="ru-RU" sz="2600" b="1" dirty="0">
                <a:latin typeface="Times New Roman" panose="02020603050405020304" pitchFamily="18" charset="0"/>
                <a:cs typeface="Times New Roman" panose="02020603050405020304" pitchFamily="18" charset="0"/>
              </a:rPr>
              <a:t> спирта, </a:t>
            </a:r>
            <a:r>
              <a:rPr lang="ru-RU" sz="2600" b="1" dirty="0" err="1">
                <a:latin typeface="Times New Roman" panose="02020603050405020304" pitchFamily="18" charset="0"/>
                <a:cs typeface="Times New Roman" panose="02020603050405020304" pitchFamily="18" charset="0"/>
              </a:rPr>
              <a:t>тетрагидрофурфурилового</a:t>
            </a:r>
            <a:r>
              <a:rPr lang="ru-RU" sz="2600" b="1" dirty="0">
                <a:latin typeface="Times New Roman" panose="02020603050405020304" pitchFamily="18" charset="0"/>
                <a:cs typeface="Times New Roman" panose="02020603050405020304" pitchFamily="18" charset="0"/>
              </a:rPr>
              <a:t> спирта, </a:t>
            </a:r>
            <a:r>
              <a:rPr lang="ru-RU" sz="2600" b="1" dirty="0" err="1">
                <a:latin typeface="Times New Roman" panose="02020603050405020304" pitchFamily="18" charset="0"/>
                <a:cs typeface="Times New Roman" panose="02020603050405020304" pitchFamily="18" charset="0"/>
              </a:rPr>
              <a:t>тетрогидрофурана</a:t>
            </a:r>
            <a:r>
              <a:rPr lang="ru-RU" sz="2600" b="1" dirty="0">
                <a:latin typeface="Times New Roman" panose="02020603050405020304" pitchFamily="18" charset="0"/>
                <a:cs typeface="Times New Roman" panose="02020603050405020304" pitchFamily="18" charset="0"/>
              </a:rPr>
              <a:t>, фурана и др., актуальным является синтез и подбор каталитической системы для селективного проведения </a:t>
            </a:r>
            <a:r>
              <a:rPr lang="ru-RU" sz="2600" b="1" dirty="0" smtClean="0">
                <a:latin typeface="Times New Roman" panose="02020603050405020304" pitchFamily="18" charset="0"/>
                <a:cs typeface="Times New Roman" panose="02020603050405020304" pitchFamily="18" charset="0"/>
              </a:rPr>
              <a:t>процесса (Рис. 1).</a:t>
            </a:r>
          </a:p>
        </p:txBody>
      </p:sp>
      <p:sp>
        <p:nvSpPr>
          <p:cNvPr id="9" name="Rectangle 9"/>
          <p:cNvSpPr>
            <a:spLocks noChangeArrowheads="1"/>
          </p:cNvSpPr>
          <p:nvPr/>
        </p:nvSpPr>
        <p:spPr bwMode="auto">
          <a:xfrm>
            <a:off x="0" y="0"/>
            <a:ext cx="212423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 name="Объект 9"/>
          <p:cNvGraphicFramePr>
            <a:graphicFrameLocks noChangeAspect="1"/>
          </p:cNvGraphicFramePr>
          <p:nvPr>
            <p:extLst>
              <p:ext uri="{D42A27DB-BD31-4B8C-83A1-F6EECF244321}">
                <p14:modId xmlns:p14="http://schemas.microsoft.com/office/powerpoint/2010/main" val="3518507694"/>
              </p:ext>
            </p:extLst>
          </p:nvPr>
        </p:nvGraphicFramePr>
        <p:xfrm>
          <a:off x="1262791" y="4048841"/>
          <a:ext cx="7731028" cy="5072098"/>
        </p:xfrm>
        <a:graphic>
          <a:graphicData uri="http://schemas.openxmlformats.org/presentationml/2006/ole">
            <mc:AlternateContent xmlns:mc="http://schemas.openxmlformats.org/markup-compatibility/2006">
              <mc:Choice xmlns:v="urn:schemas-microsoft-com:vml" Requires="v">
                <p:oleObj spid="_x0000_s15401" r:id="rId6" imgW="4905375" imgH="3514725" progId="">
                  <p:embed/>
                </p:oleObj>
              </mc:Choice>
              <mc:Fallback>
                <p:oleObj r:id="rId6" imgW="4905375" imgH="3514725" progId="">
                  <p:embed/>
                  <p:pic>
                    <p:nvPicPr>
                      <p:cNvPr id="0"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2791" y="4048841"/>
                        <a:ext cx="7731028" cy="5072098"/>
                      </a:xfrm>
                      <a:prstGeom prst="rect">
                        <a:avLst/>
                      </a:prstGeom>
                      <a:solidFill>
                        <a:schemeClr val="tx1"/>
                      </a:solidFill>
                    </p:spPr>
                  </p:pic>
                </p:oleObj>
              </mc:Fallback>
            </mc:AlternateContent>
          </a:graphicData>
        </a:graphic>
      </p:graphicFrame>
      <p:pic>
        <p:nvPicPr>
          <p:cNvPr id="15373"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92277" y="9763881"/>
            <a:ext cx="5068825" cy="1090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548411" y="11049765"/>
            <a:ext cx="10460018" cy="2893100"/>
          </a:xfrm>
          <a:prstGeom prst="rect">
            <a:avLst/>
          </a:prstGeom>
        </p:spPr>
        <p:txBody>
          <a:bodyPr wrap="square">
            <a:spAutoFit/>
          </a:bodyPr>
          <a:lstStyle/>
          <a:p>
            <a:pPr algn="just"/>
            <a:r>
              <a:rPr lang="ru-RU" sz="2600" b="1" dirty="0" smtClean="0">
                <a:latin typeface="Times New Roman" panose="02020603050405020304" pitchFamily="18" charset="0"/>
                <a:cs typeface="Times New Roman" panose="02020603050405020304" pitchFamily="18" charset="0"/>
              </a:rPr>
              <a:t>Исследование </a:t>
            </a:r>
            <a:r>
              <a:rPr lang="ru-RU" sz="2600" b="1" dirty="0">
                <a:latin typeface="Times New Roman" panose="02020603050405020304" pitchFamily="18" charset="0"/>
                <a:cs typeface="Times New Roman" panose="02020603050405020304" pitchFamily="18" charset="0"/>
              </a:rPr>
              <a:t>проводилось при температуре 120°С и давлении водорода 60 атм., в качестве растворителя </a:t>
            </a:r>
            <a:r>
              <a:rPr lang="ru-RU" sz="2600" b="1" dirty="0" smtClean="0">
                <a:latin typeface="Times New Roman" panose="02020603050405020304" pitchFamily="18" charset="0"/>
                <a:cs typeface="Times New Roman" panose="02020603050405020304" pitchFamily="18" charset="0"/>
              </a:rPr>
              <a:t>использовался </a:t>
            </a:r>
            <a:br>
              <a:rPr lang="ru-RU" sz="2600" b="1" dirty="0" smtClean="0">
                <a:latin typeface="Times New Roman" panose="02020603050405020304" pitchFamily="18" charset="0"/>
                <a:cs typeface="Times New Roman" panose="02020603050405020304" pitchFamily="18" charset="0"/>
              </a:rPr>
            </a:br>
            <a:r>
              <a:rPr lang="ru-RU" sz="2600" b="1" dirty="0" smtClean="0">
                <a:latin typeface="Times New Roman" panose="02020603050405020304" pitchFamily="18" charset="0"/>
                <a:cs typeface="Times New Roman" panose="02020603050405020304" pitchFamily="18" charset="0"/>
              </a:rPr>
              <a:t>пропанол-2</a:t>
            </a:r>
            <a:r>
              <a:rPr lang="ru-RU" sz="2600" b="1" dirty="0">
                <a:latin typeface="Times New Roman" panose="02020603050405020304" pitchFamily="18" charset="0"/>
                <a:cs typeface="Times New Roman" panose="02020603050405020304" pitchFamily="18" charset="0"/>
              </a:rPr>
              <a:t>.  При использовании катализаторов: </a:t>
            </a:r>
            <a:r>
              <a:rPr lang="ru-RU" sz="2600" b="1" dirty="0" smtClean="0">
                <a:latin typeface="Times New Roman" panose="02020603050405020304" pitchFamily="18" charset="0"/>
                <a:cs typeface="Times New Roman" panose="02020603050405020304" pitchFamily="18" charset="0"/>
              </a:rPr>
              <a:t>3%</a:t>
            </a:r>
            <a:r>
              <a:rPr lang="en-US" sz="2600" b="1" dirty="0" err="1" smtClean="0">
                <a:latin typeface="Times New Roman" panose="02020603050405020304" pitchFamily="18" charset="0"/>
                <a:cs typeface="Times New Roman" panose="02020603050405020304" pitchFamily="18" charset="0"/>
              </a:rPr>
              <a:t>Ru</a:t>
            </a:r>
            <a:r>
              <a:rPr lang="ru-RU" sz="2600" b="1" dirty="0" smtClean="0">
                <a:latin typeface="Times New Roman" panose="02020603050405020304" pitchFamily="18" charset="0"/>
                <a:cs typeface="Times New Roman" panose="02020603050405020304" pitchFamily="18" charset="0"/>
              </a:rPr>
              <a:t>/Al</a:t>
            </a:r>
            <a:r>
              <a:rPr lang="ru-RU" sz="1600" b="1" dirty="0" smtClean="0">
                <a:latin typeface="Times New Roman" panose="02020603050405020304" pitchFamily="18" charset="0"/>
                <a:cs typeface="Times New Roman" panose="02020603050405020304" pitchFamily="18" charset="0"/>
              </a:rPr>
              <a:t>2</a:t>
            </a:r>
            <a:r>
              <a:rPr lang="ru-RU" sz="2600" b="1" dirty="0" smtClean="0">
                <a:latin typeface="Times New Roman" panose="02020603050405020304" pitchFamily="18" charset="0"/>
                <a:cs typeface="Times New Roman" panose="02020603050405020304" pitchFamily="18" charset="0"/>
              </a:rPr>
              <a:t>O</a:t>
            </a:r>
            <a:r>
              <a:rPr lang="ru-RU" sz="1600" b="1" dirty="0" smtClean="0">
                <a:latin typeface="Times New Roman" panose="02020603050405020304" pitchFamily="18" charset="0"/>
                <a:cs typeface="Times New Roman" panose="02020603050405020304" pitchFamily="18" charset="0"/>
              </a:rPr>
              <a:t>3</a:t>
            </a:r>
            <a:r>
              <a:rPr lang="ru-RU" sz="2600" b="1" dirty="0" smtClean="0">
                <a:latin typeface="Times New Roman" panose="02020603050405020304" pitchFamily="18" charset="0"/>
                <a:cs typeface="Times New Roman" panose="02020603050405020304" pitchFamily="18" charset="0"/>
              </a:rPr>
              <a:t>,  3%</a:t>
            </a:r>
            <a:r>
              <a:rPr lang="en-US" sz="2600" b="1" dirty="0" err="1" smtClean="0">
                <a:latin typeface="Times New Roman" panose="02020603050405020304" pitchFamily="18" charset="0"/>
                <a:cs typeface="Times New Roman" panose="02020603050405020304" pitchFamily="18" charset="0"/>
              </a:rPr>
              <a:t>Ru</a:t>
            </a:r>
            <a:r>
              <a:rPr lang="ru-RU" sz="2600" b="1" dirty="0" smtClean="0">
                <a:latin typeface="Times New Roman" panose="02020603050405020304" pitchFamily="18" charset="0"/>
                <a:cs typeface="Times New Roman" panose="02020603050405020304" pitchFamily="18" charset="0"/>
              </a:rPr>
              <a:t>/MN270 </a:t>
            </a:r>
            <a:r>
              <a:rPr lang="ru-RU" sz="2600" b="1" dirty="0">
                <a:latin typeface="Times New Roman" panose="02020603050405020304" pitchFamily="18" charset="0"/>
                <a:cs typeface="Times New Roman" panose="02020603050405020304" pitchFamily="18" charset="0"/>
              </a:rPr>
              <a:t>(PdCl</a:t>
            </a:r>
            <a:r>
              <a:rPr lang="ru-RU" sz="1600" b="1" dirty="0">
                <a:latin typeface="Times New Roman" panose="02020603050405020304" pitchFamily="18" charset="0"/>
                <a:cs typeface="Times New Roman" panose="02020603050405020304" pitchFamily="18" charset="0"/>
              </a:rPr>
              <a:t>2</a:t>
            </a:r>
            <a:r>
              <a:rPr lang="ru-RU" sz="2600" b="1" dirty="0">
                <a:latin typeface="Times New Roman" panose="02020603050405020304" pitchFamily="18" charset="0"/>
                <a:cs typeface="Times New Roman" panose="02020603050405020304" pitchFamily="18" charset="0"/>
              </a:rPr>
              <a:t>) </a:t>
            </a:r>
            <a:r>
              <a:rPr lang="ru-RU" sz="2600" b="1" dirty="0" smtClean="0">
                <a:latin typeface="Times New Roman" panose="02020603050405020304" pitchFamily="18" charset="0"/>
                <a:cs typeface="Times New Roman" panose="02020603050405020304" pitchFamily="18" charset="0"/>
              </a:rPr>
              <a:t> </a:t>
            </a:r>
            <a:r>
              <a:rPr lang="ru-RU" sz="2600" b="1" dirty="0">
                <a:latin typeface="Times New Roman" panose="02020603050405020304" pitchFamily="18" charset="0"/>
                <a:cs typeface="Times New Roman" panose="02020603050405020304" pitchFamily="18" charset="0"/>
              </a:rPr>
              <a:t>основным продуктом гидрирования фурфурола был </a:t>
            </a:r>
            <a:r>
              <a:rPr lang="ru-RU" sz="2600" b="1" dirty="0" err="1">
                <a:latin typeface="Times New Roman" panose="02020603050405020304" pitchFamily="18" charset="0"/>
                <a:cs typeface="Times New Roman" panose="02020603050405020304" pitchFamily="18" charset="0"/>
              </a:rPr>
              <a:t>фурфуриловый</a:t>
            </a:r>
            <a:r>
              <a:rPr lang="ru-RU" sz="2600" b="1" dirty="0">
                <a:latin typeface="Times New Roman" panose="02020603050405020304" pitchFamily="18" charset="0"/>
                <a:cs typeface="Times New Roman" panose="02020603050405020304" pitchFamily="18" charset="0"/>
              </a:rPr>
              <a:t> спирт, другие же продукты (тетрагидрофуран и </a:t>
            </a:r>
            <a:r>
              <a:rPr lang="ru-RU" sz="2600" b="1" dirty="0" err="1">
                <a:latin typeface="Times New Roman" panose="02020603050405020304" pitchFamily="18" charset="0"/>
                <a:cs typeface="Times New Roman" panose="02020603050405020304" pitchFamily="18" charset="0"/>
              </a:rPr>
              <a:t>тетрагидрофурфуриловый</a:t>
            </a:r>
            <a:r>
              <a:rPr lang="ru-RU" sz="2600" b="1" dirty="0">
                <a:latin typeface="Times New Roman" panose="02020603050405020304" pitchFamily="18" charset="0"/>
                <a:cs typeface="Times New Roman" panose="02020603050405020304" pitchFamily="18" charset="0"/>
              </a:rPr>
              <a:t> спирт) были выявлены в незначительных количествах</a:t>
            </a:r>
            <a:r>
              <a:rPr lang="ru-RU" sz="2600" b="1" dirty="0" smtClean="0">
                <a:latin typeface="Times New Roman" panose="02020603050405020304" pitchFamily="18" charset="0"/>
                <a:cs typeface="Times New Roman" panose="02020603050405020304" pitchFamily="18" charset="0"/>
              </a:rPr>
              <a:t>.</a:t>
            </a:r>
            <a:endParaRPr lang="ru-RU" sz="2600" b="1"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619849" y="13978723"/>
            <a:ext cx="10453417" cy="2492990"/>
          </a:xfrm>
          <a:prstGeom prst="rect">
            <a:avLst/>
          </a:prstGeom>
        </p:spPr>
        <p:txBody>
          <a:bodyPr wrap="square">
            <a:spAutoFit/>
          </a:bodyPr>
          <a:lstStyle/>
          <a:p>
            <a:pPr algn="just"/>
            <a:r>
              <a:rPr lang="ru-RU" sz="2600" b="1" dirty="0">
                <a:latin typeface="Times New Roman" panose="02020603050405020304" pitchFamily="18" charset="0"/>
                <a:cs typeface="Times New Roman" panose="02020603050405020304" pitchFamily="18" charset="0"/>
              </a:rPr>
              <a:t>Тестирование рутениевых катализаторов в процессе гидрирования фурфурола проводилось в реакторе </a:t>
            </a:r>
            <a:r>
              <a:rPr lang="ru-RU" sz="2600" b="1" dirty="0" err="1">
                <a:latin typeface="Times New Roman" panose="02020603050405020304" pitchFamily="18" charset="0"/>
                <a:cs typeface="Times New Roman" panose="02020603050405020304" pitchFamily="18" charset="0"/>
              </a:rPr>
              <a:t>Series</a:t>
            </a:r>
            <a:r>
              <a:rPr lang="ru-RU" sz="2600" b="1" dirty="0">
                <a:latin typeface="Times New Roman" panose="02020603050405020304" pitchFamily="18" charset="0"/>
                <a:cs typeface="Times New Roman" panose="02020603050405020304" pitchFamily="18" charset="0"/>
              </a:rPr>
              <a:t> 5000 (USA) </a:t>
            </a:r>
            <a:r>
              <a:rPr lang="ru-RU" sz="2600" b="1" dirty="0" err="1">
                <a:latin typeface="Times New Roman" panose="02020603050405020304" pitchFamily="18" charset="0"/>
                <a:cs typeface="Times New Roman" panose="02020603050405020304" pitchFamily="18" charset="0"/>
              </a:rPr>
              <a:t>Multiple</a:t>
            </a:r>
            <a:r>
              <a:rPr lang="ru-RU" sz="2600" b="1" dirty="0">
                <a:latin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cs typeface="Times New Roman" panose="02020603050405020304" pitchFamily="18" charset="0"/>
              </a:rPr>
              <a:t>Reactor</a:t>
            </a:r>
            <a:r>
              <a:rPr lang="ru-RU" sz="2600" b="1" dirty="0">
                <a:latin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cs typeface="Times New Roman" panose="02020603050405020304" pitchFamily="18" charset="0"/>
              </a:rPr>
              <a:t>System</a:t>
            </a:r>
            <a:r>
              <a:rPr lang="ru-RU" sz="2600" b="1" dirty="0">
                <a:latin typeface="Times New Roman" panose="02020603050405020304" pitchFamily="18" charset="0"/>
                <a:cs typeface="Times New Roman" panose="02020603050405020304" pitchFamily="18" charset="0"/>
              </a:rPr>
              <a:t> (MRS) (</a:t>
            </a:r>
            <a:r>
              <a:rPr lang="ru-RU" sz="2600" b="1" dirty="0" smtClean="0">
                <a:latin typeface="Times New Roman" panose="02020603050405020304" pitchFamily="18" charset="0"/>
                <a:cs typeface="Times New Roman" panose="02020603050405020304" pitchFamily="18" charset="0"/>
              </a:rPr>
              <a:t>Рис. 2). </a:t>
            </a:r>
            <a:r>
              <a:rPr lang="ru-RU" sz="2600" b="1" dirty="0" err="1" smtClean="0">
                <a:latin typeface="Times New Roman" panose="02020603050405020304" pitchFamily="18" charset="0"/>
                <a:cs typeface="Times New Roman" panose="02020603050405020304" pitchFamily="18" charset="0"/>
              </a:rPr>
              <a:t>Былт</a:t>
            </a:r>
            <a:r>
              <a:rPr lang="ru-RU" sz="2600" b="1" dirty="0" smtClean="0">
                <a:latin typeface="Times New Roman" panose="02020603050405020304" pitchFamily="18" charset="0"/>
                <a:cs typeface="Times New Roman" panose="02020603050405020304" pitchFamily="18" charset="0"/>
              </a:rPr>
              <a:t> получены </a:t>
            </a:r>
            <a:r>
              <a:rPr lang="ru-RU" sz="2600" b="1" dirty="0">
                <a:latin typeface="Times New Roman" panose="02020603050405020304" pitchFamily="18" charset="0"/>
                <a:cs typeface="Times New Roman" panose="02020603050405020304" pitchFamily="18" charset="0"/>
              </a:rPr>
              <a:t>данные о влиянии параметров проведения процесса на конверсию фурфурола и селективность по основным продуктам с помощью газового хроматографа «</a:t>
            </a:r>
            <a:r>
              <a:rPr lang="ru-RU" sz="2600" b="1" dirty="0" err="1">
                <a:latin typeface="Times New Roman" panose="02020603050405020304" pitchFamily="18" charset="0"/>
                <a:cs typeface="Times New Roman" panose="02020603050405020304" pitchFamily="18" charset="0"/>
              </a:rPr>
              <a:t>Кристаллюкс</a:t>
            </a:r>
            <a:r>
              <a:rPr lang="ru-RU" sz="2600" b="1" dirty="0">
                <a:latin typeface="Times New Roman" panose="02020603050405020304" pitchFamily="18" charset="0"/>
                <a:cs typeface="Times New Roman" panose="02020603050405020304" pitchFamily="18" charset="0"/>
              </a:rPr>
              <a:t> – 4000М» (</a:t>
            </a:r>
            <a:r>
              <a:rPr lang="ru-RU" sz="2600" b="1" dirty="0" smtClean="0">
                <a:latin typeface="Times New Roman" panose="02020603050405020304" pitchFamily="18" charset="0"/>
                <a:cs typeface="Times New Roman" panose="02020603050405020304" pitchFamily="18" charset="0"/>
              </a:rPr>
              <a:t>Рис. </a:t>
            </a:r>
            <a:r>
              <a:rPr lang="ru-RU" sz="2600" b="1" dirty="0">
                <a:latin typeface="Times New Roman" panose="02020603050405020304" pitchFamily="18" charset="0"/>
                <a:cs typeface="Times New Roman" panose="02020603050405020304" pitchFamily="18" charset="0"/>
              </a:rPr>
              <a:t>3).</a:t>
            </a:r>
          </a:p>
        </p:txBody>
      </p:sp>
      <p:pic>
        <p:nvPicPr>
          <p:cNvPr id="15375"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21301" y="10978327"/>
            <a:ext cx="4857784" cy="485778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Прямоугольник 15"/>
          <p:cNvSpPr/>
          <p:nvPr/>
        </p:nvSpPr>
        <p:spPr>
          <a:xfrm>
            <a:off x="11478425" y="15693235"/>
            <a:ext cx="5143536" cy="892552"/>
          </a:xfrm>
          <a:prstGeom prst="rect">
            <a:avLst/>
          </a:prstGeom>
        </p:spPr>
        <p:txBody>
          <a:bodyPr wrap="square">
            <a:spAutoFit/>
          </a:bodyPr>
          <a:lstStyle/>
          <a:p>
            <a:pPr algn="ctr"/>
            <a:r>
              <a:rPr lang="ru-RU" sz="2600" b="1" dirty="0" smtClean="0">
                <a:latin typeface="Times New Roman" panose="02020603050405020304" pitchFamily="18" charset="0"/>
                <a:cs typeface="Times New Roman" panose="02020603050405020304" pitchFamily="18" charset="0"/>
              </a:rPr>
              <a:t>Рис. </a:t>
            </a:r>
            <a:r>
              <a:rPr lang="en-US" sz="2600" b="1" dirty="0" smtClean="0">
                <a:latin typeface="Times New Roman" panose="02020603050405020304" pitchFamily="18" charset="0"/>
                <a:cs typeface="Times New Roman" panose="02020603050405020304" pitchFamily="18" charset="0"/>
              </a:rPr>
              <a:t>2</a:t>
            </a:r>
            <a:r>
              <a:rPr lang="ru-RU" sz="2600" b="1" dirty="0" smtClean="0">
                <a:latin typeface="Times New Roman" panose="02020603050405020304" pitchFamily="18" charset="0"/>
                <a:cs typeface="Times New Roman" panose="02020603050405020304" pitchFamily="18" charset="0"/>
              </a:rPr>
              <a:t>. Реактор</a:t>
            </a:r>
            <a:r>
              <a:rPr lang="en-US" sz="2600" b="1" dirty="0" smtClean="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Multiple </a:t>
            </a:r>
          </a:p>
          <a:p>
            <a:pPr algn="ctr"/>
            <a:r>
              <a:rPr lang="en-US" sz="2600" b="1" dirty="0">
                <a:latin typeface="Times New Roman" panose="02020603050405020304" pitchFamily="18" charset="0"/>
                <a:cs typeface="Times New Roman" panose="02020603050405020304" pitchFamily="18" charset="0"/>
              </a:rPr>
              <a:t>Reactor System (MRS) Series 5000</a:t>
            </a:r>
          </a:p>
        </p:txBody>
      </p:sp>
      <p:pic>
        <p:nvPicPr>
          <p:cNvPr id="15376"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193465" y="10978327"/>
            <a:ext cx="3158691" cy="4538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Прямоугольник 16"/>
          <p:cNvSpPr/>
          <p:nvPr/>
        </p:nvSpPr>
        <p:spPr>
          <a:xfrm>
            <a:off x="16836275" y="15478921"/>
            <a:ext cx="4143404" cy="1292662"/>
          </a:xfrm>
          <a:prstGeom prst="rect">
            <a:avLst/>
          </a:prstGeom>
        </p:spPr>
        <p:txBody>
          <a:bodyPr wrap="square">
            <a:spAutoFit/>
          </a:bodyPr>
          <a:lstStyle/>
          <a:p>
            <a:pPr algn="ctr"/>
            <a:r>
              <a:rPr lang="ru-RU" sz="2600" b="1" dirty="0" smtClean="0">
                <a:latin typeface="Times New Roman" panose="02020603050405020304" pitchFamily="18" charset="0"/>
                <a:cs typeface="Times New Roman" panose="02020603050405020304" pitchFamily="18" charset="0"/>
              </a:rPr>
              <a:t>Рис. 3. Газовый </a:t>
            </a:r>
            <a:r>
              <a:rPr lang="ru-RU" sz="2600" b="1" dirty="0">
                <a:latin typeface="Times New Roman" panose="02020603050405020304" pitchFamily="18" charset="0"/>
                <a:cs typeface="Times New Roman" panose="02020603050405020304" pitchFamily="18" charset="0"/>
              </a:rPr>
              <a:t>хроматограф «</a:t>
            </a:r>
            <a:r>
              <a:rPr lang="ru-RU" sz="2600" b="1" dirty="0" err="1">
                <a:latin typeface="Times New Roman" panose="02020603050405020304" pitchFamily="18" charset="0"/>
                <a:cs typeface="Times New Roman" panose="02020603050405020304" pitchFamily="18" charset="0"/>
              </a:rPr>
              <a:t>Кристаллюкс</a:t>
            </a:r>
            <a:r>
              <a:rPr lang="ru-RU" sz="2600" b="1" dirty="0">
                <a:latin typeface="Times New Roman" panose="02020603050405020304" pitchFamily="18" charset="0"/>
                <a:cs typeface="Times New Roman" panose="02020603050405020304" pitchFamily="18" charset="0"/>
              </a:rPr>
              <a:t> – 4000М»</a:t>
            </a:r>
          </a:p>
        </p:txBody>
      </p:sp>
      <p:pic>
        <p:nvPicPr>
          <p:cNvPr id="15379"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35219" y="17193433"/>
            <a:ext cx="4425101" cy="951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Прямоугольник 18"/>
          <p:cNvSpPr/>
          <p:nvPr/>
        </p:nvSpPr>
        <p:spPr>
          <a:xfrm>
            <a:off x="12478557" y="24837299"/>
            <a:ext cx="8412691" cy="4093428"/>
          </a:xfrm>
          <a:prstGeom prst="rect">
            <a:avLst/>
          </a:prstGeom>
        </p:spPr>
        <p:txBody>
          <a:bodyPr wrap="square">
            <a:spAutoFit/>
          </a:bodyPr>
          <a:lstStyle/>
          <a:p>
            <a:pPr algn="just"/>
            <a:r>
              <a:rPr lang="ru-RU" sz="2600" b="1" dirty="0">
                <a:latin typeface="Times New Roman" panose="02020603050405020304" pitchFamily="18" charset="0"/>
                <a:cs typeface="Times New Roman" panose="02020603050405020304" pitchFamily="18" charset="0"/>
              </a:rPr>
              <a:t>Сравнение каталитических свойств катализаторов на основе </a:t>
            </a:r>
            <a:r>
              <a:rPr lang="ru-RU" sz="2600" b="1" dirty="0" err="1">
                <a:latin typeface="Times New Roman" panose="02020603050405020304" pitchFamily="18" charset="0"/>
                <a:cs typeface="Times New Roman" panose="02020603050405020304" pitchFamily="18" charset="0"/>
              </a:rPr>
              <a:t>Ru</a:t>
            </a:r>
            <a:r>
              <a:rPr lang="ru-RU" sz="2600" b="1" dirty="0">
                <a:latin typeface="Times New Roman" panose="02020603050405020304" pitchFamily="18" charset="0"/>
                <a:cs typeface="Times New Roman" panose="02020603050405020304" pitchFamily="18" charset="0"/>
              </a:rPr>
              <a:t> показало, что катализатор на основе </a:t>
            </a:r>
            <a:r>
              <a:rPr lang="ru-RU" sz="2600" b="1" dirty="0" err="1">
                <a:latin typeface="Times New Roman" panose="02020603050405020304" pitchFamily="18" charset="0"/>
                <a:cs typeface="Times New Roman" panose="02020603050405020304" pitchFamily="18" charset="0"/>
              </a:rPr>
              <a:t>сверхсшитого</a:t>
            </a:r>
            <a:r>
              <a:rPr lang="ru-RU" sz="2600" b="1" dirty="0">
                <a:latin typeface="Times New Roman" panose="02020603050405020304" pitchFamily="18" charset="0"/>
                <a:cs typeface="Times New Roman" panose="02020603050405020304" pitchFamily="18" charset="0"/>
              </a:rPr>
              <a:t> полистирола (3%Ru/MN270) демонстрирует более высокие значения конверсии фурфурола (57%) и селективности к </a:t>
            </a:r>
            <a:r>
              <a:rPr lang="ru-RU" sz="2600" b="1" dirty="0" err="1">
                <a:latin typeface="Times New Roman" panose="02020603050405020304" pitchFamily="18" charset="0"/>
                <a:cs typeface="Times New Roman" panose="02020603050405020304" pitchFamily="18" charset="0"/>
              </a:rPr>
              <a:t>фурфуроловому</a:t>
            </a:r>
            <a:r>
              <a:rPr lang="ru-RU" sz="2600" b="1" dirty="0">
                <a:latin typeface="Times New Roman" panose="02020603050405020304" pitchFamily="18" charset="0"/>
                <a:cs typeface="Times New Roman" panose="02020603050405020304" pitchFamily="18" charset="0"/>
              </a:rPr>
              <a:t> спирту (93%), нежели катализатор на основе оксида алюминия (</a:t>
            </a:r>
            <a:r>
              <a:rPr lang="ru-RU" sz="2600" b="1" dirty="0" smtClean="0">
                <a:latin typeface="Times New Roman" panose="02020603050405020304" pitchFamily="18" charset="0"/>
                <a:cs typeface="Times New Roman" panose="02020603050405020304" pitchFamily="18" charset="0"/>
              </a:rPr>
              <a:t>3%Ru/</a:t>
            </a:r>
            <a:r>
              <a:rPr lang="en-US" sz="2600" b="1" dirty="0" smtClean="0">
                <a:latin typeface="Times New Roman" pitchFamily="18" charset="0"/>
                <a:cs typeface="Times New Roman" pitchFamily="18" charset="0"/>
              </a:rPr>
              <a:t>Al</a:t>
            </a:r>
            <a:r>
              <a:rPr lang="ru-RU" sz="2600" b="1" baseline="-25000" dirty="0" smtClean="0">
                <a:latin typeface="Times New Roman" pitchFamily="18" charset="0"/>
                <a:cs typeface="Times New Roman" pitchFamily="18" charset="0"/>
              </a:rPr>
              <a:t>2</a:t>
            </a:r>
            <a:r>
              <a:rPr lang="en-US" sz="2600" b="1" dirty="0" smtClean="0">
                <a:latin typeface="Times New Roman" pitchFamily="18" charset="0"/>
                <a:cs typeface="Times New Roman" pitchFamily="18" charset="0"/>
              </a:rPr>
              <a:t>O</a:t>
            </a:r>
            <a:r>
              <a:rPr lang="ru-RU" sz="2600" b="1" baseline="-25000" dirty="0" smtClean="0">
                <a:latin typeface="Times New Roman" pitchFamily="18" charset="0"/>
                <a:cs typeface="Times New Roman" pitchFamily="18" charset="0"/>
              </a:rPr>
              <a:t>3</a:t>
            </a:r>
            <a:r>
              <a:rPr lang="ru-RU" sz="2600" b="1" dirty="0" smtClean="0">
                <a:latin typeface="Times New Roman" panose="02020603050405020304" pitchFamily="18" charset="0"/>
                <a:cs typeface="Times New Roman" panose="02020603050405020304" pitchFamily="18" charset="0"/>
              </a:rPr>
              <a:t>). </a:t>
            </a:r>
            <a:r>
              <a:rPr lang="ru-RU" sz="2600" b="1" dirty="0">
                <a:latin typeface="Times New Roman" panose="02020603050405020304" pitchFamily="18" charset="0"/>
                <a:cs typeface="Times New Roman" panose="02020603050405020304" pitchFamily="18" charset="0"/>
              </a:rPr>
              <a:t>Можно предположить, что </a:t>
            </a:r>
            <a:r>
              <a:rPr lang="ru-RU" sz="2600" b="1" dirty="0" err="1">
                <a:latin typeface="Times New Roman" panose="02020603050405020304" pitchFamily="18" charset="0"/>
                <a:cs typeface="Times New Roman" panose="02020603050405020304" pitchFamily="18" charset="0"/>
              </a:rPr>
              <a:t>наночастицы</a:t>
            </a:r>
            <a:r>
              <a:rPr lang="ru-RU" sz="2600" b="1" dirty="0">
                <a:latin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cs typeface="Times New Roman" panose="02020603050405020304" pitchFamily="18" charset="0"/>
              </a:rPr>
              <a:t>Ru</a:t>
            </a:r>
            <a:r>
              <a:rPr lang="ru-RU" sz="2600" b="1" dirty="0">
                <a:latin typeface="Times New Roman" panose="02020603050405020304" pitchFamily="18" charset="0"/>
                <a:cs typeface="Times New Roman" panose="02020603050405020304" pitchFamily="18" charset="0"/>
              </a:rPr>
              <a:t> ответственны за образование каталитически активных центров селективного гидрирования фурфурола в </a:t>
            </a:r>
            <a:r>
              <a:rPr lang="ru-RU" sz="2600" b="1" dirty="0" err="1">
                <a:latin typeface="Times New Roman" panose="02020603050405020304" pitchFamily="18" charset="0"/>
                <a:cs typeface="Times New Roman" panose="02020603050405020304" pitchFamily="18" charset="0"/>
              </a:rPr>
              <a:t>фурфуриловый</a:t>
            </a:r>
            <a:r>
              <a:rPr lang="ru-RU" sz="2600" b="1" dirty="0">
                <a:latin typeface="Times New Roman" panose="02020603050405020304" pitchFamily="18" charset="0"/>
                <a:cs typeface="Times New Roman" panose="02020603050405020304" pitchFamily="18" charset="0"/>
              </a:rPr>
              <a:t> спирт.</a:t>
            </a:r>
          </a:p>
        </p:txBody>
      </p:sp>
      <p:sp>
        <p:nvSpPr>
          <p:cNvPr id="26" name="Прямоугольник 25"/>
          <p:cNvSpPr/>
          <p:nvPr/>
        </p:nvSpPr>
        <p:spPr>
          <a:xfrm>
            <a:off x="14599399" y="29751020"/>
            <a:ext cx="6642939" cy="492443"/>
          </a:xfrm>
          <a:prstGeom prst="rect">
            <a:avLst/>
          </a:prstGeom>
        </p:spPr>
        <p:txBody>
          <a:bodyPr wrap="square">
            <a:spAutoFit/>
          </a:bodyPr>
          <a:lstStyle/>
          <a:p>
            <a:r>
              <a:rPr lang="ru-RU" sz="2600" b="1" dirty="0">
                <a:solidFill>
                  <a:schemeClr val="bg1">
                    <a:lumMod val="95000"/>
                    <a:lumOff val="5000"/>
                  </a:schemeClr>
                </a:solidFill>
                <a:latin typeface="Times New Roman" panose="02020603050405020304" pitchFamily="18" charset="0"/>
                <a:cs typeface="Times New Roman" panose="02020603050405020304" pitchFamily="18" charset="0"/>
              </a:rPr>
              <a:t>170026 Тверь, наб. Афанасия Никитина, 22</a:t>
            </a:r>
          </a:p>
        </p:txBody>
      </p:sp>
      <p:cxnSp>
        <p:nvCxnSpPr>
          <p:cNvPr id="28" name="Прямая соединительная линия 27"/>
          <p:cNvCxnSpPr/>
          <p:nvPr/>
        </p:nvCxnSpPr>
        <p:spPr>
          <a:xfrm>
            <a:off x="0" y="9549567"/>
            <a:ext cx="21242338" cy="1588"/>
          </a:xfrm>
          <a:prstGeom prst="line">
            <a:avLst/>
          </a:prstGeom>
          <a:ln>
            <a:solidFill>
              <a:schemeClr val="bg2">
                <a:lumMod val="75000"/>
              </a:schemeClr>
            </a:solidFill>
          </a:ln>
          <a:effectLst>
            <a:glow rad="101600">
              <a:schemeClr val="accent5">
                <a:satMod val="175000"/>
                <a:alpha val="40000"/>
              </a:schemeClr>
            </a:glow>
            <a:outerShdw blurRad="57150" dist="38100" dir="5400000" algn="ctr" rotWithShape="0">
              <a:schemeClr val="accent3">
                <a:shade val="9000"/>
                <a:alpha val="48000"/>
                <a:satMod val="105000"/>
              </a:schemeClr>
            </a:outerShdw>
          </a:effectLst>
        </p:spPr>
        <p:style>
          <a:lnRef idx="3">
            <a:schemeClr val="accent3"/>
          </a:lnRef>
          <a:fillRef idx="0">
            <a:schemeClr val="accent3"/>
          </a:fillRef>
          <a:effectRef idx="2">
            <a:schemeClr val="accent3"/>
          </a:effectRef>
          <a:fontRef idx="minor">
            <a:schemeClr val="tx1"/>
          </a:fontRef>
        </p:style>
      </p:cxnSp>
      <p:cxnSp>
        <p:nvCxnSpPr>
          <p:cNvPr id="29" name="Прямая соединительная линия 28"/>
          <p:cNvCxnSpPr/>
          <p:nvPr/>
        </p:nvCxnSpPr>
        <p:spPr>
          <a:xfrm>
            <a:off x="0" y="16979119"/>
            <a:ext cx="21242338" cy="1588"/>
          </a:xfrm>
          <a:prstGeom prst="line">
            <a:avLst/>
          </a:prstGeom>
          <a:ln>
            <a:solidFill>
              <a:schemeClr val="bg2">
                <a:lumMod val="75000"/>
              </a:schemeClr>
            </a:solidFill>
          </a:ln>
          <a:effectLst>
            <a:glow rad="101600">
              <a:schemeClr val="accent5">
                <a:satMod val="175000"/>
                <a:alpha val="40000"/>
              </a:schemeClr>
            </a:glow>
            <a:outerShdw blurRad="57150" dist="38100" dir="5400000" algn="ctr" rotWithShape="0">
              <a:schemeClr val="accent3">
                <a:shade val="9000"/>
                <a:alpha val="48000"/>
                <a:satMod val="105000"/>
              </a:schemeClr>
            </a:outerShdw>
          </a:effectLst>
        </p:spPr>
        <p:style>
          <a:lnRef idx="3">
            <a:schemeClr val="accent3"/>
          </a:lnRef>
          <a:fillRef idx="0">
            <a:schemeClr val="accent3"/>
          </a:fillRef>
          <a:effectRef idx="2">
            <a:schemeClr val="accent3"/>
          </a:effectRef>
          <a:fontRef idx="minor">
            <a:schemeClr val="tx1"/>
          </a:fontRef>
        </p:style>
      </p:cxnSp>
      <p:sp>
        <p:nvSpPr>
          <p:cNvPr id="15389" name="Rectangle 29"/>
          <p:cNvSpPr>
            <a:spLocks noChangeArrowheads="1"/>
          </p:cNvSpPr>
          <p:nvPr/>
        </p:nvSpPr>
        <p:spPr bwMode="auto">
          <a:xfrm>
            <a:off x="0" y="0"/>
            <a:ext cx="2124233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5388" name="Object 28"/>
          <p:cNvGraphicFramePr>
            <a:graphicFrameLocks noChangeAspect="1"/>
          </p:cNvGraphicFramePr>
          <p:nvPr/>
        </p:nvGraphicFramePr>
        <p:xfrm>
          <a:off x="262659" y="18336441"/>
          <a:ext cx="5072098" cy="4357718"/>
        </p:xfrm>
        <a:graphic>
          <a:graphicData uri="http://schemas.openxmlformats.org/presentationml/2006/ole">
            <mc:AlternateContent xmlns:mc="http://schemas.openxmlformats.org/markup-compatibility/2006">
              <mc:Choice xmlns:v="urn:schemas-microsoft-com:vml" Requires="v">
                <p:oleObj spid="_x0000_s15402" name="SPW 12.0 Graph" r:id="rId12" imgW="5762847" imgH="4447928" progId="SigmaPlotGraphicObject.11">
                  <p:embed/>
                </p:oleObj>
              </mc:Choice>
              <mc:Fallback>
                <p:oleObj name="SPW 12.0 Graph" r:id="rId12" imgW="5762847" imgH="4447928" progId="SigmaPlotGraphicObject.11">
                  <p:embed/>
                  <p:pic>
                    <p:nvPicPr>
                      <p:cNvPr id="0" name="Picture 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2659" y="18336441"/>
                        <a:ext cx="5072098" cy="43577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91" name="Rectangle 31"/>
          <p:cNvSpPr>
            <a:spLocks noChangeArrowheads="1"/>
          </p:cNvSpPr>
          <p:nvPr/>
        </p:nvSpPr>
        <p:spPr bwMode="auto">
          <a:xfrm>
            <a:off x="0" y="0"/>
            <a:ext cx="2124233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5390" name="Object 30"/>
          <p:cNvGraphicFramePr>
            <a:graphicFrameLocks noChangeAspect="1"/>
          </p:cNvGraphicFramePr>
          <p:nvPr/>
        </p:nvGraphicFramePr>
        <p:xfrm>
          <a:off x="5406195" y="18336441"/>
          <a:ext cx="5072098" cy="4352724"/>
        </p:xfrm>
        <a:graphic>
          <a:graphicData uri="http://schemas.openxmlformats.org/presentationml/2006/ole">
            <mc:AlternateContent xmlns:mc="http://schemas.openxmlformats.org/markup-compatibility/2006">
              <mc:Choice xmlns:v="urn:schemas-microsoft-com:vml" Requires="v">
                <p:oleObj spid="_x0000_s15403" name="SPW 12.0 Graph" r:id="rId14" imgW="5791023" imgH="4447928" progId="SigmaPlotGraphicObject.11">
                  <p:embed/>
                </p:oleObj>
              </mc:Choice>
              <mc:Fallback>
                <p:oleObj name="SPW 12.0 Graph" r:id="rId14" imgW="5791023" imgH="4447928" progId="SigmaPlotGraphicObject.11">
                  <p:embed/>
                  <p:pic>
                    <p:nvPicPr>
                      <p:cNvPr id="0" name="Picture 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06195" y="18336441"/>
                        <a:ext cx="5072098" cy="43527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93" name="Rectangle 33"/>
          <p:cNvSpPr>
            <a:spLocks noChangeArrowheads="1"/>
          </p:cNvSpPr>
          <p:nvPr/>
        </p:nvSpPr>
        <p:spPr bwMode="auto">
          <a:xfrm>
            <a:off x="0" y="0"/>
            <a:ext cx="2124233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5392" name="Object 32"/>
          <p:cNvGraphicFramePr>
            <a:graphicFrameLocks noChangeAspect="1"/>
          </p:cNvGraphicFramePr>
          <p:nvPr/>
        </p:nvGraphicFramePr>
        <p:xfrm>
          <a:off x="10621169" y="18336441"/>
          <a:ext cx="4857784" cy="4357718"/>
        </p:xfrm>
        <a:graphic>
          <a:graphicData uri="http://schemas.openxmlformats.org/presentationml/2006/ole">
            <mc:AlternateContent xmlns:mc="http://schemas.openxmlformats.org/markup-compatibility/2006">
              <mc:Choice xmlns:v="urn:schemas-microsoft-com:vml" Requires="v">
                <p:oleObj spid="_x0000_s15404" name="SPW 12.0 Graph" r:id="rId16" imgW="5791023" imgH="4429273" progId="SigmaPlotGraphicObject.11">
                  <p:embed/>
                </p:oleObj>
              </mc:Choice>
              <mc:Fallback>
                <p:oleObj name="SPW 12.0 Graph" r:id="rId16" imgW="5791023" imgH="4429273" progId="SigmaPlotGraphicObject.11">
                  <p:embed/>
                  <p:pic>
                    <p:nvPicPr>
                      <p:cNvPr id="0" name="Picture 3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621169" y="18336441"/>
                        <a:ext cx="4857784" cy="43577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95" name="Rectangle 35"/>
          <p:cNvSpPr>
            <a:spLocks noChangeArrowheads="1"/>
          </p:cNvSpPr>
          <p:nvPr/>
        </p:nvSpPr>
        <p:spPr bwMode="auto">
          <a:xfrm>
            <a:off x="0" y="0"/>
            <a:ext cx="2124233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5394" name="Object 34"/>
          <p:cNvGraphicFramePr>
            <a:graphicFrameLocks noChangeAspect="1"/>
          </p:cNvGraphicFramePr>
          <p:nvPr/>
        </p:nvGraphicFramePr>
        <p:xfrm>
          <a:off x="15621829" y="18336441"/>
          <a:ext cx="5321544" cy="4357718"/>
        </p:xfrm>
        <a:graphic>
          <a:graphicData uri="http://schemas.openxmlformats.org/presentationml/2006/ole">
            <mc:AlternateContent xmlns:mc="http://schemas.openxmlformats.org/markup-compatibility/2006">
              <mc:Choice xmlns:v="urn:schemas-microsoft-com:vml" Requires="v">
                <p:oleObj spid="_x0000_s15405" name="SPW 12.0 Graph" r:id="rId18" imgW="5562423" imgH="4381303" progId="SigmaPlotGraphicObject.11">
                  <p:embed/>
                </p:oleObj>
              </mc:Choice>
              <mc:Fallback>
                <p:oleObj name="SPW 12.0 Graph" r:id="rId18" imgW="5562423" imgH="4381303" progId="SigmaPlotGraphicObject.11">
                  <p:embed/>
                  <p:pic>
                    <p:nvPicPr>
                      <p:cNvPr id="0" name="Picture 3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621829" y="18336441"/>
                        <a:ext cx="5321544" cy="43577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TextBox 37"/>
          <p:cNvSpPr txBox="1"/>
          <p:nvPr/>
        </p:nvSpPr>
        <p:spPr>
          <a:xfrm>
            <a:off x="262659" y="22765597"/>
            <a:ext cx="5000659" cy="1292662"/>
          </a:xfrm>
          <a:prstGeom prst="rect">
            <a:avLst/>
          </a:prstGeom>
          <a:noFill/>
        </p:spPr>
        <p:txBody>
          <a:bodyPr wrap="square" rtlCol="0">
            <a:spAutoFit/>
          </a:bodyPr>
          <a:lstStyle/>
          <a:p>
            <a:pPr algn="ctr"/>
            <a:r>
              <a:rPr lang="ru-RU" sz="2600" b="1" dirty="0" smtClean="0">
                <a:latin typeface="Times New Roman" pitchFamily="18" charset="0"/>
                <a:cs typeface="Times New Roman" pitchFamily="18" charset="0"/>
              </a:rPr>
              <a:t>Рис. 4. Изотерма адсорбции-десорбции для катализатора 3%</a:t>
            </a:r>
            <a:r>
              <a:rPr lang="en-US" sz="2600" b="1" dirty="0" err="1" smtClean="0">
                <a:latin typeface="Times New Roman" pitchFamily="18" charset="0"/>
                <a:cs typeface="Times New Roman" pitchFamily="18" charset="0"/>
              </a:rPr>
              <a:t>Ru</a:t>
            </a:r>
            <a:r>
              <a:rPr lang="ru-RU" sz="2600" b="1" dirty="0" smtClean="0">
                <a:latin typeface="Times New Roman" pitchFamily="18" charset="0"/>
                <a:cs typeface="Times New Roman" pitchFamily="18" charset="0"/>
              </a:rPr>
              <a:t>/</a:t>
            </a:r>
            <a:r>
              <a:rPr lang="en-US" sz="2600" b="1" dirty="0" smtClean="0">
                <a:latin typeface="Times New Roman" pitchFamily="18" charset="0"/>
                <a:cs typeface="Times New Roman" pitchFamily="18" charset="0"/>
              </a:rPr>
              <a:t>Al</a:t>
            </a:r>
            <a:r>
              <a:rPr lang="ru-RU" sz="2600" b="1" baseline="-25000" dirty="0" smtClean="0">
                <a:latin typeface="Times New Roman" pitchFamily="18" charset="0"/>
                <a:cs typeface="Times New Roman" pitchFamily="18" charset="0"/>
              </a:rPr>
              <a:t>2</a:t>
            </a:r>
            <a:r>
              <a:rPr lang="en-US" sz="2600" b="1" dirty="0" smtClean="0">
                <a:latin typeface="Times New Roman" pitchFamily="18" charset="0"/>
                <a:cs typeface="Times New Roman" pitchFamily="18" charset="0"/>
              </a:rPr>
              <a:t>O</a:t>
            </a:r>
            <a:r>
              <a:rPr lang="ru-RU" sz="2600" b="1" baseline="-25000" dirty="0" smtClean="0">
                <a:latin typeface="Times New Roman" pitchFamily="18" charset="0"/>
                <a:cs typeface="Times New Roman" pitchFamily="18" charset="0"/>
              </a:rPr>
              <a:t>3</a:t>
            </a:r>
            <a:endParaRPr lang="ru-RU" sz="2600" b="1" dirty="0" smtClean="0">
              <a:latin typeface="Times New Roman" pitchFamily="18" charset="0"/>
              <a:cs typeface="Times New Roman" pitchFamily="18" charset="0"/>
            </a:endParaRPr>
          </a:p>
        </p:txBody>
      </p:sp>
      <p:sp>
        <p:nvSpPr>
          <p:cNvPr id="39" name="TextBox 38"/>
          <p:cNvSpPr txBox="1"/>
          <p:nvPr/>
        </p:nvSpPr>
        <p:spPr>
          <a:xfrm>
            <a:off x="5406195" y="22765597"/>
            <a:ext cx="5072098" cy="1292662"/>
          </a:xfrm>
          <a:prstGeom prst="rect">
            <a:avLst/>
          </a:prstGeom>
          <a:noFill/>
        </p:spPr>
        <p:txBody>
          <a:bodyPr wrap="square" rtlCol="0">
            <a:spAutoFit/>
          </a:bodyPr>
          <a:lstStyle/>
          <a:p>
            <a:pPr algn="ctr"/>
            <a:r>
              <a:rPr lang="ru-RU" sz="2600" b="1" dirty="0" smtClean="0">
                <a:latin typeface="Times New Roman" pitchFamily="18" charset="0"/>
                <a:cs typeface="Times New Roman" pitchFamily="18" charset="0"/>
              </a:rPr>
              <a:t>Рис. 5. Изотерма адсорбции-десорбции для катализатора 3%</a:t>
            </a:r>
            <a:r>
              <a:rPr lang="en-US" sz="2600" b="1" dirty="0" err="1" smtClean="0">
                <a:latin typeface="Times New Roman" pitchFamily="18" charset="0"/>
                <a:cs typeface="Times New Roman" pitchFamily="18" charset="0"/>
              </a:rPr>
              <a:t>Ru</a:t>
            </a:r>
            <a:r>
              <a:rPr lang="ru-RU" sz="2600" b="1" dirty="0" smtClean="0">
                <a:latin typeface="Times New Roman" pitchFamily="18" charset="0"/>
                <a:cs typeface="Times New Roman" pitchFamily="18" charset="0"/>
              </a:rPr>
              <a:t>/</a:t>
            </a:r>
            <a:r>
              <a:rPr lang="en-US" sz="2600" b="1" dirty="0" smtClean="0">
                <a:latin typeface="Times New Roman" pitchFamily="18" charset="0"/>
                <a:cs typeface="Times New Roman" pitchFamily="18" charset="0"/>
              </a:rPr>
              <a:t>MN</a:t>
            </a:r>
            <a:r>
              <a:rPr lang="ru-RU" sz="2600" b="1" dirty="0" smtClean="0">
                <a:latin typeface="Times New Roman" pitchFamily="18" charset="0"/>
                <a:cs typeface="Times New Roman" pitchFamily="18" charset="0"/>
              </a:rPr>
              <a:t>270</a:t>
            </a:r>
          </a:p>
        </p:txBody>
      </p:sp>
      <p:sp>
        <p:nvSpPr>
          <p:cNvPr id="40" name="TextBox 39"/>
          <p:cNvSpPr txBox="1"/>
          <p:nvPr/>
        </p:nvSpPr>
        <p:spPr>
          <a:xfrm>
            <a:off x="10621169" y="22765597"/>
            <a:ext cx="5072098" cy="1692771"/>
          </a:xfrm>
          <a:prstGeom prst="rect">
            <a:avLst/>
          </a:prstGeom>
          <a:noFill/>
        </p:spPr>
        <p:txBody>
          <a:bodyPr wrap="square" rtlCol="0">
            <a:spAutoFit/>
          </a:bodyPr>
          <a:lstStyle/>
          <a:p>
            <a:pPr algn="ctr"/>
            <a:r>
              <a:rPr lang="ru-RU" sz="2600" b="1" dirty="0" smtClean="0">
                <a:latin typeface="Times New Roman" pitchFamily="18" charset="0"/>
                <a:cs typeface="Times New Roman" pitchFamily="18" charset="0"/>
              </a:rPr>
              <a:t>Рис. 6. Абсолютное распределение объема пор в зависимости от их диаметра </a:t>
            </a:r>
            <a:br>
              <a:rPr lang="ru-RU" sz="2600" b="1" dirty="0" smtClean="0">
                <a:latin typeface="Times New Roman" pitchFamily="18" charset="0"/>
                <a:cs typeface="Times New Roman" pitchFamily="18" charset="0"/>
              </a:rPr>
            </a:br>
            <a:r>
              <a:rPr lang="en-US" sz="2600" b="1" dirty="0" err="1" smtClean="0">
                <a:latin typeface="Times New Roman" pitchFamily="18" charset="0"/>
                <a:cs typeface="Times New Roman" pitchFamily="18" charset="0"/>
              </a:rPr>
              <a:t>Ru</a:t>
            </a:r>
            <a:r>
              <a:rPr lang="ru-RU" sz="2600" b="1" dirty="0" smtClean="0">
                <a:latin typeface="Times New Roman" pitchFamily="18" charset="0"/>
                <a:cs typeface="Times New Roman" pitchFamily="18" charset="0"/>
              </a:rPr>
              <a:t>-содержащих катализаторов</a:t>
            </a:r>
            <a:endParaRPr lang="ru-RU" sz="2600" b="1" dirty="0">
              <a:latin typeface="Times New Roman" pitchFamily="18" charset="0"/>
              <a:cs typeface="Times New Roman" pitchFamily="18" charset="0"/>
            </a:endParaRPr>
          </a:p>
        </p:txBody>
      </p:sp>
      <p:sp>
        <p:nvSpPr>
          <p:cNvPr id="41" name="TextBox 40"/>
          <p:cNvSpPr txBox="1"/>
          <p:nvPr/>
        </p:nvSpPr>
        <p:spPr>
          <a:xfrm>
            <a:off x="15621829" y="22765597"/>
            <a:ext cx="5286412" cy="1692771"/>
          </a:xfrm>
          <a:prstGeom prst="rect">
            <a:avLst/>
          </a:prstGeom>
          <a:noFill/>
        </p:spPr>
        <p:txBody>
          <a:bodyPr wrap="square" rtlCol="0">
            <a:spAutoFit/>
          </a:bodyPr>
          <a:lstStyle/>
          <a:p>
            <a:pPr algn="ctr"/>
            <a:r>
              <a:rPr lang="ru-RU" sz="2600" b="1" dirty="0" smtClean="0">
                <a:latin typeface="Times New Roman" pitchFamily="18" charset="0"/>
                <a:cs typeface="Times New Roman" pitchFamily="18" charset="0"/>
              </a:rPr>
              <a:t>Рис. 7. Распределение пор по размерам в зависимости от их диаметра для </a:t>
            </a:r>
            <a:r>
              <a:rPr lang="en-US" sz="2600" b="1" dirty="0" err="1" smtClean="0">
                <a:latin typeface="Times New Roman" pitchFamily="18" charset="0"/>
                <a:cs typeface="Times New Roman" pitchFamily="18" charset="0"/>
              </a:rPr>
              <a:t>Ru</a:t>
            </a:r>
            <a:r>
              <a:rPr lang="ru-RU" sz="2600" b="1" dirty="0" smtClean="0">
                <a:latin typeface="Times New Roman" pitchFamily="18" charset="0"/>
                <a:cs typeface="Times New Roman" pitchFamily="18" charset="0"/>
              </a:rPr>
              <a:t>-содержащих катализаторов</a:t>
            </a:r>
          </a:p>
        </p:txBody>
      </p:sp>
      <p:sp>
        <p:nvSpPr>
          <p:cNvPr id="15397" name="Rectangle 37"/>
          <p:cNvSpPr>
            <a:spLocks noChangeArrowheads="1"/>
          </p:cNvSpPr>
          <p:nvPr/>
        </p:nvSpPr>
        <p:spPr bwMode="auto">
          <a:xfrm>
            <a:off x="0" y="0"/>
            <a:ext cx="2124233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5396" name="Object 36"/>
          <p:cNvGraphicFramePr>
            <a:graphicFrameLocks noChangeAspect="1"/>
          </p:cNvGraphicFramePr>
          <p:nvPr/>
        </p:nvGraphicFramePr>
        <p:xfrm>
          <a:off x="834163" y="24837298"/>
          <a:ext cx="5286412" cy="4158619"/>
        </p:xfrm>
        <a:graphic>
          <a:graphicData uri="http://schemas.openxmlformats.org/presentationml/2006/ole">
            <mc:AlternateContent xmlns:mc="http://schemas.openxmlformats.org/markup-compatibility/2006">
              <mc:Choice xmlns:v="urn:schemas-microsoft-com:vml" Requires="v">
                <p:oleObj spid="_x0000_s15406" name="SPW 12.0 Graph" r:id="rId20" imgW="5534247" imgH="4353053" progId="SigmaPlotGraphicObject.11">
                  <p:embed/>
                </p:oleObj>
              </mc:Choice>
              <mc:Fallback>
                <p:oleObj name="SPW 12.0 Graph" r:id="rId20" imgW="5534247" imgH="4353053" progId="SigmaPlotGraphicObject.11">
                  <p:embed/>
                  <p:pic>
                    <p:nvPicPr>
                      <p:cNvPr id="0" name="Picture 3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34163" y="24837298"/>
                        <a:ext cx="5286412" cy="4158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99" name="Rectangle 39"/>
          <p:cNvSpPr>
            <a:spLocks noChangeArrowheads="1"/>
          </p:cNvSpPr>
          <p:nvPr/>
        </p:nvSpPr>
        <p:spPr bwMode="auto">
          <a:xfrm>
            <a:off x="0" y="0"/>
            <a:ext cx="2124233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5401" name="Rectangle 41"/>
          <p:cNvSpPr>
            <a:spLocks noChangeArrowheads="1"/>
          </p:cNvSpPr>
          <p:nvPr/>
        </p:nvSpPr>
        <p:spPr bwMode="auto">
          <a:xfrm>
            <a:off x="0" y="0"/>
            <a:ext cx="2124233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5400" name="Object 40"/>
          <p:cNvGraphicFramePr>
            <a:graphicFrameLocks noChangeAspect="1"/>
          </p:cNvGraphicFramePr>
          <p:nvPr/>
        </p:nvGraphicFramePr>
        <p:xfrm>
          <a:off x="6692079" y="24837299"/>
          <a:ext cx="5143536" cy="4071966"/>
        </p:xfrm>
        <a:graphic>
          <a:graphicData uri="http://schemas.openxmlformats.org/presentationml/2006/ole">
            <mc:AlternateContent xmlns:mc="http://schemas.openxmlformats.org/markup-compatibility/2006">
              <mc:Choice xmlns:v="urn:schemas-microsoft-com:vml" Requires="v">
                <p:oleObj spid="_x0000_s15407" name="SPW 12.0 Graph" r:id="rId22" imgW="5610269" imgH="4353053" progId="SigmaPlotGraphicObject.11">
                  <p:embed/>
                </p:oleObj>
              </mc:Choice>
              <mc:Fallback>
                <p:oleObj name="SPW 12.0 Graph" r:id="rId22" imgW="5610269" imgH="4353053" progId="SigmaPlotGraphicObject.11">
                  <p:embed/>
                  <p:pic>
                    <p:nvPicPr>
                      <p:cNvPr id="0" name="Picture 4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92079" y="24837299"/>
                        <a:ext cx="5143536" cy="4071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TextBox 47"/>
          <p:cNvSpPr txBox="1"/>
          <p:nvPr/>
        </p:nvSpPr>
        <p:spPr>
          <a:xfrm>
            <a:off x="834163" y="28980703"/>
            <a:ext cx="5214974" cy="892552"/>
          </a:xfrm>
          <a:prstGeom prst="rect">
            <a:avLst/>
          </a:prstGeom>
          <a:noFill/>
        </p:spPr>
        <p:txBody>
          <a:bodyPr wrap="square" rtlCol="0">
            <a:spAutoFit/>
          </a:bodyPr>
          <a:lstStyle/>
          <a:p>
            <a:pPr algn="ctr"/>
            <a:r>
              <a:rPr lang="ru-RU" sz="2600" b="1" dirty="0" smtClean="0">
                <a:latin typeface="Times New Roman" pitchFamily="18" charset="0"/>
                <a:cs typeface="Times New Roman" pitchFamily="18" charset="0"/>
              </a:rPr>
              <a:t>Рис. 8. Зависимость конверсии фурфурола от времени </a:t>
            </a:r>
          </a:p>
        </p:txBody>
      </p:sp>
      <p:sp>
        <p:nvSpPr>
          <p:cNvPr id="49" name="TextBox 48"/>
          <p:cNvSpPr txBox="1"/>
          <p:nvPr/>
        </p:nvSpPr>
        <p:spPr>
          <a:xfrm>
            <a:off x="6334889" y="28950801"/>
            <a:ext cx="5857916" cy="892552"/>
          </a:xfrm>
          <a:prstGeom prst="rect">
            <a:avLst/>
          </a:prstGeom>
          <a:noFill/>
        </p:spPr>
        <p:txBody>
          <a:bodyPr wrap="square" rtlCol="0">
            <a:spAutoFit/>
          </a:bodyPr>
          <a:lstStyle/>
          <a:p>
            <a:pPr algn="ctr"/>
            <a:r>
              <a:rPr lang="ru-RU" sz="2600" b="1" dirty="0" smtClean="0">
                <a:latin typeface="Times New Roman" pitchFamily="18" charset="0"/>
                <a:cs typeface="Times New Roman" pitchFamily="18" charset="0"/>
              </a:rPr>
              <a:t>Рис. 9. Зависимость селективности </a:t>
            </a:r>
            <a:r>
              <a:rPr lang="ru-RU" sz="2600" b="1" dirty="0" err="1" smtClean="0">
                <a:latin typeface="Times New Roman" pitchFamily="18" charset="0"/>
                <a:cs typeface="Times New Roman" pitchFamily="18" charset="0"/>
              </a:rPr>
              <a:t>фурфурилового</a:t>
            </a:r>
            <a:r>
              <a:rPr lang="ru-RU" sz="2600" b="1" dirty="0" smtClean="0">
                <a:latin typeface="Times New Roman" pitchFamily="18" charset="0"/>
                <a:cs typeface="Times New Roman" pitchFamily="18" charset="0"/>
              </a:rPr>
              <a:t> спирта от времени </a:t>
            </a:r>
          </a:p>
        </p:txBody>
      </p:sp>
    </p:spTree>
    <p:extLst>
      <p:ext uri="{BB962C8B-B14F-4D97-AF65-F5344CB8AC3E}">
        <p14:creationId xmlns:p14="http://schemas.microsoft.com/office/powerpoint/2010/main" val="5335119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1">
      <a:dk1>
        <a:srgbClr val="262626"/>
      </a:dk1>
      <a:lt1>
        <a:sysClr val="window" lastClr="FFFFFF"/>
      </a:lt1>
      <a:dk2>
        <a:srgbClr val="895D1D"/>
      </a:dk2>
      <a:lt2>
        <a:srgbClr val="00B050"/>
      </a:lt2>
      <a:accent1>
        <a:srgbClr val="92D050"/>
      </a:accent1>
      <a:accent2>
        <a:srgbClr val="A39428"/>
      </a:accent2>
      <a:accent3>
        <a:srgbClr val="D0BE40"/>
      </a:accent3>
      <a:accent4>
        <a:srgbClr val="877F6C"/>
      </a:accent4>
      <a:accent5>
        <a:srgbClr val="514D1B"/>
      </a:accent5>
      <a:accent6>
        <a:srgbClr val="AEB795"/>
      </a:accent6>
      <a:hlink>
        <a:srgbClr val="A39428"/>
      </a:hlink>
      <a:folHlink>
        <a:srgbClr val="B2B2B2"/>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1680</TotalTime>
  <Words>369</Words>
  <Application>Microsoft Office PowerPoint</Application>
  <PresentationFormat>Произвольный</PresentationFormat>
  <Paragraphs>19</Paragraphs>
  <Slides>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vt:i4>
      </vt:variant>
    </vt:vector>
  </HeadingPairs>
  <TitlesOfParts>
    <vt:vector size="3" baseType="lpstr">
      <vt:lpstr>Поток</vt:lpstr>
      <vt:lpstr>SPW 12.0 Graph</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Безумец</dc:creator>
  <cp:lastModifiedBy>user</cp:lastModifiedBy>
  <cp:revision>53</cp:revision>
  <dcterms:created xsi:type="dcterms:W3CDTF">2017-03-12T10:23:20Z</dcterms:created>
  <dcterms:modified xsi:type="dcterms:W3CDTF">2022-03-24T19:26:57Z</dcterms:modified>
</cp:coreProperties>
</file>