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B2230-8F3A-43D8-BE95-7B8859F9B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E99781-0C3D-4E51-9F07-4B2335A05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58DB5A-5C28-4FC7-B3E3-48B3BB94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76B8B3-4A7D-49CD-823F-B62BF56C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DAEB2-0D34-4B51-A6CF-C0CF3992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2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ADA3B-D96A-4289-AB3B-B33AC88D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802476-EB69-437B-9A99-25B0AB87C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2CEDDB-E2DE-4A98-8F3F-6554E3BD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C62396-9D3C-42A3-B228-13D01E0D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962273-D05E-42E8-92EC-74F2647C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0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7BFAEB-F268-440C-8581-8310F7A2E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5C7583-97AF-4712-AFED-1EC7BF020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E0B5DA-F4B6-4F09-BED0-6EE8070C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D7A26A-658C-471B-AC7E-4C24D0597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018788-7187-456A-88B7-1E5A0E32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1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D24B9-45DC-404B-BC29-88A322B8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B59C4-8E83-4133-92D5-69B2AF216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A45EC0-6DFD-414F-80CB-B6545FB7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733B82-02B2-4A32-93A4-2F009F5F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05C2C1-9CB6-4A8A-A4A9-F8C43EC6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6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E2BEC-CBE3-432C-8419-A175E1FF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FA3E4F-AA5A-4650-9678-E54445F0B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6030F9-F091-485B-BB2D-ABD7F47E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A4A06F-67E1-4203-8BA4-65BD5D25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C2E8D2-6EAD-4B59-822C-420E9A57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6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71074-461F-4FBF-8D62-94940F43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637CBA-ADD0-4CA3-B9FD-707F5A599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D18390-1953-4907-8151-AD8A5216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C4B7B0-DDFC-4C32-B082-F6ADA1CB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CF0F09-532E-4412-AC0F-59E47352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D7141A-190A-43CE-AB8B-F68A6B71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82B64-6D69-44BD-B9D3-6709215D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400A50-EA08-4498-AE89-48A984B72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456B07-D78B-4153-8586-B60A63EE0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9F0FCF-444D-477A-93C8-289F3FE35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4BD9B8-FCBF-4980-AE94-909B503E5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8F6023-EB4D-4983-AF48-7793CC77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3075DF-DD9E-431E-999F-D3F8BEAE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7E07D3-E1AE-40CE-8722-78569CF2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F92FC-AA10-46FD-B925-E20FE4FF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3C6045-FB1D-4636-B2D6-60C742CD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D46655-E78B-40BC-8483-DA044202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1D49AC-3ACA-4AB5-8829-B4BAD912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4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010C20-B43E-4D63-900D-4A9C0FFA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AEBD0A-C2E1-4D85-A1CE-6E59B1BD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8668F8-EEA1-4BAC-94AE-85A0051E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449A8-2D03-4BD5-8960-967BC36B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79805-0AAF-47DA-9B61-ECFE3CAAD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582D8B-343A-43CC-8B36-A9A0C74B2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5F3E6-B7A2-423D-A828-D1DEC43D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51DBB2-1950-46E7-8BBA-3D4F1B43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10C7F2-1855-4867-8F65-3BDB5AE3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79AB5-5FBB-4613-A419-BAF52C1F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89BC38-66CD-4B24-B82A-A88BC3F5B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31A0BE-84B6-4963-9669-7BDA9740C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06C7A3-A263-4738-983B-BFD72A7A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ADBF29-8026-4EC2-8C19-E2D94161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7191D7-D6F0-48FD-B616-DFB9423B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F8439-8270-4085-BC61-E3B909C5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79D80A-6B7D-45DC-8969-3F9C7178D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95FCB9-2EA3-463F-B9A3-AF4271F54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332E0-0C18-4140-B3C4-02972819B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23D14-EF55-49B6-A2F2-B6442C0E8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7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680C3F-AC76-4E03-8886-F3A110F28268}"/>
              </a:ext>
            </a:extLst>
          </p:cNvPr>
          <p:cNvSpPr txBox="1"/>
          <p:nvPr/>
        </p:nvSpPr>
        <p:spPr>
          <a:xfrm>
            <a:off x="924910" y="268013"/>
            <a:ext cx="10657490" cy="19588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 АМИНОКАРБОНИЛФОРМАЗАНОВ</a:t>
            </a:r>
            <a:endParaRPr lang="ru-RU" sz="1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КОМПЛЕКСОВ НА ИХ ОСНОВЕ</a:t>
            </a:r>
            <a:endParaRPr lang="ru-RU" sz="1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Сырова Е.М.</a:t>
            </a:r>
          </a:p>
          <a:p>
            <a:pPr algn="r"/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Егорова И.Ю.</a:t>
            </a:r>
          </a:p>
          <a:p>
            <a:pPr algn="ctr"/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синтезировать комплексные соединения меди на основе 1,3-дифенил-, 1-фенил-3(2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гидроксифенил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)-5-аминокарбонилформазанов.</a:t>
            </a:r>
          </a:p>
          <a:p>
            <a:pPr algn="ctr"/>
            <a:endParaRPr lang="ru-RU" sz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проходил в несколько стадий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2CDF4-6837-4C8B-8EC6-4E6FB3A88B94}"/>
              </a:ext>
            </a:extLst>
          </p:cNvPr>
          <p:cNvSpPr txBox="1"/>
          <p:nvPr/>
        </p:nvSpPr>
        <p:spPr>
          <a:xfrm>
            <a:off x="8471338" y="2743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C71C87-0F41-4B14-B7E3-6D5873D0AB84}"/>
              </a:ext>
            </a:extLst>
          </p:cNvPr>
          <p:cNvSpPr/>
          <p:nvPr/>
        </p:nvSpPr>
        <p:spPr>
          <a:xfrm>
            <a:off x="2094190" y="1959364"/>
            <a:ext cx="4792717" cy="11531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DBAA64-4D47-4CCF-A4F0-3BEED8EA00EF}"/>
              </a:ext>
            </a:extLst>
          </p:cNvPr>
          <p:cNvSpPr txBox="1"/>
          <p:nvPr/>
        </p:nvSpPr>
        <p:spPr>
          <a:xfrm>
            <a:off x="364138" y="1926925"/>
            <a:ext cx="1798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1. Получение 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семикарбазонов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взаимодействием бензальдегида и салицилового альдегида с гидрохлоридом </a:t>
            </a:r>
            <a:r>
              <a:rPr lang="ru-RU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семикарбазида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5C6AA723-F6CE-4419-8BE2-CFFD767D29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660641"/>
              </p:ext>
            </p:extLst>
          </p:nvPr>
        </p:nvGraphicFramePr>
        <p:xfrm>
          <a:off x="2108942" y="2182466"/>
          <a:ext cx="4641148" cy="74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emSketch" r:id="rId3" imgW="6068520" imgH="975240" progId="ACD.ChemSketch.20">
                  <p:embed/>
                </p:oleObj>
              </mc:Choice>
              <mc:Fallback>
                <p:oleObj name="ChemSketch" r:id="rId3" imgW="6068520" imgH="975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942" y="2182466"/>
                        <a:ext cx="4641148" cy="74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2A7C5533-207F-470C-91E1-4F3BE9062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57575"/>
              </p:ext>
            </p:extLst>
          </p:nvPr>
        </p:nvGraphicFramePr>
        <p:xfrm>
          <a:off x="6983347" y="1971568"/>
          <a:ext cx="4641148" cy="118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emSketch" r:id="rId5" imgW="6217920" imgH="1585080" progId="ACD.ChemSketch.20">
                  <p:embed/>
                </p:oleObj>
              </mc:Choice>
              <mc:Fallback>
                <p:oleObj name="ChemSketch" r:id="rId5" imgW="6217920" imgH="1585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3347" y="1971568"/>
                        <a:ext cx="4641148" cy="1182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DB338A8-5FDE-4F46-A218-06A50331075A}"/>
              </a:ext>
            </a:extLst>
          </p:cNvPr>
          <p:cNvSpPr/>
          <p:nvPr/>
        </p:nvSpPr>
        <p:spPr>
          <a:xfrm>
            <a:off x="6922076" y="1959364"/>
            <a:ext cx="4641149" cy="11531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A7EDD60-8A15-4067-87F6-FE50E7387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75770"/>
              </p:ext>
            </p:extLst>
          </p:nvPr>
        </p:nvGraphicFramePr>
        <p:xfrm>
          <a:off x="2045382" y="3398529"/>
          <a:ext cx="4906391" cy="979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emSketch" r:id="rId7" imgW="7034760" imgH="1405080" progId="ACD.ChemSketch.20">
                  <p:embed/>
                </p:oleObj>
              </mc:Choice>
              <mc:Fallback>
                <p:oleObj name="ChemSketch" r:id="rId7" imgW="7034760" imgH="1405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5382" y="3398529"/>
                        <a:ext cx="4906391" cy="979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22557D57-3A35-490E-9082-66708BD2A4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937526"/>
              </p:ext>
            </p:extLst>
          </p:nvPr>
        </p:nvGraphicFramePr>
        <p:xfrm>
          <a:off x="2052094" y="4609806"/>
          <a:ext cx="4641148" cy="132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emSketch" r:id="rId9" imgW="6824520" imgH="1950840" progId="ACD.ChemSketch.20">
                  <p:embed/>
                </p:oleObj>
              </mc:Choice>
              <mc:Fallback>
                <p:oleObj name="ChemSketch" r:id="rId9" imgW="6824520" imgH="1950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2094" y="4609806"/>
                        <a:ext cx="4641148" cy="1326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FC1ADC48-EF37-485D-ADB9-20078A769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63915"/>
              </p:ext>
            </p:extLst>
          </p:nvPr>
        </p:nvGraphicFramePr>
        <p:xfrm>
          <a:off x="7039142" y="4072292"/>
          <a:ext cx="4865142" cy="186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emSketch" r:id="rId11" imgW="6992280" imgH="2679120" progId="ACD.ChemSketch.20">
                  <p:embed/>
                </p:oleObj>
              </mc:Choice>
              <mc:Fallback>
                <p:oleObj name="ChemSketch" r:id="rId11" imgW="6992280" imgH="26791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39142" y="4072292"/>
                        <a:ext cx="4865142" cy="1864327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CAE9332-499F-462F-B12B-C66B068B8552}"/>
              </a:ext>
            </a:extLst>
          </p:cNvPr>
          <p:cNvSpPr/>
          <p:nvPr/>
        </p:nvSpPr>
        <p:spPr>
          <a:xfrm>
            <a:off x="2052095" y="3311920"/>
            <a:ext cx="4957116" cy="115316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73B384A-F84A-4F93-AAE5-CBC56996017F}"/>
              </a:ext>
            </a:extLst>
          </p:cNvPr>
          <p:cNvSpPr/>
          <p:nvPr/>
        </p:nvSpPr>
        <p:spPr>
          <a:xfrm>
            <a:off x="2052094" y="4507303"/>
            <a:ext cx="4736781" cy="141948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CC054E4-123F-42F9-80D6-AF552827C04A}"/>
              </a:ext>
            </a:extLst>
          </p:cNvPr>
          <p:cNvSpPr/>
          <p:nvPr/>
        </p:nvSpPr>
        <p:spPr>
          <a:xfrm>
            <a:off x="7064505" y="4103626"/>
            <a:ext cx="4814417" cy="186432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40DCB0-33C1-4CEB-A110-ACAB381BB208}"/>
              </a:ext>
            </a:extLst>
          </p:cNvPr>
          <p:cNvSpPr txBox="1"/>
          <p:nvPr/>
        </p:nvSpPr>
        <p:spPr>
          <a:xfrm>
            <a:off x="384843" y="3374061"/>
            <a:ext cx="1520895" cy="249299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2. Синтез 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формазанов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путем взаимодействия полученных 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семикарбазонов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фенилдиазоний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хлоридом синтезированы 1,3-дифенил- и 1-фенил-3(2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гидроксифенил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)-5-аминокарбонилформазаны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F32B88-D3CE-4403-A446-C27295CDD08A}"/>
              </a:ext>
            </a:extLst>
          </p:cNvPr>
          <p:cNvSpPr txBox="1"/>
          <p:nvPr/>
        </p:nvSpPr>
        <p:spPr>
          <a:xfrm>
            <a:off x="7221979" y="3213350"/>
            <a:ext cx="4402516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3. На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основе </a:t>
            </a:r>
            <a:r>
              <a:rPr lang="ru-RU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аминокарбонилформазанов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получены </a:t>
            </a:r>
            <a:r>
              <a:rPr lang="ru-RU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металлокомплексы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 медью (</a:t>
            </a:r>
            <a:r>
              <a:rPr lang="en-US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): а) бис-1,3-дифенил-5-аминокар-бонилформазанат и  б) бис-1-фенил-3-(2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1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гидроксифенил</a:t>
            </a:r>
            <a:r>
              <a:rPr lang="ru-RU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)-5-аминокарбонилформазанат.</a:t>
            </a:r>
            <a:endParaRPr lang="ru-RU" sz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DCBBB40-651D-4AC6-AD5F-706F0B5FB669}"/>
              </a:ext>
            </a:extLst>
          </p:cNvPr>
          <p:cNvSpPr/>
          <p:nvPr/>
        </p:nvSpPr>
        <p:spPr>
          <a:xfrm>
            <a:off x="364138" y="1948299"/>
            <a:ext cx="1687957" cy="13422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92D608-088D-4242-9AA1-5943A2D84FB7}"/>
              </a:ext>
            </a:extLst>
          </p:cNvPr>
          <p:cNvSpPr txBox="1"/>
          <p:nvPr/>
        </p:nvSpPr>
        <p:spPr>
          <a:xfrm>
            <a:off x="384842" y="6055609"/>
            <a:ext cx="115194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Полученные соединения представляют собой кристаллические вещества темно-фиолетового и темно-коричневого цветов. Строение, растворимость и температура плавления исследуются.   </a:t>
            </a:r>
          </a:p>
        </p:txBody>
      </p:sp>
    </p:spTree>
    <p:extLst>
      <p:ext uri="{BB962C8B-B14F-4D97-AF65-F5344CB8AC3E}">
        <p14:creationId xmlns:p14="http://schemas.microsoft.com/office/powerpoint/2010/main" val="2543510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126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ChemSketch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Сырова Елена Михайловна</dc:creator>
  <cp:lastModifiedBy>Русакова Наталья Петровна</cp:lastModifiedBy>
  <cp:revision>2</cp:revision>
  <dcterms:created xsi:type="dcterms:W3CDTF">2022-03-02T17:36:46Z</dcterms:created>
  <dcterms:modified xsi:type="dcterms:W3CDTF">2022-03-06T10:37:07Z</dcterms:modified>
</cp:coreProperties>
</file>