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2490" y="7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218251"/>
            <a:ext cx="9601200" cy="558334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601200" cy="72182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4950981"/>
            <a:ext cx="9601200" cy="426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987040"/>
            <a:ext cx="9601200" cy="953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485" y="9431418"/>
            <a:ext cx="5918861" cy="1646622"/>
          </a:xfrm>
        </p:spPr>
        <p:txBody>
          <a:bodyPr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F8CE-E009-4A38-A8EF-09FD66D89DA4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6757-DF10-4271-95A5-5A2B884D64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460" y="5846942"/>
            <a:ext cx="7534119" cy="3347245"/>
          </a:xfrm>
          <a:effectLst/>
        </p:spPr>
        <p:txBody>
          <a:bodyPr>
            <a:noAutofit/>
          </a:bodyPr>
          <a:lstStyle>
            <a:lvl1pPr marL="896112" indent="-640080" algn="l">
              <a:defRPr sz="7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0" y="1365502"/>
            <a:ext cx="6720840" cy="64861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F8CE-E009-4A38-A8EF-09FD66D89DA4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6757-DF10-4271-95A5-5A2B884D6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1446" y="702833"/>
            <a:ext cx="2160270" cy="977823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0319" y="1365503"/>
            <a:ext cx="5070751" cy="91368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F8CE-E009-4A38-A8EF-09FD66D89DA4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6757-DF10-4271-95A5-5A2B884D6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F8CE-E009-4A38-A8EF-09FD66D89DA4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6757-DF10-4271-95A5-5A2B884D64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00150" y="1365504"/>
            <a:ext cx="6720840" cy="6486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218251"/>
            <a:ext cx="9601200" cy="55833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601200" cy="72182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950981"/>
            <a:ext cx="9601200" cy="426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987040"/>
            <a:ext cx="9601200" cy="953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855" y="4055610"/>
            <a:ext cx="6264999" cy="4523579"/>
          </a:xfrm>
          <a:effectLst/>
        </p:spPr>
        <p:txBody>
          <a:bodyPr anchor="b"/>
          <a:lstStyle>
            <a:lvl1pPr algn="r">
              <a:defRPr sz="64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560" y="8600687"/>
            <a:ext cx="6269019" cy="1559525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F8CE-E009-4A38-A8EF-09FD66D89DA4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6757-DF10-4271-95A5-5A2B884D6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F8CE-E009-4A38-A8EF-09FD66D89DA4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6757-DF10-4271-95A5-5A2B884D64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00149" y="1365502"/>
            <a:ext cx="3514039" cy="6486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77410" y="1365504"/>
            <a:ext cx="3514039" cy="6486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1365504"/>
            <a:ext cx="3514039" cy="11942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269" y="2613944"/>
            <a:ext cx="3514039" cy="512064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9667" y="1365504"/>
            <a:ext cx="3514039" cy="11942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marL="0" lvl="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6" y="2611526"/>
            <a:ext cx="3514039" cy="512064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F8CE-E009-4A38-A8EF-09FD66D89DA4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6757-DF10-4271-95A5-5A2B884D64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F8CE-E009-4A38-A8EF-09FD66D89DA4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6757-DF10-4271-95A5-5A2B884D6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F8CE-E009-4A38-A8EF-09FD66D89DA4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6757-DF10-4271-95A5-5A2B884D6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50" y="4124961"/>
            <a:ext cx="3817889" cy="2349187"/>
          </a:xfrm>
          <a:effectLst/>
        </p:spPr>
        <p:txBody>
          <a:bodyPr anchor="b">
            <a:noAutofit/>
          </a:bodyPr>
          <a:lstStyle>
            <a:lvl1pPr marL="320040" indent="-320040" algn="l">
              <a:defRPr sz="39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91" y="1365504"/>
            <a:ext cx="4217939" cy="9136829"/>
          </a:xfrm>
        </p:spPr>
        <p:txBody>
          <a:bodyPr anchor="ctr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553" y="6529230"/>
            <a:ext cx="3558093" cy="399376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F8CE-E009-4A38-A8EF-09FD66D89DA4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6757-DF10-4271-95A5-5A2B884D6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18251"/>
            <a:ext cx="9601200" cy="55833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601200" cy="72182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950981"/>
            <a:ext cx="9601200" cy="426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987040"/>
            <a:ext cx="9601200" cy="953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98934" y="2133600"/>
            <a:ext cx="4320540" cy="583857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8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781" y="1886241"/>
            <a:ext cx="3878820" cy="4037637"/>
          </a:xfrm>
        </p:spPr>
        <p:txBody>
          <a:bodyPr anchor="b"/>
          <a:lstStyle>
            <a:lvl1pPr marL="256032" indent="-256032">
              <a:buFont typeface="Georgia" pitchFamily="18" charset="0"/>
              <a:buChar char="*"/>
              <a:defRPr sz="22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F8CE-E009-4A38-A8EF-09FD66D89DA4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6757-DF10-4271-95A5-5A2B884D64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631" y="8333586"/>
            <a:ext cx="6702715" cy="2133600"/>
          </a:xfrm>
        </p:spPr>
        <p:txBody>
          <a:bodyPr anchor="b">
            <a:noAutofit/>
          </a:bodyPr>
          <a:lstStyle>
            <a:lvl1pPr algn="l">
              <a:defRPr sz="64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530080"/>
            <a:ext cx="9601200" cy="32715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601200" cy="9530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7034167"/>
            <a:ext cx="9601200" cy="426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987040"/>
            <a:ext cx="9601200" cy="953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2954" y="8161380"/>
            <a:ext cx="6838137" cy="2133600"/>
          </a:xfrm>
          <a:prstGeom prst="rect">
            <a:avLst/>
          </a:prstGeom>
          <a:effectLst/>
        </p:spPr>
        <p:txBody>
          <a:bodyPr vert="horz" lIns="128016" tIns="64008" rIns="128016" bIns="64008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1366885"/>
            <a:ext cx="6720840" cy="648614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0810" y="11521441"/>
            <a:ext cx="264033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EDF8CE-E009-4A38-A8EF-09FD66D89DA4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" y="11521441"/>
            <a:ext cx="3520441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00500" y="11521441"/>
            <a:ext cx="192024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9D6757-DF10-4271-95A5-5A2B884D64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48056" indent="-448056" algn="r" defTabSz="128016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0040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68096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52144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36192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5843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29891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52344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00400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22853" indent="-256032" algn="l" defTabSz="1280160" rtl="0" eaLnBrk="1" latinLnBrk="0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biomerieux.com/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верской государственный технический университет | Международная ассоциация  студенческого телеви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81"/>
            <a:ext cx="1992288" cy="214312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408912"/>
            <a:ext cx="9601199" cy="207867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6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компании </a:t>
            </a:r>
            <a:r>
              <a:rPr lang="ru-RU" sz="6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bioMérieux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стали настоящей революцией в области идентификации, благодаря миниатюризации и стандартизации традиционного метода. </a:t>
            </a:r>
            <a:r>
              <a:rPr lang="ru-RU" sz="6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системы – коммерческие тест-системы для биохимической идентификации микроорганизмов различных групп, представляющие собой готовые к использованию </a:t>
            </a:r>
            <a:r>
              <a:rPr lang="ru-RU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полистироловые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планшеты и панели (</a:t>
            </a:r>
            <a:r>
              <a:rPr lang="ru-RU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стрипы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 сухими дифференцирующими средами или субстратами [2]. Преимущества </a:t>
            </a:r>
            <a:r>
              <a:rPr lang="en-US" sz="6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состоят в следующем: идентификация выделенных микроорганизмов до вида (в большинстве случаев); идентификация по большому количеству показателей; идентификация микроорганизмов занимает мало времени; </a:t>
            </a:r>
            <a:r>
              <a:rPr lang="ru-RU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стрипы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реактивы готовы к использованию и не требуют специальной подготовки.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4256" y="0"/>
            <a:ext cx="7896944" cy="3592488"/>
          </a:xfrm>
        </p:spPr>
        <p:txBody>
          <a:bodyPr>
            <a:normAutofit/>
          </a:bodyPr>
          <a:lstStyle/>
          <a:p>
            <a:pPr marL="256032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XXVII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Каргинские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чтения Всероссийская научно-техническая конференция молодых учёных «Физика, химия и новые технологии»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ТВЕРСКОЙ ГОСУДАРСТВЕННЫЙ ТЕХНИЧЕСКИЙ УНИВЕРСИТЕТ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Кафедра биотехнологии, химии и стандартизации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СРАВНЕНИЕ СТАНДАРТНЫХ И ЭКСПРЕСС-МЕТОДОВ ОПРЕДЕЛЕНИЯ МИКРОБИОЛОГИЧЕСКОЙ ЧИСТОТЫ ИНФУЗИОННЫХ РАСТВОРОВ</a:t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2651" y="2938374"/>
            <a:ext cx="48006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Тарабарина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А.А.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к.х.н., доцент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Ожимкова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Е.В.</a:t>
            </a:r>
          </a:p>
        </p:txBody>
      </p:sp>
      <p:pic>
        <p:nvPicPr>
          <p:cNvPr id="1028" name="Picture 4" descr="ТвГТУ - в международном рейтинге лучших университетов ми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" y="2140244"/>
            <a:ext cx="2299995" cy="1596260"/>
          </a:xfrm>
          <a:prstGeom prst="rect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002">
            <a:schemeClr val="lt2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" y="3880522"/>
            <a:ext cx="960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определении стерильности лекарственных средств, предпочтительным и стандартным методом является метод мембранной фильтрации. Этот метод имеет ряд преимуществ, так как менее трудоемок, материалы дешевые, имеется возможность выявить даже незначительное число микроорганизмов, проводить прямой и точный подсчет колоний и выделять их в чистую культуру. Основной недостаток – достаточно долгое получение окончательного результата, точность которого не дает идентифицировать видовое происхождение микроорганизмов [1].</a:t>
            </a:r>
          </a:p>
        </p:txBody>
      </p:sp>
      <p:pic>
        <p:nvPicPr>
          <p:cNvPr id="10" name="Picture 4" descr="Инфузионная терапия в Анестезиологии и Реаниматолог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44" y="5483572"/>
            <a:ext cx="2547614" cy="189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336" y="12386102"/>
            <a:ext cx="944785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1. Микробиологическая чистота (ФС.1.2.4.0002.15) // XII Государственная Фармакопея Российской Федерации. Часть 1. – Москва, 2015. – 508 с.</a:t>
            </a:r>
          </a:p>
          <a:p>
            <a:pPr lvl="0" algn="just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2. API Идентификация микроорганизмов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Biomerieux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: [сайт]. 2021. (</a:t>
            </a:r>
            <a:r>
              <a:rPr lang="ru-RU" sz="105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www.biomerieux.com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9" y="10707843"/>
            <a:ext cx="3535863" cy="1637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52" y="9470439"/>
            <a:ext cx="4608512" cy="1148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1" y="9625936"/>
            <a:ext cx="3329611" cy="1081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1162" y="10618658"/>
            <a:ext cx="57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Ограничениями данных систем являются экономические затраты на идентификацию различных видов микроорганизмов, что служит преградой для масштабного производства, а также нужно учитывать факторы, которые влияют на результат: количество тестируемых бактерий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инокулят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), тип питательной среды, температура инкубации.</a:t>
            </a:r>
          </a:p>
        </p:txBody>
      </p:sp>
      <p:pic>
        <p:nvPicPr>
          <p:cNvPr id="9" name="Рисунок 8" descr="Изображение выглядит как внутренний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B470D990-51A6-444C-A8E2-E919D98495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09" y="5417316"/>
            <a:ext cx="1327415" cy="2048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Изображение выглядит как внутренний, загроможденны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72BA2914-201D-44F1-889B-75B4B8BAE8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1" y="5400698"/>
            <a:ext cx="1666009" cy="2078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C0BF09F-6720-4763-B06E-743170946A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50" y="5392689"/>
            <a:ext cx="1499485" cy="2086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Изображение выглядит как внутренний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DEC061BA-E856-4382-A4D3-4F015F41A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34" y="5374161"/>
            <a:ext cx="1552846" cy="214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29497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315</Words>
  <Application>Microsoft Office PowerPoint</Application>
  <PresentationFormat>A3 (297x420 мм)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Georgia</vt:lpstr>
      <vt:lpstr>Trebuchet MS</vt:lpstr>
      <vt:lpstr>Воздушный поток</vt:lpstr>
      <vt:lpstr>XXVIII Каргинские чтения Всероссийская научно-техническая конференция молодых учёных «Физика, химия и новые технологии»  ТВЕРСКОЙ ГОСУДАРСТВЕННЫЙ ТЕХНИЧЕСКИЙ УНИВЕРСИТЕТ  Кафедра биотехнологии, химии и стандартизации  СРАВНЕНИЕ СТАНДАРТНЫХ И ЭКСПРЕСС-МЕТОДОВ ОПРЕДЕЛЕНИЯ МИКРОБИОЛОГИЧЕСКОЙ ЧИСТОТЫ ИНФУЗИОННЫХ РАСТВОРОВ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XXVIII Каргинские чтения Всероссийская научно-техническая конференция молодых учёных «Физика, химия и новые технологии» ТВЕРСКОЙ ГОСУДАРСТВЕННЫЙ ТЕХНИЧЕСКИЙ УНИВЕРСИТЕТ  Кафедра биотехнологии, химии и стандартизации</dc:title>
  <dc:creator>HP</dc:creator>
  <cp:lastModifiedBy>Svetlana Mavletkulova</cp:lastModifiedBy>
  <cp:revision>13</cp:revision>
  <dcterms:created xsi:type="dcterms:W3CDTF">2022-03-19T10:48:10Z</dcterms:created>
  <dcterms:modified xsi:type="dcterms:W3CDTF">2022-03-20T17:14:42Z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735299-2a7d-4f7d-99cc-db352b8b5a9b_Enabled">
    <vt:lpwstr>True</vt:lpwstr>
  </property>
  <property fmtid="{D5CDD505-2E9C-101B-9397-08002B2CF9AE}" pid="3" name="MSIP_Label_97735299-2a7d-4f7d-99cc-db352b8b5a9b_SiteId">
    <vt:lpwstr>15d1bef2-0a6a-46f9-be4c-023279325e51</vt:lpwstr>
  </property>
  <property fmtid="{D5CDD505-2E9C-101B-9397-08002B2CF9AE}" pid="4" name="MSIP_Label_97735299-2a7d-4f7d-99cc-db352b8b5a9b_Owner">
    <vt:lpwstr>svetlana.mavletkulova@bbraun.com</vt:lpwstr>
  </property>
  <property fmtid="{D5CDD505-2E9C-101B-9397-08002B2CF9AE}" pid="5" name="MSIP_Label_97735299-2a7d-4f7d-99cc-db352b8b5a9b_SetDate">
    <vt:lpwstr>2022-03-20T17:14:41.5255349Z</vt:lpwstr>
  </property>
  <property fmtid="{D5CDD505-2E9C-101B-9397-08002B2CF9AE}" pid="6" name="MSIP_Label_97735299-2a7d-4f7d-99cc-db352b8b5a9b_Name">
    <vt:lpwstr>Confidential</vt:lpwstr>
  </property>
  <property fmtid="{D5CDD505-2E9C-101B-9397-08002B2CF9AE}" pid="7" name="MSIP_Label_97735299-2a7d-4f7d-99cc-db352b8b5a9b_Application">
    <vt:lpwstr>Microsoft Azure Information Protection</vt:lpwstr>
  </property>
  <property fmtid="{D5CDD505-2E9C-101B-9397-08002B2CF9AE}" pid="8" name="MSIP_Label_97735299-2a7d-4f7d-99cc-db352b8b5a9b_ActionId">
    <vt:lpwstr>b7c242f9-214f-4be9-bbe2-2f07bd6eff2f</vt:lpwstr>
  </property>
  <property fmtid="{D5CDD505-2E9C-101B-9397-08002B2CF9AE}" pid="9" name="MSIP_Label_97735299-2a7d-4f7d-99cc-db352b8b5a9b_Extended_MSFT_Method">
    <vt:lpwstr>Automatic</vt:lpwstr>
  </property>
  <property fmtid="{D5CDD505-2E9C-101B-9397-08002B2CF9AE}" pid="10" name="MSIP_Label_fd058493-e43f-432e-b8cc-adb7daa46640_Enabled">
    <vt:lpwstr>True</vt:lpwstr>
  </property>
  <property fmtid="{D5CDD505-2E9C-101B-9397-08002B2CF9AE}" pid="11" name="MSIP_Label_fd058493-e43f-432e-b8cc-adb7daa46640_SiteId">
    <vt:lpwstr>15d1bef2-0a6a-46f9-be4c-023279325e51</vt:lpwstr>
  </property>
  <property fmtid="{D5CDD505-2E9C-101B-9397-08002B2CF9AE}" pid="12" name="MSIP_Label_fd058493-e43f-432e-b8cc-adb7daa46640_Owner">
    <vt:lpwstr>svetlana.mavletkulova@bbraun.com</vt:lpwstr>
  </property>
  <property fmtid="{D5CDD505-2E9C-101B-9397-08002B2CF9AE}" pid="13" name="MSIP_Label_fd058493-e43f-432e-b8cc-adb7daa46640_SetDate">
    <vt:lpwstr>2022-03-20T17:14:41.5255349Z</vt:lpwstr>
  </property>
  <property fmtid="{D5CDD505-2E9C-101B-9397-08002B2CF9AE}" pid="14" name="MSIP_Label_fd058493-e43f-432e-b8cc-adb7daa46640_Name">
    <vt:lpwstr>Unprotected</vt:lpwstr>
  </property>
  <property fmtid="{D5CDD505-2E9C-101B-9397-08002B2CF9AE}" pid="15" name="MSIP_Label_fd058493-e43f-432e-b8cc-adb7daa46640_Application">
    <vt:lpwstr>Microsoft Azure Information Protection</vt:lpwstr>
  </property>
  <property fmtid="{D5CDD505-2E9C-101B-9397-08002B2CF9AE}" pid="16" name="MSIP_Label_fd058493-e43f-432e-b8cc-adb7daa46640_ActionId">
    <vt:lpwstr>b7c242f9-214f-4be9-bbe2-2f07bd6eff2f</vt:lpwstr>
  </property>
  <property fmtid="{D5CDD505-2E9C-101B-9397-08002B2CF9AE}" pid="17" name="MSIP_Label_fd058493-e43f-432e-b8cc-adb7daa46640_Parent">
    <vt:lpwstr>97735299-2a7d-4f7d-99cc-db352b8b5a9b</vt:lpwstr>
  </property>
  <property fmtid="{D5CDD505-2E9C-101B-9397-08002B2CF9AE}" pid="18" name="MSIP_Label_fd058493-e43f-432e-b8cc-adb7daa46640_Extended_MSFT_Method">
    <vt:lpwstr>Automatic</vt:lpwstr>
  </property>
  <property fmtid="{D5CDD505-2E9C-101B-9397-08002B2CF9AE}" pid="19" name="Sensitivity">
    <vt:lpwstr>Confidential Unprotected</vt:lpwstr>
  </property>
</Properties>
</file>