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E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85" autoAdjust="0"/>
    <p:restoredTop sz="94660"/>
  </p:normalViewPr>
  <p:slideViewPr>
    <p:cSldViewPr snapToGrid="0">
      <p:cViewPr>
        <p:scale>
          <a:sx n="80" d="100"/>
          <a:sy n="80" d="100"/>
        </p:scale>
        <p:origin x="72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9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9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9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2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0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9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7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7A85-9D39-41A4-9F63-2823C63F3D1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727" y="3361208"/>
            <a:ext cx="1800000" cy="1497304"/>
          </a:xfrm>
          <a:prstGeom prst="rect">
            <a:avLst/>
          </a:prstGeom>
        </p:spPr>
      </p:pic>
      <p:sp>
        <p:nvSpPr>
          <p:cNvPr id="44" name="Скругленный прямоугольник 11">
            <a:extLst>
              <a:ext uri="{FF2B5EF4-FFF2-40B4-BE49-F238E27FC236}">
                <a16:creationId xmlns:a16="http://schemas.microsoft.com/office/drawing/2014/main" id="{99DBB3B9-F550-41EE-B6E9-1C5ED76D55A8}"/>
              </a:ext>
            </a:extLst>
          </p:cNvPr>
          <p:cNvSpPr/>
          <p:nvPr/>
        </p:nvSpPr>
        <p:spPr>
          <a:xfrm>
            <a:off x="-17" y="5553330"/>
            <a:ext cx="12193200" cy="172358"/>
          </a:xfrm>
          <a:prstGeom prst="roundRect">
            <a:avLst/>
          </a:prstGeom>
          <a:solidFill>
            <a:srgbClr val="92EED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11">
            <a:extLst>
              <a:ext uri="{FF2B5EF4-FFF2-40B4-BE49-F238E27FC236}">
                <a16:creationId xmlns:a16="http://schemas.microsoft.com/office/drawing/2014/main" id="{5217F01B-C68D-4847-A78F-CE2B5BEECB09}"/>
              </a:ext>
            </a:extLst>
          </p:cNvPr>
          <p:cNvSpPr/>
          <p:nvPr/>
        </p:nvSpPr>
        <p:spPr>
          <a:xfrm>
            <a:off x="0" y="1823633"/>
            <a:ext cx="12179544" cy="156068"/>
          </a:xfrm>
          <a:prstGeom prst="roundRect">
            <a:avLst/>
          </a:prstGeom>
          <a:solidFill>
            <a:srgbClr val="92EED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11">
            <a:extLst>
              <a:ext uri="{FF2B5EF4-FFF2-40B4-BE49-F238E27FC236}">
                <a16:creationId xmlns:a16="http://schemas.microsoft.com/office/drawing/2014/main" id="{601AC2B4-8CEA-424B-8CEE-1C83E80A7B5F}"/>
              </a:ext>
            </a:extLst>
          </p:cNvPr>
          <p:cNvSpPr/>
          <p:nvPr/>
        </p:nvSpPr>
        <p:spPr>
          <a:xfrm>
            <a:off x="-3382" y="3166301"/>
            <a:ext cx="12192000" cy="172358"/>
          </a:xfrm>
          <a:prstGeom prst="roundRect">
            <a:avLst/>
          </a:prstGeom>
          <a:solidFill>
            <a:srgbClr val="92EED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8150" y="-19685"/>
            <a:ext cx="1131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ЭЛЕКТРОФИЗИЧЕСКИХ ХАРАКТЕРИСТИК ОДНОСЛОЙНЫХ И ДВУХСЛОЙНЫХ МОНОКРИСТАЛЛИЧЕСКИХ ПЛАСТИН НИТРИДА АЛЮМИНИЯ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1312" y="402904"/>
            <a:ext cx="1581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О.А. Шустова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2489" y="810612"/>
            <a:ext cx="650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университет, кафедра физики конденсированного состояния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9038" y="621712"/>
            <a:ext cx="4540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д.ф.-м.н., профессор А.В.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Солнышкин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-16638" y="1088690"/>
            <a:ext cx="12209820" cy="174964"/>
          </a:xfrm>
          <a:prstGeom prst="roundRect">
            <a:avLst/>
          </a:prstGeom>
          <a:solidFill>
            <a:srgbClr val="92EED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842750" y="983959"/>
            <a:ext cx="447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293457"/>
            <a:ext cx="1219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Нитрид алюминия (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является перспективным материалом для создания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микроэлектромеханических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преобразователей. Целью данной работы являются исследования пироэлектрических и диэлектрических свойств однослойных пластин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двухслойных пластин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сравнительный анализ характеристик изучаемых структур.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2218" y="1713742"/>
            <a:ext cx="45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 эксперимента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1817" y="5446060"/>
            <a:ext cx="45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" y="1988659"/>
            <a:ext cx="1219498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Монокристаллические однослойные пластины были выращены методом хлорид-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гидридной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эпитаксии и представляют собой монолитные кристаллы. Аналогично выращивались двухслойные пластины нитрида алюминия. Все образцы характеризовались ростовой ориентацией вдоль гексагональной [0001] полярной оси. Измерения пироэлектрического отклика проводились динамическим методом с использованием модулированного лазерного излучения с длиной волны 980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Частота модуляции варьировалась в пределах от 1 Гц до 1 МГц. Пироэлектрический ток, регистрируемый с помощью ЭВМ, предварительно усиливался операционным усилителем. Исследования диэлектрических характеристик проводились с помощью измерителя </a:t>
            </a:r>
            <a:r>
              <a:rPr lang="ru-RU" sz="12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иммитанса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Е7-30. Амплитуда тестового измерительного сигнала составляла 1 В. Зависимости диэлектрической проницаемости и тангенса угла диэлектрических потерь получены в диапазоне частот от 25 Гц до 3 МГц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5596736" y="2299887"/>
            <a:ext cx="53624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801451" y="3047469"/>
            <a:ext cx="4540250" cy="369332"/>
          </a:xfrm>
          <a:prstGeom prst="rect">
            <a:avLst/>
          </a:prstGeom>
          <a:noFill/>
          <a:ln>
            <a:gradFill flip="none" rotWithShape="1">
              <a:gsLst>
                <a:gs pos="9500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-16639" y="4947080"/>
            <a:ext cx="39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Частотная зависимость диэлектрической проницаемость: а) для однослойной  пластины 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б) для двухслойного монокристалла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985964" y="4809437"/>
            <a:ext cx="3353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6E79F2F7-0710-4BC6-8A75-F733D26214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097" b="2433"/>
          <a:stretch/>
        </p:blipFill>
        <p:spPr>
          <a:xfrm>
            <a:off x="-16639" y="-1596"/>
            <a:ext cx="906976" cy="1058777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7613809" y="3458745"/>
            <a:ext cx="118464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058903"/>
              </p:ext>
            </p:extLst>
          </p:nvPr>
        </p:nvGraphicFramePr>
        <p:xfrm>
          <a:off x="8251812" y="3353368"/>
          <a:ext cx="1800000" cy="144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Точечный рисунок" r:id="rId5" imgW="6020640" imgH="4839375" progId="Paint.Picture">
                  <p:embed/>
                </p:oleObj>
              </mc:Choice>
              <mc:Fallback>
                <p:oleObj name="Точечный рисунок" r:id="rId5" imgW="6020640" imgH="4839375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1812" y="3353368"/>
                        <a:ext cx="1800000" cy="1443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 flipV="1">
            <a:off x="12901763" y="2863597"/>
            <a:ext cx="79009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548177"/>
              </p:ext>
            </p:extLst>
          </p:nvPr>
        </p:nvGraphicFramePr>
        <p:xfrm>
          <a:off x="10216042" y="3361208"/>
          <a:ext cx="1943313" cy="144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Точечный рисунок" r:id="rId7" imgW="6295238" imgH="4753639" progId="Paint.Picture">
                  <p:embed/>
                </p:oleObj>
              </mc:Choice>
              <mc:Fallback>
                <p:oleObj name="Точечный рисунок" r:id="rId7" imgW="6295238" imgH="475363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6042" y="3361208"/>
                        <a:ext cx="1943313" cy="1446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" name="Рисунок 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1451" y="3357827"/>
            <a:ext cx="1800000" cy="1416029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98" y="3353368"/>
            <a:ext cx="1800000" cy="149845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5512" y="3357716"/>
            <a:ext cx="1833040" cy="1461934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7104955" y="4797118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9087171" y="4748926"/>
            <a:ext cx="2535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91007" y="4797119"/>
            <a:ext cx="2535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5693451"/>
            <a:ext cx="121672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 исследуемых образцах наблюдается значительная дисперсионная зависимость диэлектрических параметров в интервале частот от 25 Гц до 3 МГц. Наиболее сильная дисперсия диэлектрической проницаемости имеет место  в двухслойном образце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Величина тангенса угла диэлектрических потерь для двухслойного образца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значительно превышает (≈ 10 раз) значения для монокристалла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Форма пироэлектрического отклика, регистрируемого для образцов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частоте модуляции 1000 Гц является прямоугольной, что свидетельствует об однородном распределении поляризации по толщине образца. Значения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пирокоэффициента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для  пластин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8,5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мкКл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/(м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∙К); для пластины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12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мкКл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/(м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∙К). Кинетика пироэлектрического тока для монокристаллической двухслойной пластины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высокочастотной области (1000 Гц) свидетельствует о неоднородном распределении поляризации по толщине образца, что связано с различной величиной макроскопической поляризации в слоях образца. 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02343" y="4947079"/>
            <a:ext cx="39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Дисперсионная зависимость тангенса угла диэлектрических потерь: а) для однослойной  пластины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б) для двухслойного монокристалла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07257" y="4952040"/>
            <a:ext cx="39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Осциллограммы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пирооткликов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частоте 1000 Гц:  а) для однослойной  пластины 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б) для двухслойного монокристалла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22686" y="4837796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1187698" y="4837795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</p:spTree>
    <p:extLst>
      <p:ext uri="{BB962C8B-B14F-4D97-AF65-F5344CB8AC3E}">
        <p14:creationId xmlns:p14="http://schemas.microsoft.com/office/powerpoint/2010/main" val="3716818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428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Точечный рисунок</vt:lpstr>
      <vt:lpstr>Презентация PowerPoint</vt:lpstr>
    </vt:vector>
  </TitlesOfParts>
  <Company>Tver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Шустова Ольга Александровна</dc:creator>
  <cp:lastModifiedBy>Светлана Шустова</cp:lastModifiedBy>
  <cp:revision>62</cp:revision>
  <dcterms:created xsi:type="dcterms:W3CDTF">2021-03-16T10:19:27Z</dcterms:created>
  <dcterms:modified xsi:type="dcterms:W3CDTF">2022-03-25T13:44:50Z</dcterms:modified>
</cp:coreProperties>
</file>