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5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5A326-31A9-4584-95EC-CB9D7A756217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E44A7-D0CB-4640-9E96-B1926F91E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396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/>
              <a:t>Методом вибрационной вискозиметрии проведены количественные измерения вязкости гидрогелей, установлено соответствие между прочностными и реологическими свойствами системы. Также установлено соответствие между процессами самоорганизации и падением значений электропроводности в системе. Полученные данные свидетельствуют о росте размеров фрактальных кластеров из супрамолекулярных цепей меркаптида серебра в ходе созревания ЦСР и образовании пространственной гель-сетки при введении хлоридов металлов. Доказано, что с увеличением концентрации электролита в воде наблюдается линейный рост значения удельной электропроводности в результате увеличения количества свободных диссоциированных ионов в исследуемом постоянном объеме образца. Однако, при добавлении электролита в таких же концентрациях не в воду, а в ЦСР наблюдается</a:t>
            </a:r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0582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289F-ED30-44E1-A5C3-FC7E0B639DA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4434-F202-40C3-804F-C2B8BF21F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02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289F-ED30-44E1-A5C3-FC7E0B639DA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4434-F202-40C3-804F-C2B8BF21F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7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289F-ED30-44E1-A5C3-FC7E0B639DA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4434-F202-40C3-804F-C2B8BF21F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038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057" y="274551"/>
            <a:ext cx="10973886" cy="58517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5BE69C5-80F6-4223-9924-CBB05C05D0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D9CD5DC-B121-464B-A687-601E5A02BC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BF12501-4EC0-4A4D-8B06-A7F3FB13EA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EBBF9-423F-4232-8B95-8F82202A21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055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289F-ED30-44E1-A5C3-FC7E0B639DA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4434-F202-40C3-804F-C2B8BF21F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518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289F-ED30-44E1-A5C3-FC7E0B639DA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4434-F202-40C3-804F-C2B8BF21F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166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289F-ED30-44E1-A5C3-FC7E0B639DA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4434-F202-40C3-804F-C2B8BF21F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54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289F-ED30-44E1-A5C3-FC7E0B639DA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4434-F202-40C3-804F-C2B8BF21F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49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289F-ED30-44E1-A5C3-FC7E0B639DA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4434-F202-40C3-804F-C2B8BF21F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64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289F-ED30-44E1-A5C3-FC7E0B639DA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4434-F202-40C3-804F-C2B8BF21F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278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289F-ED30-44E1-A5C3-FC7E0B639DA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4434-F202-40C3-804F-C2B8BF21F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28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289F-ED30-44E1-A5C3-FC7E0B639DA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4434-F202-40C3-804F-C2B8BF21F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64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9289F-ED30-44E1-A5C3-FC7E0B639DA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F4434-F202-40C3-804F-C2B8BF21F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jpeg"/><Relationship Id="rId10" Type="http://schemas.microsoft.com/office/2007/relationships/hdphoto" Target="../media/hdphoto3.wdp"/><Relationship Id="rId4" Type="http://schemas.openxmlformats.org/officeDocument/2006/relationships/image" Target="../media/image2.jpg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0C293FD7-26F5-40CA-B58F-82E26447F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-8655"/>
            <a:ext cx="10287000" cy="1018043"/>
          </a:xfrm>
          <a:prstGeom prst="rect">
            <a:avLst/>
          </a:prstGeom>
          <a:solidFill>
            <a:srgbClr val="2B7A2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326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12873434-62B8-41F1-8556-322CE5095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0246" y="196744"/>
            <a:ext cx="4969912" cy="504987"/>
          </a:xfrm>
          <a:prstGeom prst="rect">
            <a:avLst/>
          </a:prstGeom>
          <a:solidFill>
            <a:srgbClr val="ADDB7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69006">
              <a:defRPr/>
            </a:pPr>
            <a:r>
              <a:rPr lang="ru-RU" sz="1400" i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Щербакова Д.В.</a:t>
            </a:r>
            <a:r>
              <a:rPr lang="ru-RU" sz="1400" i="1" u="sng" baseline="30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1</a:t>
            </a:r>
            <a:r>
              <a:rPr lang="ru-RU" sz="1400" i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,</a:t>
            </a:r>
            <a:r>
              <a:rPr lang="ru-RU" sz="1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ru-RU" sz="1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Потапенкова</a:t>
            </a:r>
            <a:r>
              <a:rPr lang="ru-RU" sz="1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 Т.В.</a:t>
            </a:r>
            <a:r>
              <a:rPr lang="ru-RU" sz="1400" i="1" baseline="30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 1</a:t>
            </a:r>
            <a:r>
              <a:rPr lang="ru-RU" sz="1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, Вишневецкий Д.В.</a:t>
            </a:r>
            <a:r>
              <a:rPr lang="ru-RU" sz="1400" i="1" baseline="30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 1</a:t>
            </a:r>
          </a:p>
          <a:p>
            <a:pPr algn="ctr"/>
            <a:r>
              <a:rPr lang="ru-RU" sz="1400" baseline="300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Тверской государственный университет</a:t>
            </a:r>
          </a:p>
          <a:p>
            <a:pPr algn="ctr"/>
            <a:r>
              <a:rPr lang="en-US" sz="14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E-mail: rickashet@yandex.ru</a:t>
            </a:r>
            <a:endParaRPr lang="ru-RU" sz="14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69006">
              <a:defRPr/>
            </a:pPr>
            <a:endParaRPr lang="ru-RU" sz="1400" i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4344" name="Text Box 8">
            <a:extLst>
              <a:ext uri="{FF2B5EF4-FFF2-40B4-BE49-F238E27FC236}">
                <a16:creationId xmlns:a16="http://schemas.microsoft.com/office/drawing/2014/main" id="{8A422E0D-8796-46EA-92D5-85873DE68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25" y="673541"/>
            <a:ext cx="1028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669006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КОНЦЕНТРАЦИОННЫЙ ЭФФЕКТ В СИСТЕМЕ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L-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ЦИСТЕИН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/AgNO</a:t>
            </a:r>
            <a:r>
              <a:rPr lang="en-US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/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ВОДА</a:t>
            </a:r>
            <a:r>
              <a:rPr lang="ru-RU" b="1" dirty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169" name="Text Box 121">
            <a:extLst>
              <a:ext uri="{FF2B5EF4-FFF2-40B4-BE49-F238E27FC236}">
                <a16:creationId xmlns:a16="http://schemas.microsoft.com/office/drawing/2014/main" id="{7A1D8345-0C1E-4DB8-B021-12E60E11E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2" y="996300"/>
            <a:ext cx="12051168" cy="121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defTabSz="669006">
              <a:defRPr/>
            </a:pPr>
            <a:r>
              <a:rPr lang="ru-RU" sz="11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r>
              <a:rPr lang="ru-RU" sz="11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Недавно коллектив авторов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ТвГУ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осуществил синтез композиции, содержащей наночастицы серебра (НЧС), равномерно распределенные в матрице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супрамолекулярного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геля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Ref.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D.V. </a:t>
            </a:r>
            <a:r>
              <a:rPr lang="ru-RU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Vishnevetskii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A.R. </a:t>
            </a:r>
            <a:r>
              <a:rPr lang="ru-RU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Mekhtiev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T.V. </a:t>
            </a:r>
            <a:r>
              <a:rPr lang="ru-RU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Perevozova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D.V. </a:t>
            </a:r>
            <a:r>
              <a:rPr lang="ru-RU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Averkin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A.I. </a:t>
            </a:r>
            <a:r>
              <a:rPr lang="ru-RU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Ivanova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S.D.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Khizhnyak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Pakhomov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 Matter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2020. 16. 9669-9673.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/10.1039/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DOSM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01431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Были изучены основные закономерности самосборки в данной системе и ее некоторые биоактивные свойства.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настоящей работе было исследовано влияние концентрации исходных компонентов водной системы – </a:t>
            </a:r>
            <a:r>
              <a:rPr lang="en-US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-цистеина и нитрита серебра</a:t>
            </a:r>
            <a:r>
              <a:rPr lang="en-US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(AgNO</a:t>
            </a:r>
            <a:r>
              <a:rPr lang="en-US" sz="11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их соотношения, на процесс самосборки с их участием.</a:t>
            </a:r>
            <a:r>
              <a:rPr lang="en-US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выполнена в рамках гранта РНФ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21-73-00134 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оборудовании ЦКП </a:t>
            </a:r>
            <a:r>
              <a:rPr lang="ru-RU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ТвГУ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69006">
              <a:defRPr/>
            </a:pP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69006">
              <a:defRPr/>
            </a:pPr>
            <a:endParaRPr lang="ru-RU" sz="599" i="1" u="sng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174" name="Text Box 126">
            <a:extLst>
              <a:ext uri="{FF2B5EF4-FFF2-40B4-BE49-F238E27FC236}">
                <a16:creationId xmlns:a16="http://schemas.microsoft.com/office/drawing/2014/main" id="{D621C00B-77B7-4140-8201-BB1E087F1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013" y="1884217"/>
            <a:ext cx="26277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69006">
              <a:spcBef>
                <a:spcPct val="50000"/>
              </a:spcBef>
              <a:defRPr/>
            </a:pPr>
            <a:r>
              <a:rPr lang="ru-RU" sz="1200" i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Мотивация и объекты исследования:</a:t>
            </a:r>
            <a:endParaRPr lang="ru-RU" sz="12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23" name="Text Box 122">
            <a:extLst>
              <a:ext uri="{FF2B5EF4-FFF2-40B4-BE49-F238E27FC236}">
                <a16:creationId xmlns:a16="http://schemas.microsoft.com/office/drawing/2014/main" id="{694C3118-F52C-426E-84C4-C99EE0E49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163" y="4375213"/>
            <a:ext cx="3298682" cy="27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defTabSz="2085975"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2085975"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2085975"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2085975"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2085975"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085975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085975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085975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085975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55" i="1" u="sng" dirty="0">
                <a:solidFill>
                  <a:srgbClr val="1268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УФ-спектроскопия:</a:t>
            </a:r>
          </a:p>
        </p:txBody>
      </p:sp>
      <p:sp>
        <p:nvSpPr>
          <p:cNvPr id="3087" name="Rectangle 260">
            <a:extLst>
              <a:ext uri="{FF2B5EF4-FFF2-40B4-BE49-F238E27FC236}">
                <a16:creationId xmlns:a16="http://schemas.microsoft.com/office/drawing/2014/main" id="{FF7E4735-D9CC-4D3F-BF29-6B2736517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9831" y="3004235"/>
            <a:ext cx="184731" cy="29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326"/>
          </a:p>
        </p:txBody>
      </p:sp>
      <p:sp>
        <p:nvSpPr>
          <p:cNvPr id="4" name="Text Box 122">
            <a:extLst>
              <a:ext uri="{FF2B5EF4-FFF2-40B4-BE49-F238E27FC236}">
                <a16:creationId xmlns:a16="http://schemas.microsoft.com/office/drawing/2014/main" id="{A35B53F4-44B7-4491-A2EA-E13E8C2B2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050" y="1874772"/>
            <a:ext cx="4255443" cy="27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defTabSz="2085975"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2085975"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2085975"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2085975"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2085975"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085975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085975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085975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085975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55" i="1" u="sng" dirty="0">
                <a:solidFill>
                  <a:srgbClr val="1268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Сканирующая и просвечивающая электронная микроскопия</a:t>
            </a:r>
            <a:r>
              <a:rPr lang="ru-RU" altLang="ru-RU" sz="1155" i="1" u="sng" dirty="0">
                <a:solidFill>
                  <a:srgbClr val="12682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sp>
        <p:nvSpPr>
          <p:cNvPr id="3090" name="Rectangle 264">
            <a:extLst>
              <a:ext uri="{FF2B5EF4-FFF2-40B4-BE49-F238E27FC236}">
                <a16:creationId xmlns:a16="http://schemas.microsoft.com/office/drawing/2014/main" id="{5B858508-F3D9-4AB1-BB9B-6A8AD7824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9831" y="2989981"/>
            <a:ext cx="184731" cy="29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326"/>
          </a:p>
        </p:txBody>
      </p:sp>
      <p:sp>
        <p:nvSpPr>
          <p:cNvPr id="3091" name="Rectangle 267">
            <a:extLst>
              <a:ext uri="{FF2B5EF4-FFF2-40B4-BE49-F238E27FC236}">
                <a16:creationId xmlns:a16="http://schemas.microsoft.com/office/drawing/2014/main" id="{E12A2AD2-48AE-4305-9642-4BD7D284F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9831" y="3030706"/>
            <a:ext cx="184731" cy="29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326"/>
          </a:p>
        </p:txBody>
      </p:sp>
      <p:sp>
        <p:nvSpPr>
          <p:cNvPr id="3092" name="Rectangle 314">
            <a:extLst>
              <a:ext uri="{FF2B5EF4-FFF2-40B4-BE49-F238E27FC236}">
                <a16:creationId xmlns:a16="http://schemas.microsoft.com/office/drawing/2014/main" id="{BB6E2BAF-6344-461C-8AC9-9CA34F777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9831" y="3053358"/>
            <a:ext cx="184731" cy="29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326"/>
          </a:p>
        </p:txBody>
      </p:sp>
      <p:sp>
        <p:nvSpPr>
          <p:cNvPr id="3093" name="Rectangle 317">
            <a:extLst>
              <a:ext uri="{FF2B5EF4-FFF2-40B4-BE49-F238E27FC236}">
                <a16:creationId xmlns:a16="http://schemas.microsoft.com/office/drawing/2014/main" id="{736923AB-AE3E-4E85-8687-05B94E2E7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9831" y="3021543"/>
            <a:ext cx="184731" cy="29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326"/>
          </a:p>
        </p:txBody>
      </p:sp>
      <p:sp>
        <p:nvSpPr>
          <p:cNvPr id="3094" name="Rectangle 321">
            <a:extLst>
              <a:ext uri="{FF2B5EF4-FFF2-40B4-BE49-F238E27FC236}">
                <a16:creationId xmlns:a16="http://schemas.microsoft.com/office/drawing/2014/main" id="{4935AB4F-70AB-4F3B-9F17-83C178DA9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9831" y="3077539"/>
            <a:ext cx="184731" cy="29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326"/>
          </a:p>
        </p:txBody>
      </p:sp>
      <p:sp>
        <p:nvSpPr>
          <p:cNvPr id="3095" name="Rectangle 323">
            <a:extLst>
              <a:ext uri="{FF2B5EF4-FFF2-40B4-BE49-F238E27FC236}">
                <a16:creationId xmlns:a16="http://schemas.microsoft.com/office/drawing/2014/main" id="{525C99DA-F4B7-41A5-8B64-010D8A1AD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9831" y="3068630"/>
            <a:ext cx="184731" cy="29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326"/>
          </a:p>
        </p:txBody>
      </p:sp>
      <p:sp>
        <p:nvSpPr>
          <p:cNvPr id="159" name="Text Box 122">
            <a:extLst>
              <a:ext uri="{FF2B5EF4-FFF2-40B4-BE49-F238E27FC236}">
                <a16:creationId xmlns:a16="http://schemas.microsoft.com/office/drawing/2014/main" id="{6E0BBFCD-8D2F-4EA3-B0E5-9BAE8207D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9454" y="1857122"/>
            <a:ext cx="4407983" cy="27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defTabSz="2085975"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2085975"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2085975"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2085975"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2085975"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085975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085975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085975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085975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1155" i="1" u="sng" dirty="0">
                <a:solidFill>
                  <a:srgbClr val="1268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Элементный анализ:</a:t>
            </a:r>
          </a:p>
        </p:txBody>
      </p:sp>
      <p:sp>
        <p:nvSpPr>
          <p:cNvPr id="65" name="Line 603">
            <a:extLst>
              <a:ext uri="{FF2B5EF4-FFF2-40B4-BE49-F238E27FC236}">
                <a16:creationId xmlns:a16="http://schemas.microsoft.com/office/drawing/2014/main" id="{D4639596-6F47-4796-A527-E9A7138213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2774" y="2023655"/>
            <a:ext cx="4876" cy="4811604"/>
          </a:xfrm>
          <a:prstGeom prst="line">
            <a:avLst/>
          </a:prstGeom>
          <a:noFill/>
          <a:ln w="9525">
            <a:solidFill>
              <a:srgbClr val="2364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 sz="1326"/>
          </a:p>
        </p:txBody>
      </p:sp>
      <p:sp>
        <p:nvSpPr>
          <p:cNvPr id="3117" name="TextBox 7"/>
          <p:cNvSpPr txBox="1">
            <a:spLocks noChangeArrowheads="1"/>
          </p:cNvSpPr>
          <p:nvPr/>
        </p:nvSpPr>
        <p:spPr bwMode="auto">
          <a:xfrm>
            <a:off x="4087266" y="4045633"/>
            <a:ext cx="441146" cy="40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26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ЦСР</a:t>
            </a:r>
          </a:p>
          <a:p>
            <a:endParaRPr lang="ru-RU" altLang="ru-RU" sz="1026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19" name="TextBox 8"/>
          <p:cNvSpPr txBox="1">
            <a:spLocks noChangeArrowheads="1"/>
          </p:cNvSpPr>
          <p:nvPr/>
        </p:nvSpPr>
        <p:spPr bwMode="auto">
          <a:xfrm>
            <a:off x="7273446" y="4022217"/>
            <a:ext cx="756938" cy="40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26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ЦСР-ДНК</a:t>
            </a:r>
          </a:p>
          <a:p>
            <a:r>
              <a:rPr lang="ru-RU" altLang="ru-RU" sz="1026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0,1-0,9</a:t>
            </a:r>
          </a:p>
        </p:txBody>
      </p:sp>
      <p:sp>
        <p:nvSpPr>
          <p:cNvPr id="3120" name="TextBox 9"/>
          <p:cNvSpPr txBox="1">
            <a:spLocks noChangeArrowheads="1"/>
          </p:cNvSpPr>
          <p:nvPr/>
        </p:nvSpPr>
        <p:spPr bwMode="auto">
          <a:xfrm>
            <a:off x="4017249" y="5034220"/>
            <a:ext cx="457177" cy="25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026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ДНК</a:t>
            </a:r>
          </a:p>
        </p:txBody>
      </p:sp>
      <p:pic>
        <p:nvPicPr>
          <p:cNvPr id="73" name="Рисунок 72" descr="рис 2 отд.jpg">
            <a:extLst>
              <a:ext uri="{FF2B5EF4-FFF2-40B4-BE49-F238E27FC236}">
                <a16:creationId xmlns:a16="http://schemas.microsoft.com/office/drawing/2014/main" id="{67400787-D69B-4F79-8335-0309E20BD0E3}"/>
              </a:ext>
            </a:extLst>
          </p:cNvPr>
          <p:cNvPicPr/>
          <p:nvPr/>
        </p:nvPicPr>
        <p:blipFill>
          <a:blip r:embed="rId3" cstate="print"/>
          <a:srcRect l="4351" t="25223" r="5779" b="25893"/>
          <a:stretch>
            <a:fillRect/>
          </a:stretch>
        </p:blipFill>
        <p:spPr>
          <a:xfrm>
            <a:off x="25511" y="4764042"/>
            <a:ext cx="3657880" cy="213292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9F651C2A-71AF-4A1B-8343-9445B1BE8F0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" t="29700" r="1432" b="19584"/>
          <a:stretch/>
        </p:blipFill>
        <p:spPr bwMode="auto">
          <a:xfrm>
            <a:off x="70416" y="2859429"/>
            <a:ext cx="3585020" cy="14656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1620332-8C37-43AC-B6D5-3EEC562D1617}"/>
              </a:ext>
            </a:extLst>
          </p:cNvPr>
          <p:cNvSpPr/>
          <p:nvPr/>
        </p:nvSpPr>
        <p:spPr>
          <a:xfrm>
            <a:off x="-200358" y="2133013"/>
            <a:ext cx="41412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180340" algn="just">
              <a:spcBef>
                <a:spcPts val="1200"/>
              </a:spcBef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Фотографии растворов и гелей на основе L-цистеина и AgNO</a:t>
            </a:r>
            <a:r>
              <a:rPr lang="ru-RU" sz="1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при концентрации исходных компонентов 0.001 (</a:t>
            </a: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0.025 (</a:t>
            </a:r>
            <a:r>
              <a:rPr lang="en-US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и 0.05 М (</a:t>
            </a: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при молярных соотношениях 1.0/1.0 (1) и 1.00/1.25 (2)</a:t>
            </a:r>
            <a:endParaRPr lang="ru-RU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B015D2B-E734-4DB4-A2A8-07E1E89B6A7F}"/>
              </a:ext>
            </a:extLst>
          </p:cNvPr>
          <p:cNvSpPr/>
          <p:nvPr/>
        </p:nvSpPr>
        <p:spPr>
          <a:xfrm>
            <a:off x="423973" y="5967412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Ref. </a:t>
            </a:r>
            <a:endParaRPr lang="ru-RU" sz="1200" dirty="0">
              <a:solidFill>
                <a:srgbClr val="FF0000"/>
              </a:solidFill>
            </a:endParaRPr>
          </a:p>
        </p:txBody>
      </p:sp>
      <p:cxnSp>
        <p:nvCxnSpPr>
          <p:cNvPr id="90" name="Прямая со стрелкой 89">
            <a:extLst>
              <a:ext uri="{FF2B5EF4-FFF2-40B4-BE49-F238E27FC236}">
                <a16:creationId xmlns:a16="http://schemas.microsoft.com/office/drawing/2014/main" id="{30585877-D52A-4EAB-BFDF-179BAFE17726}"/>
              </a:ext>
            </a:extLst>
          </p:cNvPr>
          <p:cNvCxnSpPr>
            <a:cxnSpLocks/>
          </p:cNvCxnSpPr>
          <p:nvPr/>
        </p:nvCxnSpPr>
        <p:spPr>
          <a:xfrm>
            <a:off x="338855" y="4268338"/>
            <a:ext cx="0" cy="14991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08E1EF8-135E-45A7-884F-DA1F967896F9}"/>
              </a:ext>
            </a:extLst>
          </p:cNvPr>
          <p:cNvSpPr/>
          <p:nvPr/>
        </p:nvSpPr>
        <p:spPr>
          <a:xfrm>
            <a:off x="2336963" y="4940369"/>
            <a:ext cx="13097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Прозрачный гель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5009406-AFDA-4A78-A80B-10358EC53361}"/>
              </a:ext>
            </a:extLst>
          </p:cNvPr>
          <p:cNvSpPr/>
          <p:nvPr/>
        </p:nvSpPr>
        <p:spPr>
          <a:xfrm>
            <a:off x="880828" y="4942893"/>
            <a:ext cx="10291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Желтый гель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B931A21-000D-4E36-919F-3A9F42E8FD2C}"/>
              </a:ext>
            </a:extLst>
          </p:cNvPr>
          <p:cNvSpPr/>
          <p:nvPr/>
        </p:nvSpPr>
        <p:spPr>
          <a:xfrm>
            <a:off x="2312201" y="5294958"/>
            <a:ext cx="13883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Исчезновение </a:t>
            </a:r>
            <a:r>
              <a:rPr lang="ru-RU" altLang="ru-RU" sz="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плазмонного</a:t>
            </a:r>
            <a:r>
              <a:rPr lang="ru-RU" altLang="ru-RU" sz="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резонанса НЧС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1D36DDC-8504-4A75-A973-8BE4F88EA47A}"/>
              </a:ext>
            </a:extLst>
          </p:cNvPr>
          <p:cNvSpPr/>
          <p:nvPr/>
        </p:nvSpPr>
        <p:spPr>
          <a:xfrm>
            <a:off x="773901" y="5289943"/>
            <a:ext cx="14538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</a:t>
            </a:r>
            <a:r>
              <a:rPr lang="ru-RU" altLang="ru-RU" sz="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плазмонного</a:t>
            </a:r>
            <a:r>
              <a:rPr lang="ru-RU" altLang="ru-RU" sz="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резонанса НЧС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37648198-D460-4817-9EC4-8BBA53E2082C}"/>
              </a:ext>
            </a:extLst>
          </p:cNvPr>
          <p:cNvGrpSpPr/>
          <p:nvPr/>
        </p:nvGrpSpPr>
        <p:grpSpPr>
          <a:xfrm>
            <a:off x="3798447" y="5481111"/>
            <a:ext cx="4190489" cy="1369188"/>
            <a:chOff x="7436316" y="2295579"/>
            <a:chExt cx="3193809" cy="950197"/>
          </a:xfrm>
        </p:grpSpPr>
        <p:pic>
          <p:nvPicPr>
            <p:cNvPr id="95" name="Рисунок 94" descr="0,025 сетка сэм.jpg">
              <a:extLst>
                <a:ext uri="{FF2B5EF4-FFF2-40B4-BE49-F238E27FC236}">
                  <a16:creationId xmlns:a16="http://schemas.microsoft.com/office/drawing/2014/main" id="{355EF856-CBA1-422A-9CD1-C3C0BE8FB735}"/>
                </a:ext>
              </a:extLst>
            </p:cNvPr>
            <p:cNvPicPr/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12426" t="7087" r="10947" b="10630"/>
            <a:stretch>
              <a:fillRect/>
            </a:stretch>
          </p:blipFill>
          <p:spPr>
            <a:xfrm>
              <a:off x="7436316" y="2295579"/>
              <a:ext cx="1052455" cy="950197"/>
            </a:xfrm>
            <a:prstGeom prst="rect">
              <a:avLst/>
            </a:prstGeom>
          </p:spPr>
        </p:pic>
        <p:pic>
          <p:nvPicPr>
            <p:cNvPr id="96" name="Рисунок 95" descr="ТВЕРДЫЙ 10 мкм.jpg">
              <a:extLst>
                <a:ext uri="{FF2B5EF4-FFF2-40B4-BE49-F238E27FC236}">
                  <a16:creationId xmlns:a16="http://schemas.microsoft.com/office/drawing/2014/main" id="{D8E19577-5650-4F40-B770-D9DC1E1AA15A}"/>
                </a:ext>
              </a:extLst>
            </p:cNvPr>
            <p:cNvPicPr/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1000"/>
                      </a14:imgEffect>
                      <a14:imgEffect>
                        <a14:brightnessContrast bright="8000" contrast="-16000"/>
                      </a14:imgEffect>
                    </a14:imgLayer>
                  </a14:imgProps>
                </a:ext>
              </a:extLst>
            </a:blip>
            <a:srcRect l="14459" t="8835" r="12081" b="14458"/>
            <a:stretch>
              <a:fillRect/>
            </a:stretch>
          </p:blipFill>
          <p:spPr>
            <a:xfrm>
              <a:off x="8502243" y="2295579"/>
              <a:ext cx="1052456" cy="941875"/>
            </a:xfrm>
            <a:prstGeom prst="rect">
              <a:avLst/>
            </a:prstGeom>
          </p:spPr>
        </p:pic>
        <p:pic>
          <p:nvPicPr>
            <p:cNvPr id="97" name="Рисунок 96" descr="сэм прозрачный 6 сканов.jpg">
              <a:extLst>
                <a:ext uri="{FF2B5EF4-FFF2-40B4-BE49-F238E27FC236}">
                  <a16:creationId xmlns:a16="http://schemas.microsoft.com/office/drawing/2014/main" id="{3B11BC6D-F4B5-4006-A19D-9F3C12CB3E8F}"/>
                </a:ext>
              </a:extLst>
            </p:cNvPr>
            <p:cNvPicPr/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8211" t="6641" r="13714" b="10937"/>
            <a:stretch>
              <a:fillRect/>
            </a:stretch>
          </p:blipFill>
          <p:spPr>
            <a:xfrm>
              <a:off x="9577669" y="2295579"/>
              <a:ext cx="1052456" cy="926534"/>
            </a:xfrm>
            <a:prstGeom prst="rect">
              <a:avLst/>
            </a:prstGeom>
          </p:spPr>
        </p:pic>
      </p:grpSp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7DC616EB-3BE1-4C79-89C0-A91701FDFA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391372"/>
              </p:ext>
            </p:extLst>
          </p:nvPr>
        </p:nvGraphicFramePr>
        <p:xfrm>
          <a:off x="8101194" y="2096198"/>
          <a:ext cx="4020391" cy="47413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1681">
                  <a:extLst>
                    <a:ext uri="{9D8B030D-6E8A-4147-A177-3AD203B41FA5}">
                      <a16:colId xmlns:a16="http://schemas.microsoft.com/office/drawing/2014/main" val="2712501753"/>
                    </a:ext>
                  </a:extLst>
                </a:gridCol>
                <a:gridCol w="675309">
                  <a:extLst>
                    <a:ext uri="{9D8B030D-6E8A-4147-A177-3AD203B41FA5}">
                      <a16:colId xmlns:a16="http://schemas.microsoft.com/office/drawing/2014/main" val="3776763375"/>
                    </a:ext>
                  </a:extLst>
                </a:gridCol>
                <a:gridCol w="692373">
                  <a:extLst>
                    <a:ext uri="{9D8B030D-6E8A-4147-A177-3AD203B41FA5}">
                      <a16:colId xmlns:a16="http://schemas.microsoft.com/office/drawing/2014/main" val="1052089675"/>
                    </a:ext>
                  </a:extLst>
                </a:gridCol>
                <a:gridCol w="693859">
                  <a:extLst>
                    <a:ext uri="{9D8B030D-6E8A-4147-A177-3AD203B41FA5}">
                      <a16:colId xmlns:a16="http://schemas.microsoft.com/office/drawing/2014/main" val="1940031018"/>
                    </a:ext>
                  </a:extLst>
                </a:gridCol>
                <a:gridCol w="693859">
                  <a:extLst>
                    <a:ext uri="{9D8B030D-6E8A-4147-A177-3AD203B41FA5}">
                      <a16:colId xmlns:a16="http://schemas.microsoft.com/office/drawing/2014/main" val="1649089239"/>
                    </a:ext>
                  </a:extLst>
                </a:gridCol>
                <a:gridCol w="171655">
                  <a:extLst>
                    <a:ext uri="{9D8B030D-6E8A-4147-A177-3AD203B41FA5}">
                      <a16:colId xmlns:a16="http://schemas.microsoft.com/office/drawing/2014/main" val="297331969"/>
                    </a:ext>
                  </a:extLst>
                </a:gridCol>
                <a:gridCol w="171655">
                  <a:extLst>
                    <a:ext uri="{9D8B030D-6E8A-4147-A177-3AD203B41FA5}">
                      <a16:colId xmlns:a16="http://schemas.microsoft.com/office/drawing/2014/main" val="3135179363"/>
                    </a:ext>
                  </a:extLst>
                </a:gridCol>
              </a:tblGrid>
              <a:tr h="364722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Спектр</a:t>
                      </a:r>
                      <a:r>
                        <a:rPr lang="ru-RU" sz="1000" baseline="30000">
                          <a:effectLst/>
                        </a:rPr>
                        <a:t>СЭМ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Элементы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3984923"/>
                  </a:ext>
                </a:extLst>
              </a:tr>
              <a:tr h="3647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Ag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126428"/>
                  </a:ext>
                </a:extLst>
              </a:tr>
              <a:tr h="364722">
                <a:tc gridSpan="6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Осадок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6700357"/>
                  </a:ext>
                </a:extLst>
              </a:tr>
              <a:tr h="36472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Спектр 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10.28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11.43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5.75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8.23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64.31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280726"/>
                  </a:ext>
                </a:extLst>
              </a:tr>
              <a:tr h="36472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Спектр 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17.36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9.05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11.31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7.24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55.04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206785"/>
                  </a:ext>
                </a:extLst>
              </a:tr>
              <a:tr h="36472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Спектр 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16.88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12.32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12.26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6.41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52.12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48013"/>
                  </a:ext>
                </a:extLst>
              </a:tr>
              <a:tr h="364722">
                <a:tc gridSpan="6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Прозрачный гель</a:t>
                      </a:r>
                    </a:p>
                  </a:txBody>
                  <a:tcPr marL="18909" marR="189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64106120"/>
                  </a:ext>
                </a:extLst>
              </a:tr>
              <a:tr h="36472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Спектр 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7.09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0.83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4.42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0.13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1.09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583472"/>
                  </a:ext>
                </a:extLst>
              </a:tr>
              <a:tr h="36472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Спектр 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6.16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3.14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5.33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0.12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3.17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049672"/>
                  </a:ext>
                </a:extLst>
              </a:tr>
              <a:tr h="36472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Спектр 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4.09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3.74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6.24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0.12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18.00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579330"/>
                  </a:ext>
                </a:extLst>
              </a:tr>
              <a:tr h="36472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Спектр 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3.21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1.87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2.46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0.14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0.94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756649"/>
                  </a:ext>
                </a:extLst>
              </a:tr>
              <a:tr h="36472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Спектр 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4.74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1.29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3.54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0.22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1.97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093221"/>
                  </a:ext>
                </a:extLst>
              </a:tr>
              <a:tr h="36472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Спектр 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5.79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3.78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4.86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0.03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3.45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09" marR="189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146288"/>
                  </a:ext>
                </a:extLst>
              </a:tr>
            </a:tbl>
          </a:graphicData>
        </a:graphic>
      </p:graphicFrame>
      <p:pic>
        <p:nvPicPr>
          <p:cNvPr id="99" name="Рисунок 98" descr="рис 4 отд.jpg">
            <a:extLst>
              <a:ext uri="{FF2B5EF4-FFF2-40B4-BE49-F238E27FC236}">
                <a16:creationId xmlns:a16="http://schemas.microsoft.com/office/drawing/2014/main" id="{BD9F1CAA-7B47-4D80-B6F7-431948E6B5D0}"/>
              </a:ext>
            </a:extLst>
          </p:cNvPr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8820" t="18376" r="3461" b="20299"/>
          <a:stretch>
            <a:fillRect/>
          </a:stretch>
        </p:blipFill>
        <p:spPr>
          <a:xfrm>
            <a:off x="3817615" y="2360654"/>
            <a:ext cx="4190749" cy="1765182"/>
          </a:xfrm>
          <a:prstGeom prst="rect">
            <a:avLst/>
          </a:prstGeom>
        </p:spPr>
      </p:pic>
      <p:sp>
        <p:nvSpPr>
          <p:cNvPr id="104" name="Line 603">
            <a:extLst>
              <a:ext uri="{FF2B5EF4-FFF2-40B4-BE49-F238E27FC236}">
                <a16:creationId xmlns:a16="http://schemas.microsoft.com/office/drawing/2014/main" id="{72E78953-4F2E-403F-B310-26E2D10F28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904" y="1888686"/>
            <a:ext cx="11986793" cy="33868"/>
          </a:xfrm>
          <a:prstGeom prst="line">
            <a:avLst/>
          </a:prstGeom>
          <a:noFill/>
          <a:ln w="9525">
            <a:solidFill>
              <a:srgbClr val="2364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 sz="1326"/>
          </a:p>
        </p:txBody>
      </p:sp>
      <p:cxnSp>
        <p:nvCxnSpPr>
          <p:cNvPr id="109" name="Прямая со стрелкой 108">
            <a:extLst>
              <a:ext uri="{FF2B5EF4-FFF2-40B4-BE49-F238E27FC236}">
                <a16:creationId xmlns:a16="http://schemas.microsoft.com/office/drawing/2014/main" id="{053C4A68-F634-4024-861E-E8C62509D4BB}"/>
              </a:ext>
            </a:extLst>
          </p:cNvPr>
          <p:cNvCxnSpPr>
            <a:cxnSpLocks/>
          </p:cNvCxnSpPr>
          <p:nvPr/>
        </p:nvCxnSpPr>
        <p:spPr>
          <a:xfrm flipH="1">
            <a:off x="773901" y="4268338"/>
            <a:ext cx="283003" cy="9490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>
            <a:extLst>
              <a:ext uri="{FF2B5EF4-FFF2-40B4-BE49-F238E27FC236}">
                <a16:creationId xmlns:a16="http://schemas.microsoft.com/office/drawing/2014/main" id="{46B1E758-FC30-4CB0-8E15-9EEDAD101452}"/>
              </a:ext>
            </a:extLst>
          </p:cNvPr>
          <p:cNvCxnSpPr>
            <a:cxnSpLocks/>
          </p:cNvCxnSpPr>
          <p:nvPr/>
        </p:nvCxnSpPr>
        <p:spPr>
          <a:xfrm>
            <a:off x="629100" y="5744565"/>
            <a:ext cx="1" cy="2673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>
            <a:extLst>
              <a:ext uri="{FF2B5EF4-FFF2-40B4-BE49-F238E27FC236}">
                <a16:creationId xmlns:a16="http://schemas.microsoft.com/office/drawing/2014/main" id="{D5853BF5-F72E-44E1-9AAB-C8D84F1ABEB6}"/>
              </a:ext>
            </a:extLst>
          </p:cNvPr>
          <p:cNvCxnSpPr>
            <a:cxnSpLocks/>
          </p:cNvCxnSpPr>
          <p:nvPr/>
        </p:nvCxnSpPr>
        <p:spPr>
          <a:xfrm>
            <a:off x="2953142" y="4244588"/>
            <a:ext cx="1" cy="692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Line 603">
            <a:extLst>
              <a:ext uri="{FF2B5EF4-FFF2-40B4-BE49-F238E27FC236}">
                <a16:creationId xmlns:a16="http://schemas.microsoft.com/office/drawing/2014/main" id="{67C3D0FA-033A-4D4E-B070-49BF6345AE01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8316" y="1989787"/>
            <a:ext cx="2" cy="4847533"/>
          </a:xfrm>
          <a:prstGeom prst="line">
            <a:avLst/>
          </a:prstGeom>
          <a:noFill/>
          <a:ln w="9525">
            <a:solidFill>
              <a:srgbClr val="2364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 sz="1326"/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587DCF82-4D13-4EEC-8818-023283841806}"/>
              </a:ext>
            </a:extLst>
          </p:cNvPr>
          <p:cNvSpPr/>
          <p:nvPr/>
        </p:nvSpPr>
        <p:spPr>
          <a:xfrm>
            <a:off x="4272134" y="2094864"/>
            <a:ext cx="10291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Желтый гель</a:t>
            </a: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38B7A2B1-A79F-4AA7-8F9F-B0DADD09E6D7}"/>
              </a:ext>
            </a:extLst>
          </p:cNvPr>
          <p:cNvSpPr/>
          <p:nvPr/>
        </p:nvSpPr>
        <p:spPr>
          <a:xfrm>
            <a:off x="6476831" y="2076203"/>
            <a:ext cx="13097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Прозрачный гель</a:t>
            </a: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id="{E3A82F05-7666-4CE5-9563-AA0CDBA1E95E}"/>
              </a:ext>
            </a:extLst>
          </p:cNvPr>
          <p:cNvSpPr/>
          <p:nvPr/>
        </p:nvSpPr>
        <p:spPr>
          <a:xfrm>
            <a:off x="5601927" y="5232666"/>
            <a:ext cx="6658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Осадок</a:t>
            </a: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709F34CA-2DAA-45C7-8C64-F6724A13F7CB}"/>
              </a:ext>
            </a:extLst>
          </p:cNvPr>
          <p:cNvSpPr/>
          <p:nvPr/>
        </p:nvSpPr>
        <p:spPr>
          <a:xfrm>
            <a:off x="3605645" y="4448486"/>
            <a:ext cx="2399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180340" algn="just">
              <a:spcBef>
                <a:spcPts val="1200"/>
              </a:spcBef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Характерные кольца и рефлексы кристаллической фазы НЧС</a:t>
            </a:r>
          </a:p>
        </p:txBody>
      </p:sp>
      <p:cxnSp>
        <p:nvCxnSpPr>
          <p:cNvPr id="120" name="Прямая со стрелкой 119">
            <a:extLst>
              <a:ext uri="{FF2B5EF4-FFF2-40B4-BE49-F238E27FC236}">
                <a16:creationId xmlns:a16="http://schemas.microsoft.com/office/drawing/2014/main" id="{157B1BB0-98C4-4BBD-9A10-5817F823DE35}"/>
              </a:ext>
            </a:extLst>
          </p:cNvPr>
          <p:cNvCxnSpPr>
            <a:cxnSpLocks/>
          </p:cNvCxnSpPr>
          <p:nvPr/>
        </p:nvCxnSpPr>
        <p:spPr>
          <a:xfrm>
            <a:off x="4082990" y="4142791"/>
            <a:ext cx="0" cy="2937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A079552C-FA85-46C4-8782-8E6B88A30485}"/>
              </a:ext>
            </a:extLst>
          </p:cNvPr>
          <p:cNvSpPr/>
          <p:nvPr/>
        </p:nvSpPr>
        <p:spPr>
          <a:xfrm>
            <a:off x="5821982" y="4432417"/>
            <a:ext cx="2399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180340" algn="just">
              <a:spcBef>
                <a:spcPts val="1200"/>
              </a:spcBef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Отсутствие  колец и рефлексов кристаллической фазы НЧС</a:t>
            </a:r>
          </a:p>
        </p:txBody>
      </p:sp>
      <p:cxnSp>
        <p:nvCxnSpPr>
          <p:cNvPr id="125" name="Прямая со стрелкой 124">
            <a:extLst>
              <a:ext uri="{FF2B5EF4-FFF2-40B4-BE49-F238E27FC236}">
                <a16:creationId xmlns:a16="http://schemas.microsoft.com/office/drawing/2014/main" id="{66C944B4-E637-4E37-BE5F-656C11AD647C}"/>
              </a:ext>
            </a:extLst>
          </p:cNvPr>
          <p:cNvCxnSpPr>
            <a:cxnSpLocks/>
          </p:cNvCxnSpPr>
          <p:nvPr/>
        </p:nvCxnSpPr>
        <p:spPr>
          <a:xfrm>
            <a:off x="6194818" y="4154731"/>
            <a:ext cx="0" cy="2937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84C28F8F-AE27-4D12-8D1B-3571D0D8058A}"/>
              </a:ext>
            </a:extLst>
          </p:cNvPr>
          <p:cNvSpPr/>
          <p:nvPr/>
        </p:nvSpPr>
        <p:spPr>
          <a:xfrm>
            <a:off x="3996735" y="5228330"/>
            <a:ext cx="10291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Желтый гель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25418316-B92B-4C5D-AEF0-B536ABC33F9C}"/>
              </a:ext>
            </a:extLst>
          </p:cNvPr>
          <p:cNvSpPr/>
          <p:nvPr/>
        </p:nvSpPr>
        <p:spPr>
          <a:xfrm>
            <a:off x="6687090" y="5204112"/>
            <a:ext cx="13097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Прозрачный гель</a:t>
            </a:r>
          </a:p>
        </p:txBody>
      </p: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id="{D9FF593E-CD40-40F9-ADFF-FB34989E9AFA}"/>
              </a:ext>
            </a:extLst>
          </p:cNvPr>
          <p:cNvSpPr/>
          <p:nvPr/>
        </p:nvSpPr>
        <p:spPr>
          <a:xfrm>
            <a:off x="329285" y="2639218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ru-RU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altLang="ru-RU" sz="1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Прямоугольник 128">
            <a:extLst>
              <a:ext uri="{FF2B5EF4-FFF2-40B4-BE49-F238E27FC236}">
                <a16:creationId xmlns:a16="http://schemas.microsoft.com/office/drawing/2014/main" id="{6254A769-EFF6-4A48-B98E-418BBABCEF47}"/>
              </a:ext>
            </a:extLst>
          </p:cNvPr>
          <p:cNvSpPr/>
          <p:nvPr/>
        </p:nvSpPr>
        <p:spPr>
          <a:xfrm>
            <a:off x="1465367" y="2651093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ru-RU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altLang="ru-RU" sz="1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id="{67EC94A9-CB25-473C-A9A9-BFB65FCF9789}"/>
              </a:ext>
            </a:extLst>
          </p:cNvPr>
          <p:cNvSpPr/>
          <p:nvPr/>
        </p:nvSpPr>
        <p:spPr>
          <a:xfrm>
            <a:off x="2830933" y="2627342"/>
            <a:ext cx="2535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ru-RU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altLang="ru-RU" sz="1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1000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463</Words>
  <Application>Microsoft Office PowerPoint</Application>
  <PresentationFormat>Широкоэкранный</PresentationFormat>
  <Paragraphs>96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Times New Roman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</dc:creator>
  <cp:lastModifiedBy>Вишневецкий Дмитрий Викторович</cp:lastModifiedBy>
  <cp:revision>18</cp:revision>
  <dcterms:created xsi:type="dcterms:W3CDTF">2021-09-22T13:03:25Z</dcterms:created>
  <dcterms:modified xsi:type="dcterms:W3CDTF">2022-03-24T07:53:08Z</dcterms:modified>
</cp:coreProperties>
</file>