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97FF"/>
    <a:srgbClr val="A8A8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091" autoAdjust="0"/>
    <p:restoredTop sz="93731" autoAdjust="0"/>
  </p:normalViewPr>
  <p:slideViewPr>
    <p:cSldViewPr snapToGrid="0">
      <p:cViewPr varScale="1">
        <p:scale>
          <a:sx n="82" d="100"/>
          <a:sy n="82" d="100"/>
        </p:scale>
        <p:origin x="101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BD208B-0434-4EF8-855A-A8357497E5EC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A8A06B-4BA6-428A-83B7-DB28C69AFE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861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A8A06B-4BA6-428A-83B7-DB28C69AFEE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999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A8F439-56F5-4B79-9830-6A5445A45C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2D33BBE-D073-4770-8C21-BF4EFE2393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1E64E3-0291-4B1F-897D-62DDD035A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44C9-1220-48D7-95D8-D4FEEDFA829C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52EEC1-CC41-4BD8-B15F-72B560C1E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02721D-B0D3-4AAD-A311-CD0648A59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C5A3-9C82-4AD9-A594-38AAB7691B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172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9EA311-3409-4A76-9FB6-E07967ECF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DE8D871-AB41-4A70-8C39-CC95F77718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3823DD-EE75-48E7-9054-EA0CEC58F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44C9-1220-48D7-95D8-D4FEEDFA829C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9E6B12-28F6-4A1A-8B56-9D78CBE78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485550-99D7-49BD-B25C-008D1F1EF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C5A3-9C82-4AD9-A594-38AAB7691B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371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ED2FB48-CA0D-49A7-9E7A-644EDC3264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35B0B22-E29C-42CA-B04D-B7B599E540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68EEB04-2581-460F-B331-497D44498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44C9-1220-48D7-95D8-D4FEEDFA829C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E7E05E-DCC0-4DFA-ADBF-F3FE12958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A30598-21C8-487E-8F7B-A8BEE4042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C5A3-9C82-4AD9-A594-38AAB7691B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151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274E3A-A725-4F52-AC26-6B1B69C72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A1A842-34A4-4552-9F78-DB0B4A402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016CA2-9887-40EA-9AB3-0C8842B6B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44C9-1220-48D7-95D8-D4FEEDFA829C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454FA3-3461-453C-ADBD-C5DC97026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5AD4799-CA75-4B1F-B88A-90DEF388F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C5A3-9C82-4AD9-A594-38AAB7691B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873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0A2C9D-A79A-488C-9DFC-E287619F9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B45BCBB-C7FF-4CD7-94F0-B3D1F2F8E2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0BE2DB-6ADE-454C-9360-E12701845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44C9-1220-48D7-95D8-D4FEEDFA829C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D75CA62-6B82-4304-8A14-67ABE232E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E0D469-0A1F-4909-9395-DAA88A3D2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C5A3-9C82-4AD9-A594-38AAB7691B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819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AE962C-8934-44CA-8AFD-6B0CD14FC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5BD978-5B55-4DCD-9572-DD131A0104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176886F-C7A6-4AC3-8E1F-87990167B0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7349750-1F1B-44EA-97AE-67DF30994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44C9-1220-48D7-95D8-D4FEEDFA829C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58A921B-CA9C-4B12-800E-DA5A4BAF3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E8EBCEC-4F8E-4F1E-9C1A-3243B42BD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C5A3-9C82-4AD9-A594-38AAB7691B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9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DC546B-A38D-4CE6-BD09-3816D6DFE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28EF9FA-4C78-4EFB-B49B-95CF690BC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BD9DC69-2282-40B2-BC66-5B80CC1107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AEE0F51-5011-47BC-8C51-9B4009EA2E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5F06E4E-FD3B-44E8-8E42-3531731F29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1C4AAD1-1DD2-4E37-AC0C-F5E2530D6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44C9-1220-48D7-95D8-D4FEEDFA829C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BA0220B-A8E4-48C9-8D53-17D4AF59B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C2E4230-5D07-4C8F-B24E-575363061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C5A3-9C82-4AD9-A594-38AAB7691B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03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B847F1-BE21-4BC6-A7D2-B23AA56E1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626953C-F4EF-4D06-9151-8B6531956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44C9-1220-48D7-95D8-D4FEEDFA829C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EFF18F3-7D2B-4118-87E1-984E23A74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2C12DC6-3D62-43E8-ACF0-CE9C49D52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C5A3-9C82-4AD9-A594-38AAB7691B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657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979DEB4-163C-4FF5-9880-9B344AF37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44C9-1220-48D7-95D8-D4FEEDFA829C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E6278F2-67DF-4CC8-A034-177148775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A511C33-1462-4C50-9A57-079120A20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C5A3-9C82-4AD9-A594-38AAB7691B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552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FCBB9F-0EA8-45C2-B4DE-8AB3E2B5E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6939C8-AEDA-4DD6-BD90-4F385B232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D0EDF0E-1B7A-40E1-B21F-EC40C35A02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5DBE75F-31E3-4DB1-922A-90D6E2CB0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44C9-1220-48D7-95D8-D4FEEDFA829C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F36F7A4-BD53-4A5C-B065-F66D92FE2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71CC2E4-F578-4AE0-8A98-BA17988F5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C5A3-9C82-4AD9-A594-38AAB7691B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271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9B0F48-101C-488A-A5FB-A34B92B20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A068D73-8365-43C6-BADD-0DBC8D05D1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62A317C-2A9A-447F-987C-BDDCAFD5FA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3F4FDF8-A38A-4CDF-8049-99D23BA77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44C9-1220-48D7-95D8-D4FEEDFA829C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69A81AD-F88C-4552-950E-D796AB9AD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C8BB57-71F4-450D-8D57-392AF38E6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C5A3-9C82-4AD9-A594-38AAB7691B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078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7CB181-D605-428B-990A-1BD52B11F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16D35A5-4D37-4A9A-ACE9-82A8D3F9F0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9D114F-A90D-4CAA-9251-7AAC7101B5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B44C9-1220-48D7-95D8-D4FEEDFA829C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41B4936-94E5-41EC-9289-069443570A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3DFA8A6-E992-4A17-9332-74C459DC42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FC5A3-9C82-4AD9-A594-38AAB7691B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41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tiff"/><Relationship Id="rId3" Type="http://schemas.openxmlformats.org/officeDocument/2006/relationships/image" Target="../media/image1.png"/><Relationship Id="rId7" Type="http://schemas.openxmlformats.org/officeDocument/2006/relationships/image" Target="../media/image3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tiff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5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1000" t="-6000" r="-11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66263E2-97A6-4050-A724-F398331FE031}"/>
              </a:ext>
            </a:extLst>
          </p:cNvPr>
          <p:cNvSpPr txBox="1"/>
          <p:nvPr/>
        </p:nvSpPr>
        <p:spPr>
          <a:xfrm>
            <a:off x="0" y="0"/>
            <a:ext cx="12192000" cy="7363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ВЛИЯНИЕ ПРИМЕСЕЙ ТУЛИЯ И МАРГАНЦА НА РАСПРЕДЕЛЕНИЕ ПОЛЯРИЗАЦИИ В МОНОКРИСТАЛЛАХ ОРТОВАНАДАТА КАЛЬЦИЯ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A23822-8FE2-4317-BC58-CE957AE7FF8E}"/>
              </a:ext>
            </a:extLst>
          </p:cNvPr>
          <p:cNvSpPr txBox="1"/>
          <p:nvPr/>
        </p:nvSpPr>
        <p:spPr>
          <a:xfrm>
            <a:off x="1959297" y="804023"/>
            <a:ext cx="3483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rgbClr val="9797FF"/>
                </a:solidFill>
              </a:rPr>
              <a:t>Методика исследования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D7BB6D-17E1-42F6-B378-763A84BD96AD}"/>
              </a:ext>
            </a:extLst>
          </p:cNvPr>
          <p:cNvSpPr txBox="1"/>
          <p:nvPr/>
        </p:nvSpPr>
        <p:spPr>
          <a:xfrm>
            <a:off x="0" y="1178822"/>
            <a:ext cx="7100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effectLst/>
                <a:ea typeface="Calibri" panose="020F0502020204030204" pitchFamily="34" charset="0"/>
              </a:rPr>
              <a:t>Спонтанная поляризация соответствует профилю пироэлектрического коэффициента. В данной работе использована методика расчёта пирокоэффициента динамическим методом, представленная в [1]. Согласно этой методике, пироток рассчитывается как функция глубины проникновения теплового потока, а затем восстанавливается профиль пирокоэффициента по толщине образца.</a:t>
            </a:r>
            <a:endParaRPr lang="ru-RU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33ED803-ED96-4513-B814-D51BA4CA1055}"/>
                  </a:ext>
                </a:extLst>
              </p:cNvPr>
              <p:cNvSpPr txBox="1"/>
              <p:nvPr/>
            </p:nvSpPr>
            <p:spPr>
              <a:xfrm>
                <a:off x="8136391" y="892557"/>
                <a:ext cx="3020122" cy="572529"/>
              </a:xfrm>
              <a:prstGeom prst="rect">
                <a:avLst/>
              </a:prstGeom>
              <a:noFill/>
              <a:ln w="28575">
                <a:solidFill>
                  <a:srgbClr val="A8A8FF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</a:rPr>
                            <m:t>γ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η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−1)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333ED803-ED96-4513-B814-D51BA4CA10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6391" y="892557"/>
                <a:ext cx="3020122" cy="572529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  <a:ln w="28575">
                <a:solidFill>
                  <a:srgbClr val="A8A8FF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C12EAB5-482F-4E25-BA3D-75C9EF96F989}"/>
                  </a:ext>
                </a:extLst>
              </p:cNvPr>
              <p:cNvSpPr txBox="1"/>
              <p:nvPr/>
            </p:nvSpPr>
            <p:spPr>
              <a:xfrm>
                <a:off x="7212163" y="1575690"/>
                <a:ext cx="4708802" cy="954107"/>
              </a:xfrm>
              <a:prstGeom prst="rect">
                <a:avLst/>
              </a:prstGeom>
              <a:noFill/>
              <a:ln w="28575">
                <a:solidFill>
                  <a:srgbClr val="A8A8FF"/>
                </a:solidFill>
              </a:ln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400" dirty="0">
                    <a:effectLst/>
                    <a:ea typeface="Times New Roman" panose="02020603050405020304" pitchFamily="18" charset="0"/>
                  </a:rPr>
                  <a:t>здесь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400" i="1">
                            <a:latin typeface="Cambria Math" panose="02040503050406030204" pitchFamily="18" charset="0"/>
                          </a:rPr>
                          <m:t>γ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400" dirty="0">
                    <a:effectLst/>
                    <a:ea typeface="Times New Roman" panose="02020603050405020304" pitchFamily="18" charset="0"/>
                  </a:rPr>
                  <a:t>- </a:t>
                </a:r>
                <a:r>
                  <a:rPr lang="ru-RU" sz="1400" dirty="0">
                    <a:effectLst/>
                    <a:ea typeface="Times New Roman" panose="02020603050405020304" pitchFamily="18" charset="0"/>
                  </a:rPr>
                  <a:t>пирокоэффициент выбранного слоя, с</a:t>
                </a:r>
                <a:r>
                  <a:rPr lang="ru-RU" sz="1400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ru-RU" sz="1400" dirty="0">
                    <a:effectLst/>
                    <a:ea typeface="Times New Roman" panose="02020603050405020304" pitchFamily="18" charset="0"/>
                  </a:rPr>
                  <a:t> – объемная теплоемкость, d – толщина </a:t>
                </a:r>
                <a:r>
                  <a:rPr lang="ru-RU" sz="1400" dirty="0">
                    <a:ea typeface="Times New Roman" panose="02020603050405020304" pitchFamily="18" charset="0"/>
                  </a:rPr>
                  <a:t>образца, W – мощность излучения, </a:t>
                </a:r>
                <a:r>
                  <a:rPr lang="ru-RU" sz="1400" dirty="0"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</a:t>
                </a:r>
                <a:r>
                  <a:rPr lang="ru-RU" sz="1400" dirty="0">
                    <a:ea typeface="Times New Roman" panose="02020603050405020304" pitchFamily="18" charset="0"/>
                  </a:rPr>
                  <a:t> - коэффициент отражения,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ru-RU" sz="1400" dirty="0"/>
                  <a:t> - пироток в выбранном слое</a:t>
                </a: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6C12EAB5-482F-4E25-BA3D-75C9EF96F9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2163" y="1575690"/>
                <a:ext cx="4708802" cy="954107"/>
              </a:xfrm>
              <a:prstGeom prst="rect">
                <a:avLst/>
              </a:prstGeom>
              <a:blipFill>
                <a:blip r:embed="rId5" cstate="print"/>
                <a:stretch>
                  <a:fillRect l="-129" b="-3704"/>
                </a:stretch>
              </a:blipFill>
              <a:ln w="28575">
                <a:solidFill>
                  <a:srgbClr val="A8A8FF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353EED38-41C5-47A7-97EF-E70C73213A53}"/>
              </a:ext>
            </a:extLst>
          </p:cNvPr>
          <p:cNvSpPr txBox="1"/>
          <p:nvPr/>
        </p:nvSpPr>
        <p:spPr>
          <a:xfrm>
            <a:off x="253775" y="6502491"/>
            <a:ext cx="1008135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1. А.А. Богомолов, А.В. Солнышкин, А.В. </a:t>
            </a:r>
            <a:r>
              <a:rPr lang="ru-RU" sz="16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Калгин</a:t>
            </a:r>
            <a:r>
              <a:rPr lang="ru-RU" sz="16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, А.Г. Горшков, С.А. Гриднев, </a:t>
            </a:r>
            <a:r>
              <a:rPr lang="ru-RU" sz="16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Изв</a:t>
            </a:r>
            <a:r>
              <a:rPr lang="ru-RU" sz="16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. РАН. </a:t>
            </a:r>
            <a:r>
              <a:rPr lang="en-US" sz="16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C</a:t>
            </a:r>
            <a:r>
              <a:rPr lang="ru-RU" sz="16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ер. Физ. 75(10), 1452 (2011).</a:t>
            </a:r>
            <a:endParaRPr lang="ru-RU" sz="1600" dirty="0">
              <a:solidFill>
                <a:schemeClr val="bg1"/>
              </a:solidFill>
            </a:endParaRPr>
          </a:p>
        </p:txBody>
      </p:sp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11F349BC-77AA-46DA-BC5A-99ABC2CF93C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0322" y="2623461"/>
            <a:ext cx="2105652" cy="1768834"/>
          </a:xfrm>
          <a:prstGeom prst="rect">
            <a:avLst/>
          </a:prstGeom>
          <a:ln w="28575">
            <a:solidFill>
              <a:srgbClr val="9797FF"/>
            </a:solidFill>
          </a:ln>
        </p:spPr>
      </p:pic>
      <p:pic>
        <p:nvPicPr>
          <p:cNvPr id="50" name="Рисунок 49">
            <a:extLst>
              <a:ext uri="{FF2B5EF4-FFF2-40B4-BE49-F238E27FC236}">
                <a16:creationId xmlns:a16="http://schemas.microsoft.com/office/drawing/2014/main" id="{C549A8AB-7744-42F6-960C-1ECCB49A9A8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175" y="2623744"/>
            <a:ext cx="2201628" cy="1793010"/>
          </a:xfrm>
          <a:prstGeom prst="rect">
            <a:avLst/>
          </a:prstGeom>
          <a:ln w="28575">
            <a:solidFill>
              <a:srgbClr val="9797FF"/>
            </a:solidFill>
          </a:ln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C41AAE4A-26C5-4AA8-A9CA-13E23A067469}"/>
              </a:ext>
            </a:extLst>
          </p:cNvPr>
          <p:cNvSpPr txBox="1"/>
          <p:nvPr/>
        </p:nvSpPr>
        <p:spPr>
          <a:xfrm>
            <a:off x="203361" y="5201335"/>
            <a:ext cx="2743379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/>
              <a:t>Частотная зависимость пиротока:</a:t>
            </a:r>
          </a:p>
          <a:p>
            <a:pPr algn="ctr"/>
            <a:r>
              <a:rPr lang="ru-RU" sz="1400" dirty="0"/>
              <a:t>1 – ном. чистый </a:t>
            </a:r>
            <a:r>
              <a:rPr lang="en-US" sz="1400" dirty="0"/>
              <a:t>CVO</a:t>
            </a:r>
            <a:endParaRPr lang="ru-RU" sz="1400" dirty="0"/>
          </a:p>
          <a:p>
            <a:pPr algn="ctr"/>
            <a:r>
              <a:rPr lang="ru-RU" sz="1400" dirty="0"/>
              <a:t>2 –</a:t>
            </a:r>
            <a:r>
              <a:rPr lang="en-US" sz="1400" dirty="0"/>
              <a:t> </a:t>
            </a:r>
            <a:r>
              <a:rPr lang="ru-RU" sz="1400" dirty="0"/>
              <a:t> отожжённый </a:t>
            </a:r>
            <a:r>
              <a:rPr lang="en-US" sz="1400" dirty="0"/>
              <a:t>CVO</a:t>
            </a:r>
            <a:endParaRPr lang="ru-RU" sz="1400" dirty="0"/>
          </a:p>
          <a:p>
            <a:pPr algn="ctr"/>
            <a:r>
              <a:rPr lang="ru-RU" sz="1400" dirty="0"/>
              <a:t>3 –</a:t>
            </a:r>
            <a:r>
              <a:rPr lang="en-US" sz="1400" dirty="0"/>
              <a:t> CVO + 0,5% </a:t>
            </a:r>
            <a:r>
              <a:rPr lang="en-US" sz="1400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Tm</a:t>
            </a:r>
            <a:r>
              <a:rPr lang="en-US" sz="1400" baseline="-25000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sz="1400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O</a:t>
            </a:r>
            <a:r>
              <a:rPr lang="en-US" sz="1400" baseline="-25000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ru-RU" sz="1000" dirty="0"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/>
            <a:r>
              <a:rPr lang="ru-RU" sz="1400" dirty="0"/>
              <a:t>4 –</a:t>
            </a:r>
            <a:r>
              <a:rPr lang="en-US" sz="1400" dirty="0"/>
              <a:t> CVO + </a:t>
            </a:r>
            <a:r>
              <a:rPr lang="ru-RU" sz="1400" dirty="0"/>
              <a:t>0,8</a:t>
            </a:r>
            <a:r>
              <a:rPr lang="en-US" sz="1400" dirty="0"/>
              <a:t>% </a:t>
            </a:r>
            <a:r>
              <a:rPr lang="en-US" sz="1400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Mn</a:t>
            </a:r>
            <a:r>
              <a:rPr lang="en-US" sz="1400" baseline="-25000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sz="1400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O</a:t>
            </a:r>
            <a:r>
              <a:rPr lang="en-US" sz="1400" baseline="-25000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ru-RU" sz="1400" dirty="0"/>
          </a:p>
        </p:txBody>
      </p:sp>
      <p:sp>
        <p:nvSpPr>
          <p:cNvPr id="59" name="Rectangle 9">
            <a:extLst>
              <a:ext uri="{FF2B5EF4-FFF2-40B4-BE49-F238E27FC236}">
                <a16:creationId xmlns:a16="http://schemas.microsoft.com/office/drawing/2014/main" id="{5AB98B25-F1C9-43CC-BEC3-53E620231B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9765" y="244950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2" name="Рисунок 61">
            <a:extLst>
              <a:ext uri="{FF2B5EF4-FFF2-40B4-BE49-F238E27FC236}">
                <a16:creationId xmlns:a16="http://schemas.microsoft.com/office/drawing/2014/main" id="{5BF71FC5-716A-47B4-9CBE-C4C45C04A1D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231" y="2625257"/>
            <a:ext cx="2201627" cy="1779268"/>
          </a:xfrm>
          <a:prstGeom prst="rect">
            <a:avLst/>
          </a:prstGeom>
          <a:ln w="28575">
            <a:solidFill>
              <a:srgbClr val="9797FF"/>
            </a:solidFill>
          </a:ln>
        </p:spPr>
      </p:pic>
      <p:pic>
        <p:nvPicPr>
          <p:cNvPr id="2048" name="Рисунок 2047">
            <a:extLst>
              <a:ext uri="{FF2B5EF4-FFF2-40B4-BE49-F238E27FC236}">
                <a16:creationId xmlns:a16="http://schemas.microsoft.com/office/drawing/2014/main" id="{5D78A89F-F5B8-4558-9DDC-FED44FC93E0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8497" y="2637314"/>
            <a:ext cx="2089515" cy="1768834"/>
          </a:xfrm>
          <a:prstGeom prst="rect">
            <a:avLst/>
          </a:prstGeom>
          <a:ln w="28575">
            <a:solidFill>
              <a:srgbClr val="9797FF"/>
            </a:solidFill>
          </a:ln>
        </p:spPr>
      </p:pic>
      <p:sp>
        <p:nvSpPr>
          <p:cNvPr id="2049" name="TextBox 2048">
            <a:extLst>
              <a:ext uri="{FF2B5EF4-FFF2-40B4-BE49-F238E27FC236}">
                <a16:creationId xmlns:a16="http://schemas.microsoft.com/office/drawing/2014/main" id="{1AB0E952-3F25-4DF2-B71E-E6283A080F2D}"/>
              </a:ext>
            </a:extLst>
          </p:cNvPr>
          <p:cNvSpPr txBox="1"/>
          <p:nvPr/>
        </p:nvSpPr>
        <p:spPr>
          <a:xfrm>
            <a:off x="4767429" y="2633446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а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546AB0CF-A7EA-4612-B51E-E288594908F7}"/>
              </a:ext>
            </a:extLst>
          </p:cNvPr>
          <p:cNvSpPr txBox="1"/>
          <p:nvPr/>
        </p:nvSpPr>
        <p:spPr>
          <a:xfrm>
            <a:off x="7139120" y="2623461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</a:t>
            </a:r>
            <a:endParaRPr lang="ru-RU" b="1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8DABD3D-0374-4A49-AB32-5666D5A4BE11}"/>
              </a:ext>
            </a:extLst>
          </p:cNvPr>
          <p:cNvSpPr txBox="1"/>
          <p:nvPr/>
        </p:nvSpPr>
        <p:spPr>
          <a:xfrm>
            <a:off x="9430869" y="2648905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</a:t>
            </a:r>
            <a:endParaRPr lang="ru-RU" b="1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6ECBF70-7C0C-447C-BC93-1B1895CFBCB8}"/>
              </a:ext>
            </a:extLst>
          </p:cNvPr>
          <p:cNvSpPr txBox="1"/>
          <p:nvPr/>
        </p:nvSpPr>
        <p:spPr>
          <a:xfrm>
            <a:off x="11630127" y="2662549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</a:t>
            </a:r>
            <a:endParaRPr lang="ru-RU" b="1" dirty="0"/>
          </a:p>
        </p:txBody>
      </p:sp>
      <p:sp>
        <p:nvSpPr>
          <p:cNvPr id="2052" name="TextBox 2051">
            <a:extLst>
              <a:ext uri="{FF2B5EF4-FFF2-40B4-BE49-F238E27FC236}">
                <a16:creationId xmlns:a16="http://schemas.microsoft.com/office/drawing/2014/main" id="{3FD60D83-29E0-4679-8FF7-DFBDD7559D8A}"/>
              </a:ext>
            </a:extLst>
          </p:cNvPr>
          <p:cNvSpPr txBox="1"/>
          <p:nvPr/>
        </p:nvSpPr>
        <p:spPr>
          <a:xfrm>
            <a:off x="3270490" y="4416754"/>
            <a:ext cx="8805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Распределение пирокоэффициента по толщине образца: а – номинально чистый </a:t>
            </a:r>
            <a:r>
              <a:rPr lang="en-US" sz="1400" dirty="0"/>
              <a:t>CVO</a:t>
            </a:r>
            <a:r>
              <a:rPr lang="ru-RU" sz="1400" dirty="0"/>
              <a:t>, </a:t>
            </a:r>
            <a:r>
              <a:rPr lang="en-US" sz="1400" dirty="0"/>
              <a:t>b</a:t>
            </a:r>
            <a:r>
              <a:rPr lang="ru-RU" sz="1400" dirty="0"/>
              <a:t> – </a:t>
            </a:r>
            <a:r>
              <a:rPr lang="en-US" sz="1400" dirty="0"/>
              <a:t>CVO + </a:t>
            </a:r>
            <a:r>
              <a:rPr lang="ru-RU" sz="1400" dirty="0"/>
              <a:t>0,8%</a:t>
            </a:r>
            <a:r>
              <a:rPr lang="en-US" sz="1400" dirty="0"/>
              <a:t> </a:t>
            </a:r>
            <a:r>
              <a:rPr lang="en-US" sz="1400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Mn</a:t>
            </a:r>
            <a:r>
              <a:rPr lang="en-US" sz="1400" baseline="-25000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sz="1400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O</a:t>
            </a:r>
            <a:r>
              <a:rPr lang="en-US" sz="1400" baseline="-25000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en-US" sz="1400" dirty="0"/>
              <a:t>, c – CVO + 0,5%</a:t>
            </a:r>
            <a:r>
              <a:rPr lang="en-US" sz="1400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Tm</a:t>
            </a:r>
            <a:r>
              <a:rPr lang="en-US" sz="1400" baseline="-25000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sz="1400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O</a:t>
            </a:r>
            <a:r>
              <a:rPr lang="en-US" sz="1400" baseline="-25000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en-US" sz="1400" dirty="0"/>
              <a:t>, d – CVO</a:t>
            </a:r>
            <a:r>
              <a:rPr lang="ru-RU" sz="1400" dirty="0"/>
              <a:t> отожжённый в атмосфере </a:t>
            </a:r>
            <a:r>
              <a:rPr lang="en-US" sz="1400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Mn</a:t>
            </a:r>
            <a:r>
              <a:rPr lang="en-US" sz="1400" baseline="-25000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sz="1400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O</a:t>
            </a:r>
            <a:r>
              <a:rPr lang="en-US" sz="1400" baseline="-25000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ru-RU" sz="1400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BAA5F68-41C5-4493-A42B-8A0A317EDB36}"/>
              </a:ext>
            </a:extLst>
          </p:cNvPr>
          <p:cNvSpPr txBox="1"/>
          <p:nvPr/>
        </p:nvSpPr>
        <p:spPr>
          <a:xfrm>
            <a:off x="2995919" y="4779405"/>
            <a:ext cx="9181825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9797FF"/>
                </a:solidFill>
              </a:rPr>
              <a:t>Результаты</a:t>
            </a:r>
          </a:p>
          <a:p>
            <a:pPr algn="ctr"/>
            <a:r>
              <a:rPr lang="ru-RU" sz="1600" dirty="0"/>
              <a:t>Во всех образцах присутствуют </a:t>
            </a:r>
            <a:r>
              <a:rPr lang="ru-RU" sz="1600" u="sng" dirty="0"/>
              <a:t>приповерхностные слои </a:t>
            </a:r>
            <a:r>
              <a:rPr lang="ru-RU" sz="1600" dirty="0"/>
              <a:t>с меньшим значением пирокоэффициента (поляризации). Наличие примесей </a:t>
            </a:r>
            <a:r>
              <a:rPr lang="ru-RU" sz="1600" u="sng" dirty="0"/>
              <a:t>уменьшает неоднородность </a:t>
            </a:r>
            <a:r>
              <a:rPr lang="ru-RU" sz="1600" dirty="0"/>
              <a:t>в распределении поляризации, а именно уменьшает различие в значениях пирокоэффициента на поверхности и в объёме образцов по сравнению с номинально чистым. Неоднородность в распределении пирокоэффициента связана с наличием «клиновидных» доменов в приповерхностных слоях образцов. </a:t>
            </a:r>
          </a:p>
        </p:txBody>
      </p:sp>
      <p:pic>
        <p:nvPicPr>
          <p:cNvPr id="75" name="Изображение 3">
            <a:extLst>
              <a:ext uri="{FF2B5EF4-FFF2-40B4-BE49-F238E27FC236}">
                <a16:creationId xmlns:a16="http://schemas.microsoft.com/office/drawing/2014/main" id="{9272E2F4-FB3D-4845-9FDB-46F91AA38815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73988" y="2967378"/>
            <a:ext cx="2628550" cy="2218799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extBox 20"/>
          <p:cNvSpPr txBox="1"/>
          <p:nvPr/>
        </p:nvSpPr>
        <p:spPr>
          <a:xfrm>
            <a:off x="189186" y="462455"/>
            <a:ext cx="40286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</a:rPr>
              <a:t>Автор: </a:t>
            </a:r>
            <a:r>
              <a:rPr lang="ru-RU" sz="1600" dirty="0" err="1">
                <a:solidFill>
                  <a:schemeClr val="bg1"/>
                </a:solidFill>
              </a:rPr>
              <a:t>Цилих</a:t>
            </a:r>
            <a:r>
              <a:rPr lang="ru-RU" sz="1600" dirty="0">
                <a:solidFill>
                  <a:schemeClr val="bg1"/>
                </a:solidFill>
              </a:rPr>
              <a:t> Александра Дмитриевна, </a:t>
            </a:r>
            <a:r>
              <a:rPr lang="ru-RU" sz="1600" dirty="0" err="1">
                <a:solidFill>
                  <a:schemeClr val="bg1"/>
                </a:solidFill>
              </a:rPr>
              <a:t>ТвГУ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289746" y="454398"/>
            <a:ext cx="3713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</a:rPr>
              <a:t>Научный руководитель: А.В. </a:t>
            </a:r>
            <a:r>
              <a:rPr lang="ru-RU" sz="1600" dirty="0" err="1">
                <a:solidFill>
                  <a:schemeClr val="bg1"/>
                </a:solidFill>
              </a:rPr>
              <a:t>Солнышкин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1875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292</Words>
  <Application>Microsoft Office PowerPoint</Application>
  <PresentationFormat>Широкоэкранный</PresentationFormat>
  <Paragraphs>21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Цилих Александра Дмитриевна</dc:creator>
  <cp:lastModifiedBy>Цилих Александра Дмитриевна</cp:lastModifiedBy>
  <cp:revision>9</cp:revision>
  <dcterms:created xsi:type="dcterms:W3CDTF">2022-03-18T14:40:50Z</dcterms:created>
  <dcterms:modified xsi:type="dcterms:W3CDTF">2022-03-24T16:38:24Z</dcterms:modified>
</cp:coreProperties>
</file>