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21383625" cy="30275213"/>
  <p:notesSz cx="6858000" cy="9144000"/>
  <p:defaultTextStyle>
    <a:defPPr>
      <a:defRPr lang="ru-RU"/>
    </a:defPPr>
    <a:lvl1pPr marL="0" algn="l" defTabSz="2587843" rtl="0" eaLnBrk="1" latinLnBrk="0" hangingPunct="1">
      <a:defRPr sz="5094" kern="1200">
        <a:solidFill>
          <a:schemeClr val="tx1"/>
        </a:solidFill>
        <a:latin typeface="+mn-lt"/>
        <a:ea typeface="+mn-ea"/>
        <a:cs typeface="+mn-cs"/>
      </a:defRPr>
    </a:lvl1pPr>
    <a:lvl2pPr marL="1293922" algn="l" defTabSz="2587843" rtl="0" eaLnBrk="1" latinLnBrk="0" hangingPunct="1">
      <a:defRPr sz="5094" kern="1200">
        <a:solidFill>
          <a:schemeClr val="tx1"/>
        </a:solidFill>
        <a:latin typeface="+mn-lt"/>
        <a:ea typeface="+mn-ea"/>
        <a:cs typeface="+mn-cs"/>
      </a:defRPr>
    </a:lvl2pPr>
    <a:lvl3pPr marL="2587843" algn="l" defTabSz="2587843" rtl="0" eaLnBrk="1" latinLnBrk="0" hangingPunct="1">
      <a:defRPr sz="5094" kern="1200">
        <a:solidFill>
          <a:schemeClr val="tx1"/>
        </a:solidFill>
        <a:latin typeface="+mn-lt"/>
        <a:ea typeface="+mn-ea"/>
        <a:cs typeface="+mn-cs"/>
      </a:defRPr>
    </a:lvl3pPr>
    <a:lvl4pPr marL="3881765" algn="l" defTabSz="2587843" rtl="0" eaLnBrk="1" latinLnBrk="0" hangingPunct="1">
      <a:defRPr sz="5094" kern="1200">
        <a:solidFill>
          <a:schemeClr val="tx1"/>
        </a:solidFill>
        <a:latin typeface="+mn-lt"/>
        <a:ea typeface="+mn-ea"/>
        <a:cs typeface="+mn-cs"/>
      </a:defRPr>
    </a:lvl4pPr>
    <a:lvl5pPr marL="5175687" algn="l" defTabSz="2587843" rtl="0" eaLnBrk="1" latinLnBrk="0" hangingPunct="1">
      <a:defRPr sz="5094" kern="1200">
        <a:solidFill>
          <a:schemeClr val="tx1"/>
        </a:solidFill>
        <a:latin typeface="+mn-lt"/>
        <a:ea typeface="+mn-ea"/>
        <a:cs typeface="+mn-cs"/>
      </a:defRPr>
    </a:lvl5pPr>
    <a:lvl6pPr marL="6469609" algn="l" defTabSz="2587843" rtl="0" eaLnBrk="1" latinLnBrk="0" hangingPunct="1">
      <a:defRPr sz="5094" kern="1200">
        <a:solidFill>
          <a:schemeClr val="tx1"/>
        </a:solidFill>
        <a:latin typeface="+mn-lt"/>
        <a:ea typeface="+mn-ea"/>
        <a:cs typeface="+mn-cs"/>
      </a:defRPr>
    </a:lvl6pPr>
    <a:lvl7pPr marL="7763530" algn="l" defTabSz="2587843" rtl="0" eaLnBrk="1" latinLnBrk="0" hangingPunct="1">
      <a:defRPr sz="5094" kern="1200">
        <a:solidFill>
          <a:schemeClr val="tx1"/>
        </a:solidFill>
        <a:latin typeface="+mn-lt"/>
        <a:ea typeface="+mn-ea"/>
        <a:cs typeface="+mn-cs"/>
      </a:defRPr>
    </a:lvl7pPr>
    <a:lvl8pPr marL="9057452" algn="l" defTabSz="2587843" rtl="0" eaLnBrk="1" latinLnBrk="0" hangingPunct="1">
      <a:defRPr sz="5094" kern="1200">
        <a:solidFill>
          <a:schemeClr val="tx1"/>
        </a:solidFill>
        <a:latin typeface="+mn-lt"/>
        <a:ea typeface="+mn-ea"/>
        <a:cs typeface="+mn-cs"/>
      </a:defRPr>
    </a:lvl8pPr>
    <a:lvl9pPr marL="10351374" algn="l" defTabSz="2587843" rtl="0" eaLnBrk="1" latinLnBrk="0" hangingPunct="1">
      <a:defRPr sz="509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4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40" d="100"/>
          <a:sy n="40" d="100"/>
        </p:scale>
        <p:origin x="1896" y="-2418"/>
      </p:cViewPr>
      <p:guideLst>
        <p:guide orient="horz" pos="9534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80000" cy="180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E5AB2-BC1A-4E82-8487-16E5A8EE6788}" type="datetimeFigureOut">
              <a:rPr lang="ru-RU" smtClean="0"/>
              <a:t>19.03.2022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E0C03-D9E5-4B43-AF1F-0BBACD9EC5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125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587843" rtl="0" eaLnBrk="1" latinLnBrk="0" hangingPunct="1">
      <a:defRPr sz="3396" kern="1200">
        <a:solidFill>
          <a:schemeClr val="tx1"/>
        </a:solidFill>
        <a:latin typeface="+mn-lt"/>
        <a:ea typeface="+mn-ea"/>
        <a:cs typeface="+mn-cs"/>
      </a:defRPr>
    </a:lvl1pPr>
    <a:lvl2pPr marL="1293922" algn="l" defTabSz="2587843" rtl="0" eaLnBrk="1" latinLnBrk="0" hangingPunct="1">
      <a:defRPr sz="3396" kern="1200">
        <a:solidFill>
          <a:schemeClr val="tx1"/>
        </a:solidFill>
        <a:latin typeface="+mn-lt"/>
        <a:ea typeface="+mn-ea"/>
        <a:cs typeface="+mn-cs"/>
      </a:defRPr>
    </a:lvl2pPr>
    <a:lvl3pPr marL="2587843" algn="l" defTabSz="2587843" rtl="0" eaLnBrk="1" latinLnBrk="0" hangingPunct="1">
      <a:defRPr sz="3396" kern="1200">
        <a:solidFill>
          <a:schemeClr val="tx1"/>
        </a:solidFill>
        <a:latin typeface="+mn-lt"/>
        <a:ea typeface="+mn-ea"/>
        <a:cs typeface="+mn-cs"/>
      </a:defRPr>
    </a:lvl3pPr>
    <a:lvl4pPr marL="3881765" algn="l" defTabSz="2587843" rtl="0" eaLnBrk="1" latinLnBrk="0" hangingPunct="1">
      <a:defRPr sz="3396" kern="1200">
        <a:solidFill>
          <a:schemeClr val="tx1"/>
        </a:solidFill>
        <a:latin typeface="+mn-lt"/>
        <a:ea typeface="+mn-ea"/>
        <a:cs typeface="+mn-cs"/>
      </a:defRPr>
    </a:lvl4pPr>
    <a:lvl5pPr marL="5175687" algn="l" defTabSz="2587843" rtl="0" eaLnBrk="1" latinLnBrk="0" hangingPunct="1">
      <a:defRPr sz="3396" kern="1200">
        <a:solidFill>
          <a:schemeClr val="tx1"/>
        </a:solidFill>
        <a:latin typeface="+mn-lt"/>
        <a:ea typeface="+mn-ea"/>
        <a:cs typeface="+mn-cs"/>
      </a:defRPr>
    </a:lvl5pPr>
    <a:lvl6pPr marL="6469609" algn="l" defTabSz="2587843" rtl="0" eaLnBrk="1" latinLnBrk="0" hangingPunct="1">
      <a:defRPr sz="3396" kern="1200">
        <a:solidFill>
          <a:schemeClr val="tx1"/>
        </a:solidFill>
        <a:latin typeface="+mn-lt"/>
        <a:ea typeface="+mn-ea"/>
        <a:cs typeface="+mn-cs"/>
      </a:defRPr>
    </a:lvl6pPr>
    <a:lvl7pPr marL="7763530" algn="l" defTabSz="2587843" rtl="0" eaLnBrk="1" latinLnBrk="0" hangingPunct="1">
      <a:defRPr sz="3396" kern="1200">
        <a:solidFill>
          <a:schemeClr val="tx1"/>
        </a:solidFill>
        <a:latin typeface="+mn-lt"/>
        <a:ea typeface="+mn-ea"/>
        <a:cs typeface="+mn-cs"/>
      </a:defRPr>
    </a:lvl7pPr>
    <a:lvl8pPr marL="9057452" algn="l" defTabSz="2587843" rtl="0" eaLnBrk="1" latinLnBrk="0" hangingPunct="1">
      <a:defRPr sz="3396" kern="1200">
        <a:solidFill>
          <a:schemeClr val="tx1"/>
        </a:solidFill>
        <a:latin typeface="+mn-lt"/>
        <a:ea typeface="+mn-ea"/>
        <a:cs typeface="+mn-cs"/>
      </a:defRPr>
    </a:lvl8pPr>
    <a:lvl9pPr marL="10351374" algn="l" defTabSz="2587843" rtl="0" eaLnBrk="1" latinLnBrk="0" hangingPunct="1">
      <a:defRPr sz="339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E0C03-D9E5-4B43-AF1F-0BBACD9EC55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374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FDD-BA8A-418B-9481-9B2ACB3D8809}" type="datetimeFigureOut">
              <a:rPr lang="ru-RU" smtClean="0"/>
              <a:t>19.03.2022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FC95-27CE-4118-A785-DE61F0A92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32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FDD-BA8A-418B-9481-9B2ACB3D8809}" type="datetimeFigureOut">
              <a:rPr lang="ru-RU" smtClean="0"/>
              <a:t>19.03.2022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FC95-27CE-4118-A785-DE61F0A92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822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FDD-BA8A-418B-9481-9B2ACB3D8809}" type="datetimeFigureOut">
              <a:rPr lang="ru-RU" smtClean="0"/>
              <a:t>19.03.2022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FC95-27CE-4118-A785-DE61F0A92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299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FDD-BA8A-418B-9481-9B2ACB3D8809}" type="datetimeFigureOut">
              <a:rPr lang="ru-RU" smtClean="0"/>
              <a:t>19.03.2022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FC95-27CE-4118-A785-DE61F0A92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1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FDD-BA8A-418B-9481-9B2ACB3D8809}" type="datetimeFigureOut">
              <a:rPr lang="ru-RU" smtClean="0"/>
              <a:t>19.03.2022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FC95-27CE-4118-A785-DE61F0A92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069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FDD-BA8A-418B-9481-9B2ACB3D8809}" type="datetimeFigureOut">
              <a:rPr lang="ru-RU" smtClean="0"/>
              <a:t>19.03.2022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FC95-27CE-4118-A785-DE61F0A92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978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FDD-BA8A-418B-9481-9B2ACB3D8809}" type="datetimeFigureOut">
              <a:rPr lang="ru-RU" smtClean="0"/>
              <a:t>19.03.2022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FC95-27CE-4118-A785-DE61F0A92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618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FDD-BA8A-418B-9481-9B2ACB3D8809}" type="datetimeFigureOut">
              <a:rPr lang="ru-RU" smtClean="0"/>
              <a:t>19.03.2022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FC95-27CE-4118-A785-DE61F0A92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502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FDD-BA8A-418B-9481-9B2ACB3D8809}" type="datetimeFigureOut">
              <a:rPr lang="ru-RU" smtClean="0"/>
              <a:t>19.03.2022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FC95-27CE-4118-A785-DE61F0A92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077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FDD-BA8A-418B-9481-9B2ACB3D8809}" type="datetimeFigureOut">
              <a:rPr lang="ru-RU" smtClean="0"/>
              <a:t>19.03.2022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FC95-27CE-4118-A785-DE61F0A92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521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14FDD-BA8A-418B-9481-9B2ACB3D8809}" type="datetimeFigureOut">
              <a:rPr lang="ru-RU" smtClean="0"/>
              <a:t>19.03.2022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DFC95-27CE-4118-A785-DE61F0A92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97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14FDD-BA8A-418B-9481-9B2ACB3D8809}" type="datetimeFigureOut">
              <a:rPr lang="ru-RU" smtClean="0"/>
              <a:t>19.03.2022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DFC95-27CE-4118-A785-DE61F0A920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3837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12" Type="http://schemas.openxmlformats.org/officeDocument/2006/relationships/image" Target="../media/image8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11" Type="http://schemas.openxmlformats.org/officeDocument/2006/relationships/image" Target="../media/image7.pn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6.png"/><Relationship Id="rId4" Type="http://schemas.openxmlformats.org/officeDocument/2006/relationships/image" Target="../media/image2.jpeg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77606"/>
            <a:ext cx="21383625" cy="198000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ПРОЦЕССА ЖИДКОФАЗНОГО ГИДРИРОВАНИЯ АРЕНОВ И ИХ СМЕСЕЙ В ПРИСУТСТВИИ МЕТАЛЛОСОДЕРЖАЩИХ КАТАЛИТИЧЕСКИХ СИСТЕМ, СТАБИЛИЗИРОВАННЫХ В АРОМАТИЧЕСКИХ ПОЛИМЕРНЫХ СЕТКАХ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91812" y="3617606"/>
            <a:ext cx="19620000" cy="26100000"/>
          </a:xfrm>
          <a:ln w="28575"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ru-RU" sz="2000" dirty="0" smtClean="0"/>
              <a:t>Все </a:t>
            </a:r>
            <a:r>
              <a:rPr lang="ru-RU" sz="2000" dirty="0" err="1"/>
              <a:t>промышленнозначимые</a:t>
            </a:r>
            <a:r>
              <a:rPr lang="ru-RU" sz="2000" dirty="0"/>
              <a:t> реакции насыщения ароматических циклов – каталитические, поэтому выбор и оптимизация каталитических систем гидрирования ароматических </a:t>
            </a:r>
            <a:r>
              <a:rPr lang="ru-RU" sz="2000" dirty="0" smtClean="0"/>
              <a:t> </a:t>
            </a:r>
            <a:r>
              <a:rPr lang="ru-RU" sz="2000" dirty="0"/>
              <a:t>субстратов важен. Каталитическая система представляет собой </a:t>
            </a:r>
            <a:r>
              <a:rPr lang="ru-RU" sz="2000" dirty="0" smtClean="0"/>
              <a:t>металл( в основном благородные </a:t>
            </a:r>
            <a:r>
              <a:rPr lang="ru-RU" sz="2000" dirty="0" err="1" smtClean="0"/>
              <a:t>маталлы</a:t>
            </a:r>
            <a:r>
              <a:rPr lang="ru-RU" sz="2000" dirty="0" smtClean="0"/>
              <a:t>), </a:t>
            </a:r>
            <a:r>
              <a:rPr lang="ru-RU" sz="2000" dirty="0"/>
              <a:t>нанесенный на некоторое вещество-носитель в качестве которой могут быть использованы как органические так и неорганические </a:t>
            </a:r>
            <a:r>
              <a:rPr lang="ru-RU" sz="2000" dirty="0" smtClean="0"/>
              <a:t>соединения.</a:t>
            </a:r>
            <a:r>
              <a:rPr lang="ru-RU" sz="2000" dirty="0"/>
              <a:t> В последние два десятилетия стали активно использовать органические носители, в том числе представляющие собой полимерные сорбенты на основе </a:t>
            </a:r>
            <a:r>
              <a:rPr lang="ru-RU" sz="2000" dirty="0" err="1"/>
              <a:t>сверсшитого</a:t>
            </a:r>
            <a:r>
              <a:rPr lang="ru-RU" sz="2000" dirty="0"/>
              <a:t> полистирола. </a:t>
            </a:r>
            <a:r>
              <a:rPr lang="ru-RU" sz="2000" dirty="0" smtClean="0"/>
              <a:t> Поэтому </a:t>
            </a:r>
            <a:r>
              <a:rPr lang="ru-RU" sz="2000" dirty="0"/>
              <a:t>Целью работы является исследование процесса жидкофазного гидрирования </a:t>
            </a:r>
            <a:r>
              <a:rPr lang="ru-RU" sz="2000" dirty="0" err="1"/>
              <a:t>аренов</a:t>
            </a:r>
            <a:r>
              <a:rPr lang="ru-RU" sz="2000" dirty="0"/>
              <a:t> и их смесей в </a:t>
            </a:r>
            <a:r>
              <a:rPr lang="ru-RU" sz="2000" dirty="0" err="1"/>
              <a:t>присуствии</a:t>
            </a:r>
            <a:r>
              <a:rPr lang="ru-RU" sz="2000" dirty="0"/>
              <a:t> </a:t>
            </a:r>
            <a:r>
              <a:rPr lang="ru-RU" sz="2000" dirty="0" err="1"/>
              <a:t>платинасодержащих</a:t>
            </a:r>
            <a:r>
              <a:rPr lang="ru-RU" sz="2000" dirty="0"/>
              <a:t> каталитических систем, стабилизированных в ароматических полимерных сетках</a:t>
            </a:r>
            <a:r>
              <a:rPr lang="ru-RU" sz="2000" dirty="0" smtClean="0"/>
              <a:t>.</a:t>
            </a:r>
          </a:p>
          <a:p>
            <a:pPr algn="just"/>
            <a:endParaRPr lang="ru-RU" sz="2000" dirty="0"/>
          </a:p>
          <a:p>
            <a:pPr algn="just"/>
            <a:endParaRPr lang="ru-RU" sz="2000" dirty="0" smtClean="0"/>
          </a:p>
          <a:p>
            <a:pPr algn="just"/>
            <a:endParaRPr lang="ru-RU" sz="2000" dirty="0"/>
          </a:p>
          <a:p>
            <a:pPr algn="just"/>
            <a:endParaRPr lang="ru-RU" sz="2000" dirty="0" smtClean="0"/>
          </a:p>
          <a:p>
            <a:pPr algn="just"/>
            <a:endParaRPr lang="ru-RU" sz="2000" dirty="0"/>
          </a:p>
          <a:p>
            <a:pPr algn="just"/>
            <a:endParaRPr lang="ru-RU" sz="2000" dirty="0" smtClean="0"/>
          </a:p>
          <a:p>
            <a:pPr algn="just"/>
            <a:endParaRPr lang="ru-RU" sz="2000" dirty="0"/>
          </a:p>
          <a:p>
            <a:pPr algn="just"/>
            <a:endParaRPr lang="ru-RU" sz="2000" dirty="0" smtClean="0"/>
          </a:p>
          <a:p>
            <a:pPr algn="just"/>
            <a:endParaRPr lang="ru-RU" sz="2000" dirty="0"/>
          </a:p>
          <a:p>
            <a:pPr algn="just"/>
            <a:endParaRPr lang="ru-RU" sz="2000" dirty="0" smtClean="0"/>
          </a:p>
          <a:p>
            <a:pPr algn="just"/>
            <a:endParaRPr lang="ru-RU" sz="2000" dirty="0"/>
          </a:p>
          <a:p>
            <a:pPr algn="just"/>
            <a:endParaRPr lang="ru-RU" sz="2000" dirty="0" smtClean="0"/>
          </a:p>
          <a:p>
            <a:pPr algn="just"/>
            <a:endParaRPr lang="ru-RU" sz="2000" dirty="0"/>
          </a:p>
          <a:p>
            <a:pPr algn="just"/>
            <a:endParaRPr lang="ru-RU" sz="2000" dirty="0" smtClean="0"/>
          </a:p>
          <a:p>
            <a:pPr algn="just"/>
            <a:endParaRPr lang="ru-RU" sz="2000" dirty="0"/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 </a:t>
            </a:r>
            <a:endParaRPr lang="ru-RU" sz="2000" dirty="0"/>
          </a:p>
          <a:p>
            <a:pPr algn="just"/>
            <a:endParaRPr lang="ru-RU" sz="2000" dirty="0" smtClean="0"/>
          </a:p>
          <a:p>
            <a:pPr algn="just"/>
            <a:endParaRPr lang="ru-RU" sz="2000" dirty="0"/>
          </a:p>
          <a:p>
            <a:pPr algn="just"/>
            <a:endParaRPr lang="ru-RU" sz="2000" dirty="0" smtClean="0"/>
          </a:p>
          <a:p>
            <a:pPr algn="just"/>
            <a:endParaRPr lang="ru-RU" sz="20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770021" y="2310063"/>
            <a:ext cx="19821791" cy="1127543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А.О.Пинюкова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Руководитель-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А.В.Быков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Кафера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биотехнологии, химии и стандартизации, ФГБОУ ВО Тверской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технический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 , 170026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Россия, Тверь, наб. А. Никитина,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yourchemist@mail.ru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1812" y="5237606"/>
            <a:ext cx="9180000" cy="54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Катализаторы( 1%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MN100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1%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-2,1%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-3,1%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/С-4)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предварительно восстанавливали при 300°С в токе водорода в течении 3 часов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71812" y="5957606"/>
            <a:ext cx="6120000" cy="450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  <a:p>
            <a:pPr algn="ctr"/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Установка для проведения гидрирования</a:t>
            </a: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 descr="Картинки по запросу реактор автоклав multi reactor system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812" y="5957606"/>
            <a:ext cx="6120000" cy="37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7451812" y="6497606"/>
            <a:ext cx="324000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проведения реакции гидрирования: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реакции-2 часа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Температура 230°С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Давление 5МПа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субстрата для гидрирования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бензол, толуол)- 0,01 моль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Катализатор -0,1000 г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Растворитель додекан -40,0 мл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331812" y="10637606"/>
            <a:ext cx="213836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8442212"/>
              </p:ext>
            </p:extLst>
          </p:nvPr>
        </p:nvGraphicFramePr>
        <p:xfrm>
          <a:off x="971812" y="10457606"/>
          <a:ext cx="6120000" cy="41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SPW 12.0 Graph" r:id="rId5" imgW="5505532" imgH="4381579" progId="SigmaPlotGraphicObject.11">
                  <p:embed/>
                </p:oleObj>
              </mc:Choice>
              <mc:Fallback>
                <p:oleObj name="SPW 12.0 Graph" r:id="rId5" imgW="5505532" imgH="4381579" progId="SigmaPlotGraphicObject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812" y="10457606"/>
                        <a:ext cx="6120000" cy="4140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331812" y="14719726"/>
            <a:ext cx="540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Кинетическая кривая расходования бензола от времени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1%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MN100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71812" y="10457606"/>
            <a:ext cx="5760000" cy="4246667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7631812" y="14597606"/>
            <a:ext cx="522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Кинетическая кривая расходования толуола от времени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1%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MN100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3571812" y="10277606"/>
            <a:ext cx="6120000" cy="432000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13391812" y="14506895"/>
            <a:ext cx="630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Кинетические кривые расходования бензола и толуола на 1%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MN100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71812" y="17297606"/>
            <a:ext cx="6120000" cy="4123809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71812" y="21437606"/>
            <a:ext cx="6300000" cy="4133333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71812" y="25757606"/>
            <a:ext cx="6480000" cy="3793822"/>
          </a:xfrm>
          <a:prstGeom prst="rect">
            <a:avLst/>
          </a:prstGeom>
        </p:spPr>
      </p:pic>
      <p:sp>
        <p:nvSpPr>
          <p:cNvPr id="40" name="Прямоугольник 39"/>
          <p:cNvSpPr/>
          <p:nvPr/>
        </p:nvSpPr>
        <p:spPr>
          <a:xfrm>
            <a:off x="10331813" y="5057606"/>
            <a:ext cx="9720000" cy="108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приведенных скоростей гидрирования смесей бензола и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толуола, выраженных в моль(Субстрата)/(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моль(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)*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л*с,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платине, стабилизированной в различных полимерных сетках</a:t>
            </a:r>
          </a:p>
        </p:txBody>
      </p:sp>
      <p:pic>
        <p:nvPicPr>
          <p:cNvPr id="45" name="Рисунок 4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1231812" y="7757606"/>
            <a:ext cx="8820000" cy="2520000"/>
          </a:xfrm>
          <a:prstGeom prst="rect">
            <a:avLst/>
          </a:prstGeom>
        </p:spPr>
      </p:pic>
      <p:sp>
        <p:nvSpPr>
          <p:cNvPr id="46" name="Прямоугольник 45"/>
          <p:cNvSpPr/>
          <p:nvPr/>
        </p:nvSpPr>
        <p:spPr>
          <a:xfrm>
            <a:off x="10766025" y="6497606"/>
            <a:ext cx="9179999" cy="108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Максимальная активность как в гидрировании бензола, так и в гидрировании толуола в их смесях наблюдается для системы </a:t>
            </a:r>
            <a:r>
              <a:rPr lang="en-US" sz="240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ru-RU" sz="240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40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</a:p>
        </p:txBody>
      </p:sp>
      <p:pic>
        <p:nvPicPr>
          <p:cNvPr id="47" name="Рисунок 4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2131812" y="18197606"/>
            <a:ext cx="7740000" cy="4140000"/>
          </a:xfrm>
          <a:prstGeom prst="rect">
            <a:avLst/>
          </a:prstGeom>
        </p:spPr>
      </p:pic>
      <p:sp>
        <p:nvSpPr>
          <p:cNvPr id="48" name="Прямоугольник 47"/>
          <p:cNvSpPr/>
          <p:nvPr/>
        </p:nvSpPr>
        <p:spPr>
          <a:xfrm>
            <a:off x="14111812" y="15317606"/>
            <a:ext cx="5580000" cy="12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каталитических систем методом ИК-спектроскопии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Стрелка вниз 48"/>
          <p:cNvSpPr/>
          <p:nvPr/>
        </p:nvSpPr>
        <p:spPr>
          <a:xfrm>
            <a:off x="16271812" y="16757606"/>
            <a:ext cx="1080000" cy="1080000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8711812" y="16757606"/>
            <a:ext cx="6480000" cy="12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ИК-спектры  восстановленной и отработанных каталитических систем </a:t>
            </a:r>
            <a:r>
              <a:rPr lang="en-US" sz="2400" b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ru-RU" sz="2400" b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b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ru-RU" sz="2400" b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</a:p>
        </p:txBody>
      </p:sp>
      <p:pic>
        <p:nvPicPr>
          <p:cNvPr id="51" name="Рисунок 5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351812" y="24137606"/>
            <a:ext cx="7560000" cy="3960000"/>
          </a:xfrm>
          <a:prstGeom prst="rect">
            <a:avLst/>
          </a:prstGeom>
        </p:spPr>
      </p:pic>
      <p:sp>
        <p:nvSpPr>
          <p:cNvPr id="52" name="Прямоугольник 51"/>
          <p:cNvSpPr/>
          <p:nvPr/>
        </p:nvSpPr>
        <p:spPr>
          <a:xfrm>
            <a:off x="13391812" y="22517606"/>
            <a:ext cx="5760000" cy="144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ИК-спектры исходной, восстановленной и отработанной каталитических систем </a:t>
            </a:r>
            <a:r>
              <a:rPr lang="en-US" sz="2400" b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ru-RU" sz="2400" b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b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400" b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16091812" y="25217606"/>
            <a:ext cx="4140000" cy="3960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ИК спектров можно сделать о том, что матрица катализатора в ходе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каталического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цикла остается неизменной .</a:t>
            </a:r>
          </a:p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ней только адсорбируется растворитель додекан-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интенсивности полос в районе 2900-2840 см</a:t>
            </a:r>
            <a:r>
              <a:rPr lang="ru-RU" sz="2400" b="1" baseline="30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ru-RU" sz="2400" dirty="0"/>
              <a:t>,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971812" y="16037606"/>
            <a:ext cx="864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Кинетические кривые расходования бензола и толуола от времени на 1% </a:t>
            </a:r>
            <a:r>
              <a:rPr lang="en-US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ru-RU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/С-2(1), 1% </a:t>
            </a:r>
            <a:r>
              <a:rPr lang="en-US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ru-RU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/С-3 (2)и 1% </a:t>
            </a:r>
            <a:r>
              <a:rPr lang="en-US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ru-RU" sz="2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/С-4 (3)соотвественно</a:t>
            </a:r>
            <a:endParaRPr lang="ru-RU" sz="2400" dirty="0"/>
          </a:p>
        </p:txBody>
      </p:sp>
      <p:sp>
        <p:nvSpPr>
          <p:cNvPr id="61" name="TextBox 60"/>
          <p:cNvSpPr txBox="1"/>
          <p:nvPr/>
        </p:nvSpPr>
        <p:spPr>
          <a:xfrm>
            <a:off x="7271812" y="17657606"/>
            <a:ext cx="54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271812" y="21257606"/>
            <a:ext cx="54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451812" y="25397606"/>
            <a:ext cx="54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85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</TotalTime>
  <Words>390</Words>
  <Application>Microsoft Office PowerPoint</Application>
  <PresentationFormat>Произвольный</PresentationFormat>
  <Paragraphs>57</Paragraphs>
  <Slides>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SigmaPlot 12.0 Graph</vt:lpstr>
      <vt:lpstr>ИССЛЕДОВАНИЕ ПРОЦЕССА ЖИДКОФАЗНОГО ГИДРИРОВАНИЯ АРЕНОВ И ИХ СМЕСЕЙ В ПРИСУТСТВИИ МЕТАЛЛОСОДЕРЖАЩИХ КАТАЛИТИЧЕСКИХ СИСТЕМ, СТАБИЛИЗИРОВАННЫХ В АРОМАТИЧЕСКИХ ПОЛИМЕРНЫХ СЕТКАХ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Vlad</dc:creator>
  <cp:lastModifiedBy>Vlad</cp:lastModifiedBy>
  <cp:revision>17</cp:revision>
  <dcterms:created xsi:type="dcterms:W3CDTF">2022-03-19T14:45:22Z</dcterms:created>
  <dcterms:modified xsi:type="dcterms:W3CDTF">2022-03-19T17:19:25Z</dcterms:modified>
</cp:coreProperties>
</file>