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62" r:id="rId3"/>
    <p:sldId id="282" r:id="rId4"/>
    <p:sldId id="291" r:id="rId5"/>
    <p:sldId id="287" r:id="rId6"/>
    <p:sldId id="295" r:id="rId7"/>
    <p:sldId id="296"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66FF"/>
    <a:srgbClr val="FF5353"/>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89398" autoAdjust="0"/>
  </p:normalViewPr>
  <p:slideViewPr>
    <p:cSldViewPr snapToGrid="0">
      <p:cViewPr varScale="1">
        <p:scale>
          <a:sx n="113" d="100"/>
          <a:sy n="113" d="100"/>
        </p:scale>
        <p:origin x="2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FAA20-1E39-4D10-8969-FE77FA66DACA}" type="datetimeFigureOut">
              <a:rPr lang="ru-RU" smtClean="0"/>
              <a:t>21.03.2022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882E1-A77D-430F-8F0A-97B73DE80BB1}" type="slidenum">
              <a:rPr lang="ru-RU" smtClean="0"/>
              <a:t>‹#›</a:t>
            </a:fld>
            <a:endParaRPr lang="ru-RU"/>
          </a:p>
        </p:txBody>
      </p:sp>
    </p:spTree>
    <p:extLst>
      <p:ext uri="{BB962C8B-B14F-4D97-AF65-F5344CB8AC3E}">
        <p14:creationId xmlns:p14="http://schemas.microsoft.com/office/powerpoint/2010/main" val="34565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качестве объекта исследования использовались эритроциты и выделенный гемоглобин человека. В качестве коагулянта использовали гепарин. После выделения, эритроциты и гемоглобин помещали в фосфатный буфер с рН 7.4. Эксперименты проводил в течении 4 часов после выделения, образцы хранили при +4С.</a:t>
            </a:r>
          </a:p>
          <a:p>
            <a:r>
              <a:rPr lang="ru-RU" sz="1200" kern="1200" dirty="0">
                <a:solidFill>
                  <a:schemeClr val="tx1"/>
                </a:solidFill>
                <a:effectLst/>
                <a:latin typeface="+mn-lt"/>
                <a:ea typeface="+mn-ea"/>
                <a:cs typeface="+mn-cs"/>
              </a:rPr>
              <a:t>После выделения, из образцов вытесняли кислород смесью оксида азота и углекислого газа при постоянном перемешивании в течении 20 минут. Насыщение кислородом проходило при тех же условиях. После чего образцы помещали в герметично закрытые </a:t>
            </a:r>
            <a:r>
              <a:rPr lang="ru-RU" sz="1200" kern="1200" dirty="0" err="1">
                <a:solidFill>
                  <a:schemeClr val="tx1"/>
                </a:solidFill>
                <a:effectLst/>
                <a:latin typeface="+mn-lt"/>
                <a:ea typeface="+mn-ea"/>
                <a:cs typeface="+mn-cs"/>
              </a:rPr>
              <a:t>гематокритные</a:t>
            </a:r>
            <a:r>
              <a:rPr lang="ru-RU" sz="1200" kern="1200" dirty="0">
                <a:solidFill>
                  <a:schemeClr val="tx1"/>
                </a:solidFill>
                <a:effectLst/>
                <a:latin typeface="+mn-lt"/>
                <a:ea typeface="+mn-ea"/>
                <a:cs typeface="+mn-cs"/>
              </a:rPr>
              <a:t> капилляры и использовались для исследований.</a:t>
            </a:r>
          </a:p>
          <a:p>
            <a:r>
              <a:rPr lang="ru-RU" sz="1200" i="1" kern="1200" dirty="0">
                <a:solidFill>
                  <a:schemeClr val="tx1"/>
                </a:solidFill>
                <a:effectLst/>
                <a:latin typeface="+mn-lt"/>
                <a:ea typeface="+mn-ea"/>
                <a:cs typeface="+mn-cs"/>
              </a:rPr>
              <a:t>(газовой смеси азота и 0.04% СО</a:t>
            </a:r>
            <a:r>
              <a:rPr lang="ru-RU" sz="1200" i="1" kern="1200" baseline="-25000" dirty="0">
                <a:solidFill>
                  <a:schemeClr val="tx1"/>
                </a:solidFill>
                <a:effectLst/>
                <a:latin typeface="+mn-lt"/>
                <a:ea typeface="+mn-ea"/>
                <a:cs typeface="+mn-cs"/>
              </a:rPr>
              <a:t>2</a:t>
            </a:r>
            <a:r>
              <a:rPr lang="ru-RU" sz="1200" i="1" kern="1200" dirty="0">
                <a:solidFill>
                  <a:schemeClr val="tx1"/>
                </a:solidFill>
                <a:effectLst/>
                <a:latin typeface="+mn-lt"/>
                <a:ea typeface="+mn-ea"/>
                <a:cs typeface="+mn-cs"/>
              </a:rPr>
              <a:t> (ПГС-сервис, Россия) при объеме 2 мл (</a:t>
            </a:r>
            <a:r>
              <a:rPr lang="en-US" sz="1200" i="1" kern="1200" dirty="0" err="1">
                <a:solidFill>
                  <a:schemeClr val="tx1"/>
                </a:solidFill>
                <a:effectLst/>
                <a:latin typeface="+mn-lt"/>
                <a:ea typeface="+mn-ea"/>
                <a:cs typeface="+mn-cs"/>
              </a:rPr>
              <a:t>Ht</a:t>
            </a:r>
            <a:r>
              <a:rPr lang="ru-RU" sz="1200" i="1" kern="1200" dirty="0">
                <a:solidFill>
                  <a:schemeClr val="tx1"/>
                </a:solidFill>
                <a:effectLst/>
                <a:latin typeface="+mn-lt"/>
                <a:ea typeface="+mn-ea"/>
                <a:cs typeface="+mn-cs"/>
              </a:rPr>
              <a:t> = 40%). Вытеснение проводилось при комнатной температуре, в течении 20 минут при постоянном перемешивании при скорости потока 0.1 л/мин. Насыщение эритроцитарной массы кислородом проводилась параллельно при скорости потока воздуха 0.1 л/мин. </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Контроль парциального давления газовой смеси азота и кислорода осуществляли при помощи платинового электрода (</a:t>
            </a:r>
            <a:r>
              <a:rPr lang="ru-RU" sz="1200" i="1" kern="1200" dirty="0" err="1">
                <a:solidFill>
                  <a:schemeClr val="tx1"/>
                </a:solidFill>
                <a:effectLst/>
                <a:latin typeface="+mn-lt"/>
                <a:ea typeface="+mn-ea"/>
                <a:cs typeface="+mn-cs"/>
              </a:rPr>
              <a:t>полярографический</a:t>
            </a:r>
            <a:r>
              <a:rPr lang="ru-RU" sz="1200" i="1" kern="1200" dirty="0">
                <a:solidFill>
                  <a:schemeClr val="tx1"/>
                </a:solidFill>
                <a:effectLst/>
                <a:latin typeface="+mn-lt"/>
                <a:ea typeface="+mn-ea"/>
                <a:cs typeface="+mn-cs"/>
              </a:rPr>
              <a:t> метод). При этом, максимальное содержание кислорода в воздухе (22%) соответствовало -0.39 мВ, а полное вытеснение кислорода соответствовало значению -9.19 мВ.)</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Регистрация спектра комбинационного рассеяния осуществлялась в диапазоне 800-3100 см</a:t>
            </a:r>
            <a:r>
              <a:rPr lang="ru-RU" sz="1200" kern="1200" baseline="30000" dirty="0">
                <a:solidFill>
                  <a:schemeClr val="tx1"/>
                </a:solidFill>
                <a:effectLst/>
                <a:latin typeface="+mn-lt"/>
                <a:ea typeface="+mn-ea"/>
                <a:cs typeface="+mn-cs"/>
              </a:rPr>
              <a:t>-1</a:t>
            </a:r>
            <a:r>
              <a:rPr lang="ru-RU" sz="1200" kern="1200" dirty="0">
                <a:solidFill>
                  <a:schemeClr val="tx1"/>
                </a:solidFill>
                <a:effectLst/>
                <a:latin typeface="+mn-lt"/>
                <a:ea typeface="+mn-ea"/>
                <a:cs typeface="+mn-cs"/>
              </a:rPr>
              <a:t>, при использовании лазера 532 нм, что позволяет зарегистрировать изменения конформации в области отпечатков пальцев гемоглобина и в высокочастотной области, в которой присутствует отклик от аминокислот гемоглобина.</a:t>
            </a:r>
          </a:p>
          <a:p>
            <a:r>
              <a:rPr lang="ru-RU" sz="1200" i="1" kern="1200" dirty="0">
                <a:solidFill>
                  <a:schemeClr val="tx1"/>
                </a:solidFill>
                <a:effectLst/>
                <a:latin typeface="+mn-lt"/>
                <a:ea typeface="+mn-ea"/>
                <a:cs typeface="+mn-cs"/>
              </a:rPr>
              <a:t>Ранее, в литературе исследовались изменения в низкочастотной области спектра КР, в которой видны изменения во взаимодействии железа гема и гистидина глобина. В то же время, изменения в высокочастотной области оставались без внимания.</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Использование зеленого лазера позволяет избавиться от существенного вклада от липидов мембраны эритроцитов в высокочастотной области сигнала. Таким образом, изменения в высокочастотной области спектра главным образом связаны с конформационными изменениями гемоглобина.</a:t>
            </a:r>
            <a:endParaRPr lang="ru-RU" dirty="0"/>
          </a:p>
        </p:txBody>
      </p:sp>
      <p:sp>
        <p:nvSpPr>
          <p:cNvPr id="4" name="Номер слайда 3"/>
          <p:cNvSpPr>
            <a:spLocks noGrp="1"/>
          </p:cNvSpPr>
          <p:nvPr>
            <p:ph type="sldNum" sz="quarter" idx="10"/>
          </p:nvPr>
        </p:nvSpPr>
        <p:spPr/>
        <p:txBody>
          <a:bodyPr/>
          <a:lstStyle/>
          <a:p>
            <a:fld id="{7CA2A414-9CFA-4BA2-9BF2-779BD74212C7}" type="slidenum">
              <a:rPr lang="ru-RU" smtClean="0"/>
              <a:t>2</a:t>
            </a:fld>
            <a:endParaRPr lang="ru-RU"/>
          </a:p>
        </p:txBody>
      </p:sp>
    </p:spTree>
    <p:extLst>
      <p:ext uri="{BB962C8B-B14F-4D97-AF65-F5344CB8AC3E}">
        <p14:creationId xmlns:p14="http://schemas.microsoft.com/office/powerpoint/2010/main" val="54539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Через час после добавления </a:t>
            </a:r>
            <a:r>
              <a:rPr lang="ru-RU" baseline="0" dirty="0" err="1"/>
              <a:t>уабаина</a:t>
            </a:r>
            <a:r>
              <a:rPr lang="ru-RU" baseline="0" dirty="0"/>
              <a:t>, изменения главным образом отмечены для валентных колебаний пирролов и винильных групп. При этом, отсутствуют достоверные изменения в валентных колебаниях аминокислот.</a:t>
            </a:r>
          </a:p>
          <a:p>
            <a:r>
              <a:rPr lang="ru-RU" baseline="0" dirty="0"/>
              <a:t>Отметим, что влияние </a:t>
            </a:r>
            <a:r>
              <a:rPr lang="ru-RU" baseline="0" dirty="0" err="1"/>
              <a:t>уабаина</a:t>
            </a:r>
            <a:r>
              <a:rPr lang="ru-RU" baseline="0" dirty="0"/>
              <a:t> на конформацию гема растет с увеличением времени инкубации. Аналогично, происходит изменение конформации по триптофановой флуоресценции. </a:t>
            </a:r>
            <a:endParaRPr lang="ru-RU" dirty="0"/>
          </a:p>
        </p:txBody>
      </p:sp>
      <p:sp>
        <p:nvSpPr>
          <p:cNvPr id="4" name="Номер слайда 3"/>
          <p:cNvSpPr>
            <a:spLocks noGrp="1"/>
          </p:cNvSpPr>
          <p:nvPr>
            <p:ph type="sldNum" sz="quarter" idx="10"/>
          </p:nvPr>
        </p:nvSpPr>
        <p:spPr/>
        <p:txBody>
          <a:bodyPr/>
          <a:lstStyle/>
          <a:p>
            <a:fld id="{F403EA21-4006-457F-95DB-B4BC9FFE0B45}" type="slidenum">
              <a:rPr lang="ru-RU" smtClean="0"/>
              <a:t>3</a:t>
            </a:fld>
            <a:endParaRPr lang="ru-RU"/>
          </a:p>
        </p:txBody>
      </p:sp>
    </p:spTree>
    <p:extLst>
      <p:ext uri="{BB962C8B-B14F-4D97-AF65-F5344CB8AC3E}">
        <p14:creationId xmlns:p14="http://schemas.microsoft.com/office/powerpoint/2010/main" val="60859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Снижение</a:t>
            </a:r>
            <a:r>
              <a:rPr lang="ru-RU" baseline="0" dirty="0"/>
              <a:t> экстраклеточного Са</a:t>
            </a:r>
            <a:r>
              <a:rPr lang="ru-RU" baseline="30000" dirty="0"/>
              <a:t>2+</a:t>
            </a:r>
            <a:r>
              <a:rPr lang="ru-RU" baseline="0" dirty="0"/>
              <a:t> до 1 мкМ, приводит к модельному состоянию с  перераспределением  Гб в клетке при отсутствии изменения её формы и объема. Так, для 1 </a:t>
            </a:r>
            <a:r>
              <a:rPr lang="ru-RU" baseline="0" dirty="0" err="1"/>
              <a:t>мМ</a:t>
            </a:r>
            <a:r>
              <a:rPr lang="ru-RU" baseline="0" dirty="0"/>
              <a:t> </a:t>
            </a:r>
            <a:r>
              <a:rPr lang="ru-RU" baseline="0" dirty="0" err="1"/>
              <a:t>Са</a:t>
            </a:r>
            <a:r>
              <a:rPr lang="ru-RU" baseline="0" dirty="0"/>
              <a:t> характерно распределение интенсивности сигнала ближе к краям клетки, а для 1 мкМ – к центру клетки. Вероятно, изменение конформации Гб и белков связано с изменением поверхностного заряда и более концентрированном расположении Гб около мембраны.</a:t>
            </a:r>
            <a:endParaRPr lang="ru-RU" dirty="0"/>
          </a:p>
        </p:txBody>
      </p:sp>
      <p:sp>
        <p:nvSpPr>
          <p:cNvPr id="4" name="Номер слайда 3"/>
          <p:cNvSpPr>
            <a:spLocks noGrp="1"/>
          </p:cNvSpPr>
          <p:nvPr>
            <p:ph type="sldNum" sz="quarter" idx="10"/>
          </p:nvPr>
        </p:nvSpPr>
        <p:spPr/>
        <p:txBody>
          <a:bodyPr/>
          <a:lstStyle/>
          <a:p>
            <a:fld id="{F403EA21-4006-457F-95DB-B4BC9FFE0B45}" type="slidenum">
              <a:rPr lang="ru-RU" smtClean="0"/>
              <a:t>4</a:t>
            </a:fld>
            <a:endParaRPr lang="ru-RU"/>
          </a:p>
        </p:txBody>
      </p:sp>
    </p:spTree>
    <p:extLst>
      <p:ext uri="{BB962C8B-B14F-4D97-AF65-F5344CB8AC3E}">
        <p14:creationId xmlns:p14="http://schemas.microsoft.com/office/powerpoint/2010/main" val="329961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В соответствии с лабораторными экспериментами, было проведено доклиническое исследование крови и эритроцитов больных ИЛГ. Было показано, что в эритроцитах цельной крови и суспензии без компонентов плазмы, конформация гема отличается от контрольной группы. Согласно полученным данным, длительное пребывание эритроцитов в гипоксической среде приводит к изменению конформации гема – колебания пирролов более выражены по отношению к колебаниям винильных групп. При этом, вклад валентных колебаний метиновых мостиков снижается относительно контроля, что указывает на конформацию гема, похожую на плоское седло.  Вероятно, данные изменения могут быть связаны со сниженной текучестью мембраны и </a:t>
            </a:r>
            <a:r>
              <a:rPr lang="ru-RU" baseline="0" dirty="0" err="1"/>
              <a:t>деформируемостью</a:t>
            </a:r>
            <a:r>
              <a:rPr lang="ru-RU" baseline="0" dirty="0"/>
              <a:t> эритроцитов (что затрудняет их проход по тонким капиллярам).</a:t>
            </a:r>
          </a:p>
          <a:p>
            <a:endParaRPr lang="ru-RU" baseline="0" dirty="0"/>
          </a:p>
          <a:p>
            <a:endParaRPr lang="ru-RU" baseline="0" dirty="0"/>
          </a:p>
          <a:p>
            <a:r>
              <a:rPr lang="ru-RU" baseline="0" dirty="0"/>
              <a:t>А ещё есть больной с нарушением липидного обмена…</a:t>
            </a:r>
            <a:endParaRPr lang="ru-RU" dirty="0"/>
          </a:p>
        </p:txBody>
      </p:sp>
      <p:sp>
        <p:nvSpPr>
          <p:cNvPr id="4" name="Номер слайда 3"/>
          <p:cNvSpPr>
            <a:spLocks noGrp="1"/>
          </p:cNvSpPr>
          <p:nvPr>
            <p:ph type="sldNum" sz="quarter" idx="10"/>
          </p:nvPr>
        </p:nvSpPr>
        <p:spPr/>
        <p:txBody>
          <a:bodyPr/>
          <a:lstStyle/>
          <a:p>
            <a:fld id="{F403EA21-4006-457F-95DB-B4BC9FFE0B45}" type="slidenum">
              <a:rPr lang="ru-RU" smtClean="0"/>
              <a:t>5</a:t>
            </a:fld>
            <a:endParaRPr lang="ru-RU"/>
          </a:p>
        </p:txBody>
      </p:sp>
    </p:spTree>
    <p:extLst>
      <p:ext uri="{BB962C8B-B14F-4D97-AF65-F5344CB8AC3E}">
        <p14:creationId xmlns:p14="http://schemas.microsoft.com/office/powerpoint/2010/main" val="384629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ru-RU"/>
              <a:t>Слатинская Ольга</a:t>
            </a:r>
          </a:p>
        </p:txBody>
      </p:sp>
      <p:sp>
        <p:nvSpPr>
          <p:cNvPr id="6" name="Номер слайда 5"/>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369240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ru-RU"/>
              <a:t>Слатинская Ольга</a:t>
            </a:r>
          </a:p>
        </p:txBody>
      </p:sp>
      <p:sp>
        <p:nvSpPr>
          <p:cNvPr id="6" name="Номер слайда 5"/>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411303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ru-RU"/>
              <a:t>Слатинская Ольга</a:t>
            </a:r>
          </a:p>
        </p:txBody>
      </p:sp>
      <p:sp>
        <p:nvSpPr>
          <p:cNvPr id="6" name="Номер слайда 5"/>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137017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cxnSp>
        <p:nvCxnSpPr>
          <p:cNvPr id="4" name="Straight Connector 3"/>
          <p:cNvCxnSpPr/>
          <p:nvPr userDrawn="1"/>
        </p:nvCxnSpPr>
        <p:spPr>
          <a:xfrm>
            <a:off x="431800" y="6453188"/>
            <a:ext cx="116162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9"/>
          <p:cNvCxnSpPr/>
          <p:nvPr userDrawn="1"/>
        </p:nvCxnSpPr>
        <p:spPr>
          <a:xfrm>
            <a:off x="431800" y="649288"/>
            <a:ext cx="116162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2002367" y="1484784"/>
            <a:ext cx="9999133" cy="480060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6" name="Slide Number Placeholder 7"/>
          <p:cNvSpPr>
            <a:spLocks noGrp="1"/>
          </p:cNvSpPr>
          <p:nvPr>
            <p:ph type="sldNum" sz="quarter" idx="10"/>
          </p:nvPr>
        </p:nvSpPr>
        <p:spPr>
          <a:xfrm>
            <a:off x="10608734" y="6519864"/>
            <a:ext cx="1439333" cy="293687"/>
          </a:xfrm>
        </p:spPr>
        <p:txBody>
          <a:bodyPr/>
          <a:lstStyle>
            <a:lvl1pPr>
              <a:defRPr b="1" smtClean="0"/>
            </a:lvl1pPr>
          </a:lstStyle>
          <a:p>
            <a:pPr>
              <a:defRPr/>
            </a:pPr>
            <a:fld id="{7D1BF236-C0DA-4030-A414-76AE4C162150}" type="slidenum">
              <a:rPr lang="ru-RU" altLang="ru-RU"/>
              <a:pPr>
                <a:defRPr/>
              </a:pPr>
              <a:t>‹#›</a:t>
            </a:fld>
            <a:endParaRPr lang="ru-RU" altLang="ru-RU"/>
          </a:p>
        </p:txBody>
      </p:sp>
      <p:sp>
        <p:nvSpPr>
          <p:cNvPr id="7" name="Footer Placeholder 6"/>
          <p:cNvSpPr>
            <a:spLocks noGrp="1"/>
          </p:cNvSpPr>
          <p:nvPr>
            <p:ph type="ftr" sz="quarter" idx="11"/>
          </p:nvPr>
        </p:nvSpPr>
        <p:spPr>
          <a:xfrm>
            <a:off x="431800" y="6448426"/>
            <a:ext cx="7594600" cy="365125"/>
          </a:xfrm>
        </p:spPr>
        <p:txBody>
          <a:bodyPr/>
          <a:lstStyle>
            <a:lvl1pPr algn="l">
              <a:defRPr smtClean="0">
                <a:solidFill>
                  <a:schemeClr val="tx1"/>
                </a:solidFill>
              </a:defRPr>
            </a:lvl1pPr>
          </a:lstStyle>
          <a:p>
            <a:pPr>
              <a:defRPr/>
            </a:pPr>
            <a:r>
              <a:rPr lang="ru-RU"/>
              <a:t>Слатинская Ольга</a:t>
            </a:r>
            <a:endParaRPr lang="ru-RU" dirty="0"/>
          </a:p>
        </p:txBody>
      </p:sp>
    </p:spTree>
    <p:extLst>
      <p:ext uri="{BB962C8B-B14F-4D97-AF65-F5344CB8AC3E}">
        <p14:creationId xmlns:p14="http://schemas.microsoft.com/office/powerpoint/2010/main" val="268763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ru-RU"/>
              <a:t>Слатинская Ольга</a:t>
            </a:r>
          </a:p>
        </p:txBody>
      </p:sp>
      <p:sp>
        <p:nvSpPr>
          <p:cNvPr id="6" name="Номер слайда 5"/>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59973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r>
              <a:rPr lang="ru-RU"/>
              <a:t>Слатинская Ольга</a:t>
            </a:r>
          </a:p>
        </p:txBody>
      </p:sp>
      <p:sp>
        <p:nvSpPr>
          <p:cNvPr id="6" name="Номер слайда 5"/>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180645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ru-RU"/>
              <a:t>Слатинская Ольга</a:t>
            </a:r>
          </a:p>
        </p:txBody>
      </p:sp>
      <p:sp>
        <p:nvSpPr>
          <p:cNvPr id="7" name="Номер слайда 6"/>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320896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r>
              <a:rPr lang="ru-RU"/>
              <a:t>Слатинская Ольга</a:t>
            </a:r>
          </a:p>
        </p:txBody>
      </p:sp>
      <p:sp>
        <p:nvSpPr>
          <p:cNvPr id="9" name="Номер слайда 8"/>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301951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a:t>Слатинская Ольга</a:t>
            </a:r>
          </a:p>
        </p:txBody>
      </p:sp>
      <p:sp>
        <p:nvSpPr>
          <p:cNvPr id="5" name="Номер слайда 4"/>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211237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r>
              <a:rPr lang="ru-RU"/>
              <a:t>Слатинская Ольга</a:t>
            </a:r>
          </a:p>
        </p:txBody>
      </p:sp>
      <p:sp>
        <p:nvSpPr>
          <p:cNvPr id="4" name="Номер слайда 3"/>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19523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ru-RU"/>
              <a:t>Слатинская Ольга</a:t>
            </a:r>
          </a:p>
        </p:txBody>
      </p:sp>
      <p:sp>
        <p:nvSpPr>
          <p:cNvPr id="7" name="Номер слайда 6"/>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165554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r>
              <a:rPr lang="ru-RU"/>
              <a:t>Слатинская Ольга</a:t>
            </a:r>
          </a:p>
        </p:txBody>
      </p:sp>
      <p:sp>
        <p:nvSpPr>
          <p:cNvPr id="7" name="Номер слайда 6"/>
          <p:cNvSpPr>
            <a:spLocks noGrp="1"/>
          </p:cNvSpPr>
          <p:nvPr>
            <p:ph type="sldNum" sz="quarter" idx="12"/>
          </p:nvPr>
        </p:nvSpPr>
        <p:spPr/>
        <p:txBody>
          <a:bodyPr/>
          <a:lstStyle/>
          <a:p>
            <a:fld id="{D369C3FC-63BF-464C-A37C-4A96C3925DE3}" type="slidenum">
              <a:rPr lang="ru-RU" smtClean="0"/>
              <a:t>‹#›</a:t>
            </a:fld>
            <a:endParaRPr lang="ru-RU"/>
          </a:p>
        </p:txBody>
      </p:sp>
    </p:spTree>
    <p:extLst>
      <p:ext uri="{BB962C8B-B14F-4D97-AF65-F5344CB8AC3E}">
        <p14:creationId xmlns:p14="http://schemas.microsoft.com/office/powerpoint/2010/main" val="267471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Слатинская Ольга</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9C3FC-63BF-464C-A37C-4A96C3925DE3}" type="slidenum">
              <a:rPr lang="ru-RU" smtClean="0"/>
              <a:t>‹#›</a:t>
            </a:fld>
            <a:endParaRPr lang="ru-RU"/>
          </a:p>
        </p:txBody>
      </p:sp>
    </p:spTree>
    <p:extLst>
      <p:ext uri="{BB962C8B-B14F-4D97-AF65-F5344CB8AC3E}">
        <p14:creationId xmlns:p14="http://schemas.microsoft.com/office/powerpoint/2010/main" val="708187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G"/><Relationship Id="rId12"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emf"/><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28.gif"/><Relationship Id="rId10" Type="http://schemas.openxmlformats.org/officeDocument/2006/relationships/image" Target="../media/image31.emf"/><Relationship Id="rId4" Type="http://schemas.openxmlformats.org/officeDocument/2006/relationships/image" Target="../media/image27.emf"/><Relationship Id="rId9"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2600" y="1767258"/>
            <a:ext cx="9144000" cy="2387600"/>
          </a:xfrm>
        </p:spPr>
        <p:txBody>
          <a:bodyPr>
            <a:normAutofit fontScale="90000"/>
          </a:bodyPr>
          <a:lstStyle/>
          <a:p>
            <a:r>
              <a:rPr lang="ru-RU" b="1" dirty="0">
                <a:latin typeface="Times New Roman" panose="02020603050405020304" pitchFamily="18" charset="0"/>
                <a:cs typeface="Times New Roman" panose="02020603050405020304" pitchFamily="18" charset="0"/>
              </a:rPr>
              <a:t>Оценка конформационного состояния гемоглобина и эритроцита при патологиях</a:t>
            </a:r>
          </a:p>
        </p:txBody>
      </p:sp>
      <p:sp>
        <p:nvSpPr>
          <p:cNvPr id="3" name="Подзаголовок 2"/>
          <p:cNvSpPr>
            <a:spLocks noGrp="1"/>
          </p:cNvSpPr>
          <p:nvPr>
            <p:ph type="subTitle" idx="1"/>
          </p:nvPr>
        </p:nvSpPr>
        <p:spPr>
          <a:xfrm>
            <a:off x="117057" y="4568974"/>
            <a:ext cx="6996611" cy="828233"/>
          </a:xfrm>
        </p:spPr>
        <p:txBody>
          <a:bodyPr>
            <a:noAutofit/>
          </a:bodyPr>
          <a:lstStyle/>
          <a:p>
            <a:pPr algn="l"/>
            <a:r>
              <a:rPr lang="ru-RU" sz="2000" b="1" dirty="0">
                <a:latin typeface="Times New Roman" panose="02020603050405020304" pitchFamily="18" charset="0"/>
                <a:cs typeface="Times New Roman" panose="02020603050405020304" pitchFamily="18" charset="0"/>
              </a:rPr>
              <a:t>Докладчик: Слатинская Ольга</a:t>
            </a:r>
          </a:p>
          <a:p>
            <a:pPr algn="l"/>
            <a:r>
              <a:rPr lang="ru-RU" sz="2000" b="1" dirty="0">
                <a:latin typeface="Times New Roman" panose="02020603050405020304" pitchFamily="18" charset="0"/>
                <a:cs typeface="Times New Roman" panose="02020603050405020304" pitchFamily="18" charset="0"/>
              </a:rPr>
              <a:t>Научный руководитель: д.б.н., профессор Максимов Г.В.</a:t>
            </a:r>
          </a:p>
        </p:txBody>
      </p:sp>
      <p:pic>
        <p:nvPicPr>
          <p:cNvPr id="5" name="Picture 3" descr="C:\Users\ольга\Desktop\Курсовая\Магистерская диссертация\МГУ-логотип.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3857" y="42203"/>
            <a:ext cx="1334162" cy="131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179388" y="6375401"/>
            <a:ext cx="12012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latin typeface="Times New Roman" panose="02020603050405020304" pitchFamily="18" charset="0"/>
                <a:cs typeface="Times New Roman" panose="02020603050405020304" pitchFamily="18" charset="0"/>
              </a:rPr>
              <a:t>Тверь, 20</a:t>
            </a:r>
            <a:r>
              <a:rPr lang="en-US" altLang="ru-RU" sz="1600" b="1" dirty="0">
                <a:latin typeface="Times New Roman" panose="02020603050405020304" pitchFamily="18" charset="0"/>
                <a:cs typeface="Times New Roman" panose="02020603050405020304" pitchFamily="18" charset="0"/>
              </a:rPr>
              <a:t>2</a:t>
            </a:r>
            <a:r>
              <a:rPr lang="ru-RU" altLang="ru-RU" sz="1600" b="1" dirty="0">
                <a:latin typeface="Times New Roman" panose="02020603050405020304" pitchFamily="18" charset="0"/>
                <a:cs typeface="Times New Roman" panose="02020603050405020304" pitchFamily="18" charset="0"/>
              </a:rPr>
              <a:t>2</a:t>
            </a:r>
          </a:p>
        </p:txBody>
      </p:sp>
      <p:sp>
        <p:nvSpPr>
          <p:cNvPr id="7" name="TextBox 5"/>
          <p:cNvSpPr txBox="1">
            <a:spLocks noChangeArrowheads="1"/>
          </p:cNvSpPr>
          <p:nvPr/>
        </p:nvSpPr>
        <p:spPr bwMode="auto">
          <a:xfrm>
            <a:off x="-185904" y="552442"/>
            <a:ext cx="12743196" cy="923330"/>
          </a:xfrm>
          <a:prstGeom prst="rect">
            <a:avLst/>
          </a:prstGeom>
          <a:noFill/>
          <a:ln w="9525">
            <a:noFill/>
            <a:miter lim="800000"/>
            <a:headEnd/>
            <a:tailEnd/>
          </a:ln>
        </p:spPr>
        <p:txBody>
          <a:bodyPr wrap="square">
            <a:spAutoFit/>
          </a:bodyPr>
          <a:lstStyle/>
          <a:p>
            <a:pPr algn="ctr"/>
            <a:r>
              <a:rPr lang="ru-RU" b="1" dirty="0" err="1">
                <a:latin typeface="Times New Roman" panose="02020603050405020304" pitchFamily="18" charset="0"/>
                <a:cs typeface="Times New Roman" panose="02020603050405020304" pitchFamily="18" charset="0"/>
              </a:rPr>
              <a:t>Каргинские</a:t>
            </a:r>
            <a:r>
              <a:rPr lang="ru-RU" b="1" dirty="0">
                <a:latin typeface="Times New Roman" panose="02020603050405020304" pitchFamily="18" charset="0"/>
                <a:cs typeface="Times New Roman" panose="02020603050405020304" pitchFamily="18" charset="0"/>
              </a:rPr>
              <a:t> чтения</a:t>
            </a:r>
          </a:p>
          <a:p>
            <a:pPr algn="ctr"/>
            <a:r>
              <a:rPr lang="ru-RU" b="1" dirty="0">
                <a:latin typeface="Times New Roman" panose="02020603050405020304" pitchFamily="18" charset="0"/>
                <a:cs typeface="Times New Roman" panose="02020603050405020304" pitchFamily="18" charset="0"/>
              </a:rPr>
              <a:t>Всероссийская научно-техническая конференция молодых учёных</a:t>
            </a:r>
          </a:p>
          <a:p>
            <a:pPr algn="ctr"/>
            <a:r>
              <a:rPr lang="ru-RU" b="1" dirty="0">
                <a:latin typeface="Times New Roman" panose="02020603050405020304" pitchFamily="18" charset="0"/>
                <a:cs typeface="Times New Roman" panose="02020603050405020304" pitchFamily="18" charset="0"/>
              </a:rPr>
              <a:t>Секция «Физика»</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57" y="3181"/>
            <a:ext cx="2561854" cy="1098523"/>
          </a:xfrm>
          <a:prstGeom prst="rect">
            <a:avLst/>
          </a:prstGeom>
        </p:spPr>
      </p:pic>
      <p:sp>
        <p:nvSpPr>
          <p:cNvPr id="10" name="Прямоугольник 9"/>
          <p:cNvSpPr/>
          <p:nvPr/>
        </p:nvSpPr>
        <p:spPr>
          <a:xfrm>
            <a:off x="117057" y="5382640"/>
            <a:ext cx="7416011" cy="503664"/>
          </a:xfrm>
          <a:prstGeom prst="rect">
            <a:avLst/>
          </a:prstGeom>
        </p:spPr>
        <p:txBody>
          <a:bodyPr wrap="square">
            <a:spAutoFit/>
          </a:bodyPr>
          <a:lstStyle/>
          <a:p>
            <a:pPr>
              <a:lnSpc>
                <a:spcPct val="115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Московский государственный университет им. </a:t>
            </a:r>
            <a:r>
              <a:rPr lang="ru-RU" sz="1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М.В.Ломоносова</a:t>
            </a: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Москва</a:t>
            </a:r>
            <a:endParaRPr lang="ru-RU"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Биологический факультет, кафедра биофизики</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66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https://avatars.mds.yandex.net/get-pdb/481001/daef3676-aa88-4cec-84e0-c91d050942c2/s1200?webp=fal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508" y="1043602"/>
            <a:ext cx="2160000" cy="144000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Прямая со стрелкой 50"/>
          <p:cNvCxnSpPr/>
          <p:nvPr/>
        </p:nvCxnSpPr>
        <p:spPr>
          <a:xfrm flipH="1">
            <a:off x="2112884" y="4008136"/>
            <a:ext cx="823782" cy="535751"/>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grpSp>
        <p:nvGrpSpPr>
          <p:cNvPr id="56" name="Группа 55"/>
          <p:cNvGrpSpPr/>
          <p:nvPr/>
        </p:nvGrpSpPr>
        <p:grpSpPr>
          <a:xfrm>
            <a:off x="4801010" y="3224001"/>
            <a:ext cx="2288439" cy="2231947"/>
            <a:chOff x="6672271" y="684267"/>
            <a:chExt cx="2288439" cy="2231947"/>
          </a:xfrm>
        </p:grpSpPr>
        <p:pic>
          <p:nvPicPr>
            <p:cNvPr id="3" name="Рисунок 2"/>
            <p:cNvPicPr>
              <a:picLocks noChangeAspect="1"/>
            </p:cNvPicPr>
            <p:nvPr/>
          </p:nvPicPr>
          <p:blipFill>
            <a:blip r:embed="rId4"/>
            <a:stretch>
              <a:fillRect/>
            </a:stretch>
          </p:blipFill>
          <p:spPr>
            <a:xfrm>
              <a:off x="6672271" y="684267"/>
              <a:ext cx="2288439" cy="2043807"/>
            </a:xfrm>
            <a:prstGeom prst="rect">
              <a:avLst/>
            </a:prstGeom>
          </p:spPr>
        </p:pic>
        <p:sp>
          <p:nvSpPr>
            <p:cNvPr id="21" name="TextBox 20"/>
            <p:cNvSpPr txBox="1"/>
            <p:nvPr/>
          </p:nvSpPr>
          <p:spPr>
            <a:xfrm>
              <a:off x="7541222" y="2608437"/>
              <a:ext cx="486800" cy="307777"/>
            </a:xfrm>
            <a:prstGeom prst="rect">
              <a:avLst/>
            </a:prstGeom>
            <a:noFill/>
          </p:spPr>
          <p:txBody>
            <a:bodyPr wrap="none" rtlCol="0">
              <a:spAutoFit/>
            </a:bodyPr>
            <a:lstStyle/>
            <a:p>
              <a:r>
                <a:rPr lang="ru-RU" sz="1400" b="1" dirty="0" err="1">
                  <a:latin typeface="Times New Roman" panose="02020603050405020304" pitchFamily="18" charset="0"/>
                  <a:cs typeface="Times New Roman" panose="02020603050405020304" pitchFamily="18" charset="0"/>
                </a:rPr>
                <a:t>Гем</a:t>
              </a:r>
              <a:endParaRPr lang="ru-RU" sz="1400" b="1" dirty="0">
                <a:latin typeface="Times New Roman" panose="02020603050405020304" pitchFamily="18" charset="0"/>
                <a:cs typeface="Times New Roman" panose="02020603050405020304" pitchFamily="18" charset="0"/>
              </a:endParaRPr>
            </a:p>
          </p:txBody>
        </p:sp>
      </p:grpSp>
      <p:pic>
        <p:nvPicPr>
          <p:cNvPr id="4" name="Picture 2" descr="https://s3.amazonaws.com/healthtap-public/ht-staging/user_answer/reference_image/5655/large/Cbc-wbc_coun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57" t="4261" r="25048" b="25608"/>
          <a:stretch/>
        </p:blipFill>
        <p:spPr bwMode="auto">
          <a:xfrm>
            <a:off x="83784" y="747313"/>
            <a:ext cx="1040932" cy="1886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8812" y="-40715"/>
            <a:ext cx="5542662" cy="691146"/>
          </a:xfrm>
          <a:prstGeom prst="rect">
            <a:avLst/>
          </a:prstGeom>
          <a:noFill/>
        </p:spPr>
        <p:txBody>
          <a:bodyPr wrap="none" lIns="13902" tIns="6951" rIns="13902" bIns="6951" rtlCol="0">
            <a:spAutoFit/>
          </a:bodyPr>
          <a:lstStyle/>
          <a:p>
            <a:r>
              <a:rPr lang="ru-RU" sz="44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Материалы и методы</a:t>
            </a:r>
          </a:p>
        </p:txBody>
      </p:sp>
      <p:sp>
        <p:nvSpPr>
          <p:cNvPr id="7" name="AutoShape 2" descr="http://thucphamchuatieuduong.com/wp-content/uploads/2017/05/tao-spirulina-tot-cho-nguoi-tieu-duong.png"/>
          <p:cNvSpPr>
            <a:spLocks noChangeAspect="1" noChangeArrowheads="1"/>
          </p:cNvSpPr>
          <p:nvPr/>
        </p:nvSpPr>
        <p:spPr bwMode="auto">
          <a:xfrm>
            <a:off x="3971502" y="1674251"/>
            <a:ext cx="147600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Arial" panose="020B0604020202020204" pitchFamily="34" charset="0"/>
            </a:endParaRPr>
          </a:p>
        </p:txBody>
      </p:sp>
      <p:cxnSp>
        <p:nvCxnSpPr>
          <p:cNvPr id="9" name="Прямая со стрелкой 8"/>
          <p:cNvCxnSpPr/>
          <p:nvPr/>
        </p:nvCxnSpPr>
        <p:spPr>
          <a:xfrm>
            <a:off x="4053261" y="2297328"/>
            <a:ext cx="1062789" cy="816923"/>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183937" y="2730694"/>
            <a:ext cx="689932" cy="307777"/>
          </a:xfrm>
          <a:prstGeom prst="rect">
            <a:avLst/>
          </a:prstGeom>
          <a:noFill/>
        </p:spPr>
        <p:txBody>
          <a:bodyPr wrap="none" rtlCol="0">
            <a:spAutoFit/>
          </a:bodyPr>
          <a:lstStyle/>
          <a:p>
            <a:r>
              <a:rPr lang="ru-RU" sz="1400" b="1" dirty="0">
                <a:latin typeface="Times New Roman" panose="02020603050405020304" pitchFamily="18" charset="0"/>
                <a:cs typeface="Times New Roman" panose="02020603050405020304" pitchFamily="18" charset="0"/>
              </a:rPr>
              <a:t>Кровь</a:t>
            </a:r>
          </a:p>
        </p:txBody>
      </p:sp>
      <p:sp>
        <p:nvSpPr>
          <p:cNvPr id="22" name="TextBox 21"/>
          <p:cNvSpPr txBox="1"/>
          <p:nvPr/>
        </p:nvSpPr>
        <p:spPr>
          <a:xfrm flipH="1">
            <a:off x="8603502" y="6150532"/>
            <a:ext cx="1953310" cy="369332"/>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КР-спектрометр</a:t>
            </a:r>
          </a:p>
        </p:txBody>
      </p:sp>
      <p:cxnSp>
        <p:nvCxnSpPr>
          <p:cNvPr id="46" name="Прямая со стрелкой 45"/>
          <p:cNvCxnSpPr/>
          <p:nvPr/>
        </p:nvCxnSpPr>
        <p:spPr>
          <a:xfrm>
            <a:off x="1124716" y="1792174"/>
            <a:ext cx="1044326" cy="0"/>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50" name="TextBox 49"/>
          <p:cNvSpPr txBox="1"/>
          <p:nvPr/>
        </p:nvSpPr>
        <p:spPr>
          <a:xfrm>
            <a:off x="2786324" y="2449971"/>
            <a:ext cx="1225592" cy="307777"/>
          </a:xfrm>
          <a:prstGeom prst="rect">
            <a:avLst/>
          </a:prstGeom>
          <a:noFill/>
        </p:spPr>
        <p:txBody>
          <a:bodyPr wrap="none" rtlCol="0">
            <a:spAutoFit/>
          </a:bodyPr>
          <a:lstStyle/>
          <a:p>
            <a:r>
              <a:rPr lang="ru-RU" sz="1400" b="1" dirty="0">
                <a:latin typeface="Times New Roman" panose="02020603050405020304" pitchFamily="18" charset="0"/>
                <a:cs typeface="Times New Roman" panose="02020603050405020304" pitchFamily="18" charset="0"/>
              </a:rPr>
              <a:t>Эритроциты</a:t>
            </a:r>
          </a:p>
        </p:txBody>
      </p:sp>
      <p:sp>
        <p:nvSpPr>
          <p:cNvPr id="2" name="Номер слайда 1"/>
          <p:cNvSpPr>
            <a:spLocks noGrp="1"/>
          </p:cNvSpPr>
          <p:nvPr>
            <p:ph type="sldNum" sz="quarter" idx="10"/>
          </p:nvPr>
        </p:nvSpPr>
        <p:spPr/>
        <p:txBody>
          <a:bodyPr/>
          <a:lstStyle/>
          <a:p>
            <a:pPr>
              <a:defRPr/>
            </a:pPr>
            <a:fld id="{7D1BF236-C0DA-4030-A414-76AE4C162150}" type="slidenum">
              <a:rPr lang="ru-RU" altLang="ru-RU" smtClean="0">
                <a:solidFill>
                  <a:schemeClr val="tx1"/>
                </a:solidFill>
                <a:latin typeface="Times New Roman" panose="02020603050405020304" pitchFamily="18" charset="0"/>
                <a:cs typeface="Times New Roman" panose="02020603050405020304" pitchFamily="18" charset="0"/>
              </a:rPr>
              <a:pPr>
                <a:defRPr/>
              </a:pPr>
              <a:t>2</a:t>
            </a:fld>
            <a:endParaRPr lang="ru-RU" altLang="ru-RU">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80143" y="2406869"/>
            <a:ext cx="184731" cy="369332"/>
          </a:xfrm>
          <a:prstGeom prst="rect">
            <a:avLst/>
          </a:prstGeom>
          <a:noFill/>
        </p:spPr>
        <p:txBody>
          <a:bodyPr wrap="none" rtlCol="0">
            <a:spAutoFit/>
          </a:bodyPr>
          <a:lstStyle/>
          <a:p>
            <a:endParaRPr lang="ru-RU" dirty="0"/>
          </a:p>
        </p:txBody>
      </p:sp>
      <p:sp>
        <p:nvSpPr>
          <p:cNvPr id="10" name="Прямоугольник 9"/>
          <p:cNvSpPr/>
          <p:nvPr/>
        </p:nvSpPr>
        <p:spPr>
          <a:xfrm>
            <a:off x="1131213" y="2253641"/>
            <a:ext cx="1122423" cy="1569660"/>
          </a:xfrm>
          <a:prstGeom prst="rect">
            <a:avLst/>
          </a:prstGeom>
        </p:spPr>
        <p:txBody>
          <a:bodyPr wrap="none">
            <a:spAutoFit/>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PBS (pH 7.4):</a:t>
            </a:r>
          </a:p>
          <a:p>
            <a:r>
              <a:rPr lang="ru-RU" sz="1200" dirty="0">
                <a:latin typeface="Times New Roman" panose="02020603050405020304" pitchFamily="18" charset="0"/>
                <a:ea typeface="Calibri" panose="020F0502020204030204" pitchFamily="34" charset="0"/>
                <a:cs typeface="Times New Roman" panose="02020603050405020304" pitchFamily="18" charset="0"/>
              </a:rPr>
              <a:t>4мМ </a:t>
            </a:r>
            <a:r>
              <a:rPr lang="en-US" sz="1200" dirty="0">
                <a:latin typeface="Times New Roman" panose="02020603050405020304" pitchFamily="18" charset="0"/>
                <a:ea typeface="Calibri" panose="020F0502020204030204" pitchFamily="34" charset="0"/>
                <a:cs typeface="Times New Roman" panose="02020603050405020304" pitchFamily="18" charset="0"/>
              </a:rPr>
              <a:t>Na</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HPO</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ru-RU" sz="1200" dirty="0">
                <a:latin typeface="Times New Roman" panose="02020603050405020304" pitchFamily="18" charset="0"/>
                <a:ea typeface="Calibri" panose="020F0502020204030204" pitchFamily="34" charset="0"/>
                <a:cs typeface="Times New Roman" panose="02020603050405020304" pitchFamily="18" charset="0"/>
              </a:rPr>
              <a:t>1мМ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NaH</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PO</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1200" baseline="-250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145мМ NaCl</a:t>
            </a:r>
            <a:endParaRPr lang="en-US" sz="12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5мМ KCl</a:t>
            </a:r>
          </a:p>
          <a:p>
            <a:r>
              <a:rPr lang="ru-RU" sz="1200" dirty="0">
                <a:latin typeface="Times New Roman" panose="02020603050405020304" pitchFamily="18" charset="0"/>
                <a:cs typeface="Times New Roman" panose="02020603050405020304" pitchFamily="18" charset="0"/>
              </a:rPr>
              <a:t>1мМ MgSO</a:t>
            </a:r>
            <a:r>
              <a:rPr lang="ru-RU" sz="1200" baseline="-25000" dirty="0">
                <a:latin typeface="Times New Roman" panose="02020603050405020304" pitchFamily="18" charset="0"/>
                <a:cs typeface="Times New Roman" panose="02020603050405020304" pitchFamily="18" charset="0"/>
              </a:rPr>
              <a:t>4</a:t>
            </a:r>
          </a:p>
          <a:p>
            <a:r>
              <a:rPr lang="ru-RU" sz="1200" dirty="0">
                <a:latin typeface="Times New Roman" panose="02020603050405020304" pitchFamily="18" charset="0"/>
                <a:cs typeface="Times New Roman" panose="02020603050405020304" pitchFamily="18" charset="0"/>
              </a:rPr>
              <a:t>5 </a:t>
            </a:r>
            <a:r>
              <a:rPr lang="ru-RU" sz="1200" dirty="0" err="1">
                <a:latin typeface="Times New Roman" panose="02020603050405020304" pitchFamily="18" charset="0"/>
                <a:cs typeface="Times New Roman" panose="02020603050405020304" pitchFamily="18" charset="0"/>
              </a:rPr>
              <a:t>мМ</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t>
            </a:r>
            <a:r>
              <a:rPr lang="en-US" sz="1200" baseline="-25000" dirty="0">
                <a:latin typeface="Times New Roman" panose="02020603050405020304" pitchFamily="18" charset="0"/>
                <a:cs typeface="Times New Roman" panose="02020603050405020304" pitchFamily="18" charset="0"/>
              </a:rPr>
              <a:t>6</a:t>
            </a:r>
            <a:r>
              <a:rPr lang="en-US" sz="1200" dirty="0">
                <a:latin typeface="Times New Roman" panose="02020603050405020304" pitchFamily="18" charset="0"/>
                <a:cs typeface="Times New Roman" panose="02020603050405020304" pitchFamily="18" charset="0"/>
              </a:rPr>
              <a:t>H</a:t>
            </a:r>
            <a:r>
              <a:rPr lang="en-US" sz="1200" baseline="-25000" dirty="0">
                <a:latin typeface="Times New Roman" panose="02020603050405020304" pitchFamily="18" charset="0"/>
                <a:cs typeface="Times New Roman" panose="02020603050405020304" pitchFamily="18" charset="0"/>
              </a:rPr>
              <a:t>12</a:t>
            </a:r>
            <a:r>
              <a:rPr lang="en-US" sz="1200" dirty="0">
                <a:latin typeface="Times New Roman" panose="02020603050405020304" pitchFamily="18" charset="0"/>
                <a:cs typeface="Times New Roman" panose="02020603050405020304" pitchFamily="18" charset="0"/>
              </a:rPr>
              <a:t>O</a:t>
            </a:r>
            <a:r>
              <a:rPr lang="en-US" sz="1200" baseline="-25000" dirty="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10мМ </a:t>
            </a:r>
            <a:r>
              <a:rPr lang="ru-RU" sz="1200" dirty="0" err="1">
                <a:latin typeface="Times New Roman" panose="02020603050405020304" pitchFamily="18" charset="0"/>
                <a:cs typeface="Times New Roman" panose="02020603050405020304" pitchFamily="18" charset="0"/>
              </a:rPr>
              <a:t>СаС</a:t>
            </a:r>
            <a:r>
              <a:rPr lang="en-US" sz="1200" dirty="0">
                <a:latin typeface="Times New Roman" panose="02020603050405020304" pitchFamily="18" charset="0"/>
                <a:cs typeface="Times New Roman" panose="02020603050405020304" pitchFamily="18" charset="0"/>
              </a:rPr>
              <a:t>l</a:t>
            </a:r>
            <a:r>
              <a:rPr lang="en-US" sz="1200" baseline="-25000" dirty="0">
                <a:latin typeface="Times New Roman" panose="02020603050405020304" pitchFamily="18" charset="0"/>
                <a:cs typeface="Times New Roman" panose="02020603050405020304" pitchFamily="18" charset="0"/>
              </a:rPr>
              <a:t>2</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5376" y="6469308"/>
            <a:ext cx="1943161"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DOI: 10.1002/cphc.201402598</a:t>
            </a:r>
            <a:endParaRPr lang="ru-RU" sz="1100" dirty="0">
              <a:latin typeface="Times New Roman" panose="02020603050405020304" pitchFamily="18" charset="0"/>
              <a:cs typeface="Times New Roman" panose="02020603050405020304" pitchFamily="18" charset="0"/>
            </a:endParaRPr>
          </a:p>
        </p:txBody>
      </p:sp>
      <p:sp>
        <p:nvSpPr>
          <p:cNvPr id="13" name="Нижний колонтитул 12"/>
          <p:cNvSpPr>
            <a:spLocks noGrp="1"/>
          </p:cNvSpPr>
          <p:nvPr>
            <p:ph type="ftr" sz="quarter" idx="11"/>
          </p:nvPr>
        </p:nvSpPr>
        <p:spPr>
          <a:xfrm>
            <a:off x="7256" y="6579058"/>
            <a:ext cx="7594600" cy="365125"/>
          </a:xfrm>
        </p:spPr>
        <p:txBody>
          <a:bodyPr/>
          <a:lstStyle/>
          <a:p>
            <a:pPr>
              <a:defRPr/>
            </a:pPr>
            <a:r>
              <a:rPr lang="ru-RU"/>
              <a:t>Слатинская Ольга</a:t>
            </a:r>
            <a:endParaRPr lang="ru-RU" dirty="0"/>
          </a:p>
        </p:txBody>
      </p:sp>
      <p:pic>
        <p:nvPicPr>
          <p:cNvPr id="1026" name="Picture 2" descr="https://atomikateknik.com/uploads/gallery/600x400-zetasizer-nano-zs-1-we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471" b="7758"/>
          <a:stretch/>
        </p:blipFill>
        <p:spPr bwMode="auto">
          <a:xfrm>
            <a:off x="2083029" y="4900704"/>
            <a:ext cx="1820397" cy="1488558"/>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Прямая со стрелкой 42"/>
          <p:cNvCxnSpPr/>
          <p:nvPr/>
        </p:nvCxnSpPr>
        <p:spPr>
          <a:xfrm>
            <a:off x="6769012" y="4418762"/>
            <a:ext cx="823782" cy="535751"/>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44" name="Прямая со стрелкой 43"/>
          <p:cNvCxnSpPr/>
          <p:nvPr/>
        </p:nvCxnSpPr>
        <p:spPr>
          <a:xfrm flipH="1">
            <a:off x="3977228" y="4558252"/>
            <a:ext cx="823782" cy="535751"/>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45" name="Прямая со стрелкой 44"/>
          <p:cNvCxnSpPr/>
          <p:nvPr/>
        </p:nvCxnSpPr>
        <p:spPr>
          <a:xfrm>
            <a:off x="2921481" y="2902117"/>
            <a:ext cx="0" cy="1784520"/>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pic>
        <p:nvPicPr>
          <p:cNvPr id="1028" name="Picture 4" descr="http://xn--b1aafen1dfd0g7b.xn--p1ai/wp-content/uploads/2018/04/mikrointerferometr-mii-4-kopiy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924" y="4430682"/>
            <a:ext cx="1825361" cy="1825361"/>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3300462" y="6101125"/>
            <a:ext cx="1464503" cy="369332"/>
          </a:xfrm>
          <a:prstGeom prst="rect">
            <a:avLst/>
          </a:prstGeom>
        </p:spPr>
        <p:txBody>
          <a:bodyPr wrap="none">
            <a:spAutoFit/>
          </a:bodyPr>
          <a:lstStyle/>
          <a:p>
            <a:pPr algn="ctr"/>
            <a:r>
              <a:rPr lang="el-GR" b="1" dirty="0">
                <a:latin typeface="Times New Roman" panose="02020603050405020304" pitchFamily="18" charset="0"/>
                <a:cs typeface="Times New Roman" panose="02020603050405020304" pitchFamily="18" charset="0"/>
              </a:rPr>
              <a:t>ζ</a:t>
            </a:r>
            <a:r>
              <a:rPr lang="en-US"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потенциал</a:t>
            </a:r>
            <a:endParaRPr lang="en-US" b="1" dirty="0">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87288" y="6076507"/>
            <a:ext cx="753732" cy="369332"/>
          </a:xfrm>
          <a:prstGeom prst="rect">
            <a:avLst/>
          </a:prstGeom>
        </p:spPr>
        <p:txBody>
          <a:bodyPr wrap="none">
            <a:spAutoFit/>
          </a:bodyPr>
          <a:lstStyle/>
          <a:p>
            <a:pPr algn="ctr"/>
            <a:r>
              <a:rPr lang="ru-RU" b="1" dirty="0">
                <a:latin typeface="Times New Roman" panose="02020603050405020304" pitchFamily="18" charset="0"/>
                <a:cs typeface="Times New Roman" panose="02020603050405020304" pitchFamily="18" charset="0"/>
              </a:rPr>
              <a:t>ЛИМ</a:t>
            </a:r>
            <a:endParaRPr lang="en-US" b="1"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8"/>
          <a:stretch>
            <a:fillRect/>
          </a:stretch>
        </p:blipFill>
        <p:spPr>
          <a:xfrm>
            <a:off x="7895414" y="3882633"/>
            <a:ext cx="3369486" cy="2234284"/>
          </a:xfrm>
          <a:prstGeom prst="rect">
            <a:avLst/>
          </a:prstGeom>
        </p:spPr>
      </p:pic>
      <p:pic>
        <p:nvPicPr>
          <p:cNvPr id="53" name="Рисунок 52"/>
          <p:cNvPicPr>
            <a:picLocks noChangeAspect="1"/>
          </p:cNvPicPr>
          <p:nvPr/>
        </p:nvPicPr>
        <p:blipFill>
          <a:blip r:embed="rId9"/>
          <a:stretch>
            <a:fillRect/>
          </a:stretch>
        </p:blipFill>
        <p:spPr>
          <a:xfrm>
            <a:off x="6246570" y="1312751"/>
            <a:ext cx="1659000" cy="1440000"/>
          </a:xfrm>
          <a:prstGeom prst="rect">
            <a:avLst/>
          </a:prstGeom>
        </p:spPr>
      </p:pic>
      <p:sp>
        <p:nvSpPr>
          <p:cNvPr id="59" name="AutoShape 2" descr="http://thucphamchuatieuduong.com/wp-content/uploads/2017/05/tao-spirulina-tot-cho-nguoi-tieu-duong.png"/>
          <p:cNvSpPr>
            <a:spLocks noChangeAspect="1" noChangeArrowheads="1"/>
          </p:cNvSpPr>
          <p:nvPr/>
        </p:nvSpPr>
        <p:spPr bwMode="auto">
          <a:xfrm>
            <a:off x="3971502" y="1674251"/>
            <a:ext cx="147600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400">
              <a:latin typeface="Arial" panose="020B0604020202020204" pitchFamily="34" charset="0"/>
            </a:endParaRPr>
          </a:p>
        </p:txBody>
      </p:sp>
      <p:sp>
        <p:nvSpPr>
          <p:cNvPr id="60" name="TextBox 59"/>
          <p:cNvSpPr txBox="1"/>
          <p:nvPr/>
        </p:nvSpPr>
        <p:spPr>
          <a:xfrm>
            <a:off x="7599757" y="2955038"/>
            <a:ext cx="1135760" cy="307777"/>
          </a:xfrm>
          <a:prstGeom prst="rect">
            <a:avLst/>
          </a:prstGeom>
          <a:noFill/>
        </p:spPr>
        <p:txBody>
          <a:bodyPr wrap="none" rtlCol="0">
            <a:spAutoFit/>
          </a:bodyPr>
          <a:lstStyle/>
          <a:p>
            <a:r>
              <a:rPr lang="ru-RU" sz="1400" b="1" dirty="0">
                <a:latin typeface="Times New Roman" panose="02020603050405020304" pitchFamily="18" charset="0"/>
                <a:cs typeface="Times New Roman" panose="02020603050405020304" pitchFamily="18" charset="0"/>
              </a:rPr>
              <a:t>Гемоглобин</a:t>
            </a:r>
          </a:p>
        </p:txBody>
      </p:sp>
      <p:sp>
        <p:nvSpPr>
          <p:cNvPr id="61" name="TextBox 60"/>
          <p:cNvSpPr txBox="1"/>
          <p:nvPr/>
        </p:nvSpPr>
        <p:spPr>
          <a:xfrm>
            <a:off x="2896003" y="2932880"/>
            <a:ext cx="1225592" cy="307777"/>
          </a:xfrm>
          <a:prstGeom prst="rect">
            <a:avLst/>
          </a:prstGeom>
          <a:noFill/>
        </p:spPr>
        <p:txBody>
          <a:bodyPr wrap="none" rtlCol="0">
            <a:spAutoFit/>
          </a:bodyPr>
          <a:lstStyle/>
          <a:p>
            <a:r>
              <a:rPr lang="ru-RU" sz="1400" b="1" dirty="0">
                <a:latin typeface="Times New Roman" panose="02020603050405020304" pitchFamily="18" charset="0"/>
                <a:cs typeface="Times New Roman" panose="02020603050405020304" pitchFamily="18" charset="0"/>
              </a:rPr>
              <a:t>Эритроциты</a:t>
            </a:r>
          </a:p>
        </p:txBody>
      </p:sp>
      <p:sp>
        <p:nvSpPr>
          <p:cNvPr id="62" name="TextBox 61"/>
          <p:cNvSpPr txBox="1"/>
          <p:nvPr/>
        </p:nvSpPr>
        <p:spPr>
          <a:xfrm>
            <a:off x="3280143" y="2406869"/>
            <a:ext cx="184731" cy="369332"/>
          </a:xfrm>
          <a:prstGeom prst="rect">
            <a:avLst/>
          </a:prstGeom>
          <a:noFill/>
        </p:spPr>
        <p:txBody>
          <a:bodyPr wrap="none" rtlCol="0">
            <a:spAutoFit/>
          </a:bodyPr>
          <a:lstStyle/>
          <a:p>
            <a:endParaRPr lang="ru-RU" dirty="0"/>
          </a:p>
        </p:txBody>
      </p:sp>
      <p:cxnSp>
        <p:nvCxnSpPr>
          <p:cNvPr id="63" name="Прямая со стрелкой 62"/>
          <p:cNvCxnSpPr/>
          <p:nvPr/>
        </p:nvCxnSpPr>
        <p:spPr>
          <a:xfrm flipH="1">
            <a:off x="6617718" y="2576971"/>
            <a:ext cx="739596" cy="905290"/>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64" name="Прямоугольник 63"/>
          <p:cNvSpPr/>
          <p:nvPr/>
        </p:nvSpPr>
        <p:spPr>
          <a:xfrm>
            <a:off x="4951116" y="2389102"/>
            <a:ext cx="1245741" cy="646331"/>
          </a:xfrm>
          <a:prstGeom prst="rect">
            <a:avLst/>
          </a:prstGeom>
        </p:spPr>
        <p:txBody>
          <a:bodyPr wrap="square">
            <a:spAutoFit/>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PBS (pH 7.4):</a:t>
            </a:r>
          </a:p>
          <a:p>
            <a:r>
              <a:rPr lang="ru-RU" sz="1200" dirty="0">
                <a:latin typeface="Times New Roman" panose="02020603050405020304" pitchFamily="18" charset="0"/>
                <a:ea typeface="Calibri" panose="020F0502020204030204" pitchFamily="34" charset="0"/>
                <a:cs typeface="Times New Roman" panose="02020603050405020304" pitchFamily="18" charset="0"/>
              </a:rPr>
              <a:t>4мМ </a:t>
            </a:r>
            <a:r>
              <a:rPr lang="en-US" sz="1200" dirty="0">
                <a:latin typeface="Times New Roman" panose="02020603050405020304" pitchFamily="18" charset="0"/>
                <a:ea typeface="Calibri" panose="020F0502020204030204" pitchFamily="34" charset="0"/>
                <a:cs typeface="Times New Roman" panose="02020603050405020304" pitchFamily="18" charset="0"/>
              </a:rPr>
              <a:t>Na</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HPO</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ru-RU" sz="1200" dirty="0">
                <a:latin typeface="Times New Roman" panose="02020603050405020304" pitchFamily="18" charset="0"/>
                <a:ea typeface="Calibri" panose="020F0502020204030204" pitchFamily="34" charset="0"/>
                <a:cs typeface="Times New Roman" panose="02020603050405020304" pitchFamily="18" charset="0"/>
              </a:rPr>
              <a:t>1мМ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NaH</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PO</a:t>
            </a:r>
            <a:r>
              <a:rPr lang="ru-RU" sz="12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1200" baseline="-25000" dirty="0">
              <a:latin typeface="Times New Roman" panose="02020603050405020304" pitchFamily="18" charset="0"/>
              <a:cs typeface="Times New Roman" panose="02020603050405020304" pitchFamily="18" charset="0"/>
            </a:endParaRPr>
          </a:p>
        </p:txBody>
      </p:sp>
      <p:cxnSp>
        <p:nvCxnSpPr>
          <p:cNvPr id="65" name="Прямая со стрелкой 64"/>
          <p:cNvCxnSpPr/>
          <p:nvPr/>
        </p:nvCxnSpPr>
        <p:spPr>
          <a:xfrm flipV="1">
            <a:off x="4121595" y="2033384"/>
            <a:ext cx="2009907" cy="0"/>
          </a:xfrm>
          <a:prstGeom prst="straightConnector1">
            <a:avLst/>
          </a:prstGeom>
          <a:ln w="76200">
            <a:solidFill>
              <a:srgbClr val="C00000"/>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66" name="Прямоугольник 65"/>
          <p:cNvSpPr/>
          <p:nvPr/>
        </p:nvSpPr>
        <p:spPr>
          <a:xfrm>
            <a:off x="3607278" y="1964389"/>
            <a:ext cx="278116" cy="2427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7230209" y="2170561"/>
            <a:ext cx="275910" cy="3106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8" name="Прямая со стрелкой 67"/>
          <p:cNvCxnSpPr/>
          <p:nvPr/>
        </p:nvCxnSpPr>
        <p:spPr>
          <a:xfrm flipV="1">
            <a:off x="7599757" y="1089307"/>
            <a:ext cx="1249641" cy="272867"/>
          </a:xfrm>
          <a:prstGeom prst="straightConnector1">
            <a:avLst/>
          </a:prstGeom>
          <a:ln w="76200">
            <a:solidFill>
              <a:schemeClr val="tx2">
                <a:lumMod val="60000"/>
                <a:lumOff val="40000"/>
              </a:schemeClr>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pic>
        <p:nvPicPr>
          <p:cNvPr id="69" name="Рисунок 68"/>
          <p:cNvPicPr>
            <a:picLocks noChangeAspect="1"/>
          </p:cNvPicPr>
          <p:nvPr/>
        </p:nvPicPr>
        <p:blipFill>
          <a:blip r:embed="rId10"/>
          <a:stretch>
            <a:fillRect/>
          </a:stretch>
        </p:blipFill>
        <p:spPr>
          <a:xfrm>
            <a:off x="8915286" y="768049"/>
            <a:ext cx="1112351" cy="794981"/>
          </a:xfrm>
          <a:prstGeom prst="rect">
            <a:avLst/>
          </a:prstGeom>
        </p:spPr>
      </p:pic>
      <p:sp>
        <p:nvSpPr>
          <p:cNvPr id="70" name="TextBox 69"/>
          <p:cNvSpPr txBox="1"/>
          <p:nvPr/>
        </p:nvSpPr>
        <p:spPr>
          <a:xfrm>
            <a:off x="9039335" y="1551807"/>
            <a:ext cx="767133" cy="307777"/>
          </a:xfrm>
          <a:prstGeom prst="rect">
            <a:avLst/>
          </a:prstGeom>
          <a:noFill/>
        </p:spPr>
        <p:txBody>
          <a:bodyPr wrap="none" rtlCol="0">
            <a:spAutoFit/>
          </a:bodyPr>
          <a:lstStyle/>
          <a:p>
            <a:r>
              <a:rPr lang="ru-RU" sz="1400" b="1" dirty="0">
                <a:latin typeface="Times New Roman" panose="02020603050405020304" pitchFamily="18" charset="0"/>
                <a:cs typeface="Times New Roman" panose="02020603050405020304" pitchFamily="18" charset="0"/>
              </a:rPr>
              <a:t>Глобин</a:t>
            </a:r>
          </a:p>
        </p:txBody>
      </p:sp>
      <p:sp>
        <p:nvSpPr>
          <p:cNvPr id="71" name="Прямоугольник 70"/>
          <p:cNvSpPr/>
          <p:nvPr/>
        </p:nvSpPr>
        <p:spPr>
          <a:xfrm>
            <a:off x="7256286" y="1407694"/>
            <a:ext cx="275910" cy="3106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2" name="Прямая со стрелкой 71"/>
          <p:cNvCxnSpPr/>
          <p:nvPr/>
        </p:nvCxnSpPr>
        <p:spPr>
          <a:xfrm>
            <a:off x="9397503" y="1967435"/>
            <a:ext cx="25398" cy="1496691"/>
          </a:xfrm>
          <a:prstGeom prst="straightConnector1">
            <a:avLst/>
          </a:prstGeom>
          <a:ln w="76200">
            <a:solidFill>
              <a:schemeClr val="tx2">
                <a:lumMod val="60000"/>
                <a:lumOff val="40000"/>
              </a:schemeClr>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pic>
        <p:nvPicPr>
          <p:cNvPr id="27" name="Рисунок 26"/>
          <p:cNvPicPr>
            <a:picLocks noChangeAspect="1"/>
          </p:cNvPicPr>
          <p:nvPr/>
        </p:nvPicPr>
        <p:blipFill>
          <a:blip r:embed="rId11"/>
          <a:stretch>
            <a:fillRect/>
          </a:stretch>
        </p:blipFill>
        <p:spPr>
          <a:xfrm>
            <a:off x="10472273" y="1733473"/>
            <a:ext cx="1599372" cy="1260347"/>
          </a:xfrm>
          <a:prstGeom prst="rect">
            <a:avLst/>
          </a:prstGeom>
        </p:spPr>
      </p:pic>
      <p:sp>
        <p:nvSpPr>
          <p:cNvPr id="73" name="TextBox 72"/>
          <p:cNvSpPr txBox="1"/>
          <p:nvPr/>
        </p:nvSpPr>
        <p:spPr>
          <a:xfrm flipH="1">
            <a:off x="10288245" y="3111690"/>
            <a:ext cx="1953310" cy="369332"/>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ИК-спектрометр</a:t>
            </a:r>
          </a:p>
        </p:txBody>
      </p:sp>
      <p:cxnSp>
        <p:nvCxnSpPr>
          <p:cNvPr id="74" name="Прямая со стрелкой 73"/>
          <p:cNvCxnSpPr>
            <a:stCxn id="69" idx="3"/>
          </p:cNvCxnSpPr>
          <p:nvPr/>
        </p:nvCxnSpPr>
        <p:spPr>
          <a:xfrm>
            <a:off x="10027637" y="1165540"/>
            <a:ext cx="625731" cy="508711"/>
          </a:xfrm>
          <a:prstGeom prst="straightConnector1">
            <a:avLst/>
          </a:prstGeom>
          <a:ln w="76200">
            <a:solidFill>
              <a:schemeClr val="tx2">
                <a:lumMod val="60000"/>
                <a:lumOff val="40000"/>
              </a:schemeClr>
            </a:solidFill>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9836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3"/>
          <a:srcRect r="47658"/>
          <a:stretch/>
        </p:blipFill>
        <p:spPr>
          <a:xfrm>
            <a:off x="4426186" y="981055"/>
            <a:ext cx="2418733" cy="3539282"/>
          </a:xfrm>
          <a:prstGeom prst="rect">
            <a:avLst/>
          </a:prstGeom>
        </p:spPr>
      </p:pic>
      <p:sp>
        <p:nvSpPr>
          <p:cNvPr id="3" name="Rectangle 2"/>
          <p:cNvSpPr>
            <a:spLocks noChangeArrowheads="1"/>
          </p:cNvSpPr>
          <p:nvPr/>
        </p:nvSpPr>
        <p:spPr bwMode="auto">
          <a:xfrm>
            <a:off x="5390707" y="10100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5390707" y="10100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6"/>
          <p:cNvSpPr>
            <a:spLocks noChangeArrowheads="1"/>
          </p:cNvSpPr>
          <p:nvPr/>
        </p:nvSpPr>
        <p:spPr bwMode="auto">
          <a:xfrm>
            <a:off x="5390707" y="10100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8"/>
          <p:cNvSpPr>
            <a:spLocks noChangeArrowheads="1"/>
          </p:cNvSpPr>
          <p:nvPr/>
        </p:nvSpPr>
        <p:spPr bwMode="auto">
          <a:xfrm>
            <a:off x="5390707" y="10100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TextBox 11"/>
          <p:cNvSpPr txBox="1"/>
          <p:nvPr/>
        </p:nvSpPr>
        <p:spPr>
          <a:xfrm>
            <a:off x="415756" y="-63500"/>
            <a:ext cx="11137116" cy="691146"/>
          </a:xfrm>
          <a:prstGeom prst="rect">
            <a:avLst/>
          </a:prstGeom>
          <a:noFill/>
        </p:spPr>
        <p:txBody>
          <a:bodyPr wrap="square" lIns="13902" tIns="6951" rIns="13902" bIns="6951" rtlCol="0">
            <a:spAutoFit/>
          </a:bodyPr>
          <a:lstStyle/>
          <a:p>
            <a:r>
              <a:rPr lang="ru-RU" sz="4400" b="1" dirty="0">
                <a:effectLst>
                  <a:outerShdw blurRad="38100" dist="38100" dir="2700000" algn="tl">
                    <a:srgbClr val="000000">
                      <a:alpha val="43137"/>
                    </a:srgbClr>
                  </a:outerShdw>
                </a:effectLst>
                <a:latin typeface="Times New Roman" panose="02020603050405020304" pitchFamily="18" charset="0"/>
                <a:cs typeface="Times New Roman" pitchFamily="18" charset="0"/>
              </a:rPr>
              <a:t>Изменение объема </a:t>
            </a:r>
            <a:r>
              <a:rPr lang="ru-RU" sz="4400" b="1" dirty="0" err="1">
                <a:effectLst>
                  <a:outerShdw blurRad="38100" dist="38100" dir="2700000" algn="tl">
                    <a:srgbClr val="000000">
                      <a:alpha val="43137"/>
                    </a:srgbClr>
                  </a:outerShdw>
                </a:effectLst>
                <a:latin typeface="Times New Roman" panose="02020603050405020304" pitchFamily="18" charset="0"/>
                <a:cs typeface="Times New Roman" pitchFamily="18" charset="0"/>
              </a:rPr>
              <a:t>эрироцитов</a:t>
            </a:r>
            <a:endParaRPr lang="ru-RU" sz="4400" b="1" dirty="0">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
        <p:nvSpPr>
          <p:cNvPr id="15" name="Нижний колонтитул 14"/>
          <p:cNvSpPr>
            <a:spLocks noGrp="1"/>
          </p:cNvSpPr>
          <p:nvPr>
            <p:ph type="ftr" sz="quarter" idx="11"/>
          </p:nvPr>
        </p:nvSpPr>
        <p:spPr/>
        <p:txBody>
          <a:bodyPr/>
          <a:lstStyle/>
          <a:p>
            <a:pPr>
              <a:defRPr/>
            </a:pPr>
            <a:r>
              <a:rPr lang="ru-RU" dirty="0">
                <a:latin typeface="Times New Roman" panose="02020603050405020304" pitchFamily="18" charset="0"/>
                <a:cs typeface="Times New Roman" panose="02020603050405020304" pitchFamily="18" charset="0"/>
              </a:rPr>
              <a:t>Слатинская Ольга</a:t>
            </a:r>
          </a:p>
        </p:txBody>
      </p:sp>
      <p:sp>
        <p:nvSpPr>
          <p:cNvPr id="16" name="Номер слайда 15"/>
          <p:cNvSpPr>
            <a:spLocks noGrp="1"/>
          </p:cNvSpPr>
          <p:nvPr>
            <p:ph type="sldNum" sz="quarter" idx="10"/>
          </p:nvPr>
        </p:nvSpPr>
        <p:spPr/>
        <p:txBody>
          <a:bodyPr/>
          <a:lstStyle/>
          <a:p>
            <a:pPr>
              <a:defRPr/>
            </a:pPr>
            <a:fld id="{7D1BF236-C0DA-4030-A414-76AE4C162150}" type="slidenum">
              <a:rPr lang="ru-RU" altLang="ru-RU" smtClean="0">
                <a:solidFill>
                  <a:schemeClr val="tx1"/>
                </a:solidFill>
                <a:latin typeface="Times New Roman" panose="02020603050405020304" pitchFamily="18" charset="0"/>
                <a:cs typeface="Times New Roman" panose="02020603050405020304" pitchFamily="18" charset="0"/>
              </a:rPr>
              <a:pPr>
                <a:defRPr/>
              </a:pPr>
              <a:t>3</a:t>
            </a:fld>
            <a:endParaRPr lang="ru-RU" altLang="ru-RU">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415756" y="718101"/>
            <a:ext cx="2140138"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КР-спектроскопия</a:t>
            </a:r>
          </a:p>
        </p:txBody>
      </p:sp>
      <p:grpSp>
        <p:nvGrpSpPr>
          <p:cNvPr id="18" name="Группа 17"/>
          <p:cNvGrpSpPr/>
          <p:nvPr/>
        </p:nvGrpSpPr>
        <p:grpSpPr>
          <a:xfrm>
            <a:off x="8515849" y="2086356"/>
            <a:ext cx="3037023" cy="1095269"/>
            <a:chOff x="3698161" y="4879998"/>
            <a:chExt cx="3264123" cy="1177170"/>
          </a:xfrm>
        </p:grpSpPr>
        <p:pic>
          <p:nvPicPr>
            <p:cNvPr id="28" name="Рисунок 27"/>
            <p:cNvPicPr>
              <a:picLocks noChangeAspect="1"/>
            </p:cNvPicPr>
            <p:nvPr/>
          </p:nvPicPr>
          <p:blipFill rotWithShape="1">
            <a:blip r:embed="rId4" cstate="print">
              <a:extLst>
                <a:ext uri="{28A0092B-C50C-407E-A947-70E740481C1C}">
                  <a14:useLocalDpi xmlns:a14="http://schemas.microsoft.com/office/drawing/2010/main" val="0"/>
                </a:ext>
              </a:extLst>
            </a:blip>
            <a:srcRect l="-277" t="-5843" r="1035" b="-3870"/>
            <a:stretch/>
          </p:blipFill>
          <p:spPr>
            <a:xfrm>
              <a:off x="3698161" y="4923779"/>
              <a:ext cx="1007317" cy="872634"/>
            </a:xfrm>
            <a:prstGeom prst="ellipse">
              <a:avLst/>
            </a:prstGeom>
          </p:spPr>
        </p:pic>
        <p:pic>
          <p:nvPicPr>
            <p:cNvPr id="27" name="Picture 2" descr="https://upload.wikimedia.org/wikipedia/commons/thumb/3/30/G-Strophanthin.svg/1200px-G-Strophanthi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623" y="4879998"/>
              <a:ext cx="1898661" cy="117717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721804" y="5075748"/>
              <a:ext cx="357790" cy="461665"/>
            </a:xfrm>
            <a:prstGeom prst="rect">
              <a:avLst/>
            </a:prstGeom>
            <a:noFill/>
          </p:spPr>
          <p:txBody>
            <a:bodyPr wrap="none" rtlCol="0">
              <a:spAutoFit/>
            </a:bodyPr>
            <a:lstStyle/>
            <a:p>
              <a:r>
                <a:rPr lang="ru-RU" sz="2400" b="1" dirty="0">
                  <a:latin typeface="Times New Roman" panose="02020603050405020304" pitchFamily="18" charset="0"/>
                  <a:cs typeface="Times New Roman" panose="02020603050405020304" pitchFamily="18" charset="0"/>
                </a:rPr>
                <a:t>+</a:t>
              </a:r>
            </a:p>
          </p:txBody>
        </p:sp>
      </p:grpSp>
      <p:grpSp>
        <p:nvGrpSpPr>
          <p:cNvPr id="20" name="Группа 19"/>
          <p:cNvGrpSpPr/>
          <p:nvPr/>
        </p:nvGrpSpPr>
        <p:grpSpPr>
          <a:xfrm>
            <a:off x="1484795" y="4480031"/>
            <a:ext cx="1889999" cy="1806182"/>
            <a:chOff x="7757495" y="4078709"/>
            <a:chExt cx="2121902" cy="2027801"/>
          </a:xfrm>
        </p:grpSpPr>
        <p:grpSp>
          <p:nvGrpSpPr>
            <p:cNvPr id="22" name="Группа 21"/>
            <p:cNvGrpSpPr/>
            <p:nvPr/>
          </p:nvGrpSpPr>
          <p:grpSpPr>
            <a:xfrm>
              <a:off x="7757495" y="4078709"/>
              <a:ext cx="2121902" cy="2027801"/>
              <a:chOff x="6672271" y="1405192"/>
              <a:chExt cx="1481223" cy="1322881"/>
            </a:xfrm>
          </p:grpSpPr>
          <p:pic>
            <p:nvPicPr>
              <p:cNvPr id="30" name="Рисунок 29"/>
              <p:cNvPicPr>
                <a:picLocks noChangeAspect="1"/>
              </p:cNvPicPr>
              <p:nvPr/>
            </p:nvPicPr>
            <p:blipFill>
              <a:blip r:embed="rId6"/>
              <a:stretch>
                <a:fillRect/>
              </a:stretch>
            </p:blipFill>
            <p:spPr>
              <a:xfrm>
                <a:off x="6672271" y="1405192"/>
                <a:ext cx="1481223" cy="1322881"/>
              </a:xfrm>
              <a:prstGeom prst="rect">
                <a:avLst/>
              </a:prstGeom>
              <a:ln>
                <a:noFill/>
              </a:ln>
            </p:spPr>
          </p:pic>
          <p:sp>
            <p:nvSpPr>
              <p:cNvPr id="31" name="Овал 30"/>
              <p:cNvSpPr/>
              <p:nvPr/>
            </p:nvSpPr>
            <p:spPr>
              <a:xfrm flipH="1">
                <a:off x="7628996" y="1736529"/>
                <a:ext cx="307963" cy="66020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grpSp>
        <p:sp>
          <p:nvSpPr>
            <p:cNvPr id="23" name="Овал 22"/>
            <p:cNvSpPr/>
            <p:nvPr/>
          </p:nvSpPr>
          <p:spPr>
            <a:xfrm flipH="1">
              <a:off x="8304070" y="4420574"/>
              <a:ext cx="419516" cy="4351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sp>
          <p:nvSpPr>
            <p:cNvPr id="29" name="Овал 28"/>
            <p:cNvSpPr/>
            <p:nvPr/>
          </p:nvSpPr>
          <p:spPr>
            <a:xfrm flipH="1">
              <a:off x="8296537" y="5197594"/>
              <a:ext cx="419516" cy="435154"/>
            </a:xfrm>
            <a:prstGeom prst="ellipse">
              <a:avLst/>
            </a:prstGeom>
            <a:noFill/>
            <a:ln w="38100">
              <a:solidFill>
                <a:srgbClr val="FD8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5409454" y="4218421"/>
            <a:ext cx="1191773" cy="261610"/>
          </a:xfrm>
          <a:prstGeom prst="rect">
            <a:avLst/>
          </a:prstGeom>
          <a:noFill/>
        </p:spPr>
        <p:txBody>
          <a:bodyPr wrap="square" rtlCol="0">
            <a:spAutoFit/>
          </a:bodyPr>
          <a:lstStyle/>
          <a:p>
            <a:r>
              <a:rPr lang="en-US" sz="1100" b="1" dirty="0" err="1">
                <a:latin typeface="Times New Roman" panose="02020603050405020304" pitchFamily="18" charset="0"/>
                <a:cs typeface="Times New Roman" panose="02020603050405020304" pitchFamily="18" charset="0"/>
              </a:rPr>
              <a:t>AmideI</a:t>
            </a:r>
            <a:r>
              <a:rPr lang="en-US" sz="1100" b="1" dirty="0">
                <a:latin typeface="Times New Roman" panose="02020603050405020304" pitchFamily="18" charset="0"/>
                <a:cs typeface="Times New Roman" panose="02020603050405020304" pitchFamily="18" charset="0"/>
              </a:rPr>
              <a:t>/</a:t>
            </a:r>
            <a:r>
              <a:rPr lang="en-US" sz="1100" b="1" dirty="0" err="1">
                <a:latin typeface="Times New Roman" panose="02020603050405020304" pitchFamily="18" charset="0"/>
                <a:cs typeface="Times New Roman" panose="02020603050405020304" pitchFamily="18" charset="0"/>
              </a:rPr>
              <a:t>AmideII</a:t>
            </a:r>
            <a:endParaRPr lang="ru-RU" sz="1100" b="1" dirty="0">
              <a:latin typeface="Times New Roman" panose="02020603050405020304" pitchFamily="18" charset="0"/>
              <a:cs typeface="Times New Roman" panose="02020603050405020304" pitchFamily="18" charset="0"/>
            </a:endParaRPr>
          </a:p>
        </p:txBody>
      </p:sp>
      <p:sp>
        <p:nvSpPr>
          <p:cNvPr id="36" name="Прямоугольник 35"/>
          <p:cNvSpPr/>
          <p:nvPr/>
        </p:nvSpPr>
        <p:spPr>
          <a:xfrm>
            <a:off x="4786399" y="718101"/>
            <a:ext cx="2178610" cy="369332"/>
          </a:xfrm>
          <a:prstGeom prst="rect">
            <a:avLst/>
          </a:prstGeom>
        </p:spPr>
        <p:txBody>
          <a:bodyPr wrap="none">
            <a:spAutoFit/>
          </a:bodyPr>
          <a:lstStyle/>
          <a:p>
            <a:r>
              <a:rPr lang="ru-RU" b="1" dirty="0">
                <a:latin typeface="Times New Roman" panose="02020603050405020304" pitchFamily="18" charset="0"/>
                <a:cs typeface="Times New Roman" panose="02020603050405020304" pitchFamily="18" charset="0"/>
              </a:rPr>
              <a:t>ИК-спектроскопия</a:t>
            </a:r>
          </a:p>
        </p:txBody>
      </p:sp>
      <p:pic>
        <p:nvPicPr>
          <p:cNvPr id="4" name="Рисунок 3"/>
          <p:cNvPicPr>
            <a:picLocks noChangeAspect="1"/>
          </p:cNvPicPr>
          <p:nvPr/>
        </p:nvPicPr>
        <p:blipFill>
          <a:blip r:embed="rId7"/>
          <a:stretch>
            <a:fillRect/>
          </a:stretch>
        </p:blipFill>
        <p:spPr>
          <a:xfrm>
            <a:off x="1642" y="997952"/>
            <a:ext cx="4474705" cy="3427200"/>
          </a:xfrm>
          <a:prstGeom prst="rect">
            <a:avLst/>
          </a:prstGeom>
        </p:spPr>
      </p:pic>
      <p:sp>
        <p:nvSpPr>
          <p:cNvPr id="2" name="Прямоугольник 1"/>
          <p:cNvSpPr/>
          <p:nvPr/>
        </p:nvSpPr>
        <p:spPr>
          <a:xfrm>
            <a:off x="2067983" y="3898900"/>
            <a:ext cx="614843" cy="20796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1067283" y="3891159"/>
            <a:ext cx="614843" cy="207962"/>
          </a:xfrm>
          <a:prstGeom prst="rect">
            <a:avLst/>
          </a:prstGeom>
          <a:noFill/>
          <a:ln w="28575">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3066900" y="3884809"/>
            <a:ext cx="614843" cy="207962"/>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1988793" y="3871111"/>
            <a:ext cx="614843" cy="20796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999976" y="3868039"/>
            <a:ext cx="614843" cy="20796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904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0139883" y="1443871"/>
            <a:ext cx="1631495" cy="1532385"/>
          </a:xfrm>
          <a:prstGeom prst="rect">
            <a:avLst/>
          </a:prstGeom>
        </p:spPr>
      </p:pic>
      <p:pic>
        <p:nvPicPr>
          <p:cNvPr id="5" name="Рисунок 4"/>
          <p:cNvPicPr>
            <a:picLocks noChangeAspect="1"/>
          </p:cNvPicPr>
          <p:nvPr/>
        </p:nvPicPr>
        <p:blipFill rotWithShape="1">
          <a:blip r:embed="rId4"/>
          <a:srcRect b="2072"/>
          <a:stretch/>
        </p:blipFill>
        <p:spPr>
          <a:xfrm>
            <a:off x="2075215" y="2564747"/>
            <a:ext cx="3512906" cy="3651997"/>
          </a:xfrm>
          <a:prstGeom prst="rect">
            <a:avLst/>
          </a:prstGeom>
        </p:spPr>
      </p:pic>
      <p:sp>
        <p:nvSpPr>
          <p:cNvPr id="3" name="Номер слайда 2"/>
          <p:cNvSpPr>
            <a:spLocks noGrp="1"/>
          </p:cNvSpPr>
          <p:nvPr>
            <p:ph type="sldNum" sz="quarter" idx="10"/>
          </p:nvPr>
        </p:nvSpPr>
        <p:spPr/>
        <p:txBody>
          <a:bodyPr/>
          <a:lstStyle/>
          <a:p>
            <a:pPr>
              <a:defRPr/>
            </a:pPr>
            <a:fld id="{7D1BF236-C0DA-4030-A414-76AE4C162150}" type="slidenum">
              <a:rPr lang="ru-RU" altLang="ru-RU" smtClean="0">
                <a:solidFill>
                  <a:schemeClr val="tx1"/>
                </a:solidFill>
              </a:rPr>
              <a:pPr>
                <a:defRPr/>
              </a:pPr>
              <a:t>4</a:t>
            </a:fld>
            <a:endParaRPr lang="ru-RU" altLang="ru-RU">
              <a:solidFill>
                <a:schemeClr val="tx1"/>
              </a:solidFill>
            </a:endParaRPr>
          </a:p>
        </p:txBody>
      </p:sp>
      <p:sp>
        <p:nvSpPr>
          <p:cNvPr id="4" name="Нижний колонтитул 3"/>
          <p:cNvSpPr>
            <a:spLocks noGrp="1"/>
          </p:cNvSpPr>
          <p:nvPr>
            <p:ph type="ftr" sz="quarter" idx="11"/>
          </p:nvPr>
        </p:nvSpPr>
        <p:spPr/>
        <p:txBody>
          <a:bodyPr/>
          <a:lstStyle/>
          <a:p>
            <a:pPr>
              <a:defRPr/>
            </a:pPr>
            <a:r>
              <a:rPr lang="ru-RU"/>
              <a:t>Слатинская Ольга</a:t>
            </a:r>
            <a:endParaRPr lang="ru-RU" dirty="0"/>
          </a:p>
        </p:txBody>
      </p:sp>
      <p:sp>
        <p:nvSpPr>
          <p:cNvPr id="9" name="Прямоугольник 8"/>
          <p:cNvSpPr/>
          <p:nvPr/>
        </p:nvSpPr>
        <p:spPr>
          <a:xfrm>
            <a:off x="1713296" y="5165445"/>
            <a:ext cx="701701" cy="213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23865" y="727327"/>
            <a:ext cx="1919115" cy="369332"/>
          </a:xfrm>
          <a:prstGeom prst="rect">
            <a:avLst/>
          </a:prstGeom>
        </p:spPr>
        <p:txBody>
          <a:bodyPr wrap="none">
            <a:spAutoFit/>
          </a:bodyPr>
          <a:lstStyle/>
          <a:p>
            <a:r>
              <a:rPr lang="ru-RU" b="1" dirty="0">
                <a:solidFill>
                  <a:srgbClr val="000000"/>
                </a:solidFill>
                <a:latin typeface="Times New Roman" panose="02020603050405020304" pitchFamily="18" charset="0"/>
                <a:ea typeface="Calibri" panose="020F0502020204030204" pitchFamily="34" charset="0"/>
              </a:rPr>
              <a:t>[Са</a:t>
            </a:r>
            <a:r>
              <a:rPr lang="ru-RU" b="1" baseline="30000" dirty="0">
                <a:solidFill>
                  <a:srgbClr val="000000"/>
                </a:solidFill>
                <a:latin typeface="Times New Roman" panose="02020603050405020304" pitchFamily="18" charset="0"/>
                <a:ea typeface="Calibri" panose="020F0502020204030204" pitchFamily="34" charset="0"/>
              </a:rPr>
              <a:t>2+</a:t>
            </a:r>
            <a:r>
              <a:rPr lang="ru-RU" b="1" dirty="0">
                <a:solidFill>
                  <a:srgbClr val="000000"/>
                </a:solidFill>
                <a:latin typeface="Times New Roman" panose="02020603050405020304" pitchFamily="18" charset="0"/>
                <a:ea typeface="Calibri" panose="020F0502020204030204" pitchFamily="34" charset="0"/>
              </a:rPr>
              <a:t>]</a:t>
            </a:r>
            <a:r>
              <a:rPr lang="ru-RU" b="1" baseline="-25000" dirty="0" err="1">
                <a:solidFill>
                  <a:srgbClr val="000000"/>
                </a:solidFill>
                <a:latin typeface="Times New Roman" panose="02020603050405020304" pitchFamily="18" charset="0"/>
                <a:ea typeface="Calibri" panose="020F0502020204030204" pitchFamily="34" charset="0"/>
              </a:rPr>
              <a:t>out</a:t>
            </a:r>
            <a:r>
              <a:rPr lang="ru-RU" b="1" baseline="-25000" dirty="0">
                <a:solidFill>
                  <a:srgbClr val="000000"/>
                </a:solidFill>
                <a:latin typeface="Times New Roman" panose="02020603050405020304" pitchFamily="18" charset="0"/>
                <a:ea typeface="Calibri" panose="020F0502020204030204" pitchFamily="34" charset="0"/>
              </a:rPr>
              <a:t> </a:t>
            </a:r>
            <a:r>
              <a:rPr lang="ru-RU" b="1" dirty="0">
                <a:solidFill>
                  <a:srgbClr val="000000"/>
                </a:solidFill>
                <a:latin typeface="Times New Roman" panose="02020603050405020304" pitchFamily="18" charset="0"/>
                <a:ea typeface="Calibri" panose="020F0502020204030204" pitchFamily="34" charset="0"/>
              </a:rPr>
              <a:t> = 10</a:t>
            </a:r>
            <a:r>
              <a:rPr lang="ru-RU" b="1" baseline="30000" dirty="0">
                <a:solidFill>
                  <a:srgbClr val="000000"/>
                </a:solidFill>
                <a:latin typeface="Times New Roman" panose="02020603050405020304" pitchFamily="18" charset="0"/>
                <a:ea typeface="Calibri" panose="020F0502020204030204" pitchFamily="34" charset="0"/>
              </a:rPr>
              <a:t>-6</a:t>
            </a:r>
            <a:r>
              <a:rPr lang="ru-RU" b="1" dirty="0">
                <a:solidFill>
                  <a:srgbClr val="000000"/>
                </a:solidFill>
                <a:latin typeface="Times New Roman" panose="02020603050405020304" pitchFamily="18" charset="0"/>
                <a:ea typeface="Calibri" panose="020F0502020204030204" pitchFamily="34" charset="0"/>
              </a:rPr>
              <a:t> М</a:t>
            </a:r>
            <a:endParaRPr lang="ru-RU" b="1" dirty="0"/>
          </a:p>
        </p:txBody>
      </p:sp>
      <p:sp>
        <p:nvSpPr>
          <p:cNvPr id="25" name="Прямоугольник 24"/>
          <p:cNvSpPr/>
          <p:nvPr/>
        </p:nvSpPr>
        <p:spPr>
          <a:xfrm>
            <a:off x="10195895" y="727327"/>
            <a:ext cx="1919115" cy="369332"/>
          </a:xfrm>
          <a:prstGeom prst="rect">
            <a:avLst/>
          </a:prstGeom>
        </p:spPr>
        <p:txBody>
          <a:bodyPr wrap="none">
            <a:spAutoFit/>
          </a:bodyPr>
          <a:lstStyle/>
          <a:p>
            <a:r>
              <a:rPr lang="ru-RU" b="1" dirty="0">
                <a:solidFill>
                  <a:srgbClr val="000000"/>
                </a:solidFill>
                <a:latin typeface="Times New Roman" panose="02020603050405020304" pitchFamily="18" charset="0"/>
                <a:ea typeface="Calibri" panose="020F0502020204030204" pitchFamily="34" charset="0"/>
              </a:rPr>
              <a:t>[Са</a:t>
            </a:r>
            <a:r>
              <a:rPr lang="ru-RU" b="1" baseline="30000" dirty="0">
                <a:solidFill>
                  <a:srgbClr val="000000"/>
                </a:solidFill>
                <a:latin typeface="Times New Roman" panose="02020603050405020304" pitchFamily="18" charset="0"/>
                <a:ea typeface="Calibri" panose="020F0502020204030204" pitchFamily="34" charset="0"/>
              </a:rPr>
              <a:t>2+</a:t>
            </a:r>
            <a:r>
              <a:rPr lang="ru-RU" b="1" dirty="0">
                <a:solidFill>
                  <a:srgbClr val="000000"/>
                </a:solidFill>
                <a:latin typeface="Times New Roman" panose="02020603050405020304" pitchFamily="18" charset="0"/>
                <a:ea typeface="Calibri" panose="020F0502020204030204" pitchFamily="34" charset="0"/>
              </a:rPr>
              <a:t>]</a:t>
            </a:r>
            <a:r>
              <a:rPr lang="ru-RU" b="1" baseline="-25000" dirty="0" err="1">
                <a:solidFill>
                  <a:srgbClr val="000000"/>
                </a:solidFill>
                <a:latin typeface="Times New Roman" panose="02020603050405020304" pitchFamily="18" charset="0"/>
                <a:ea typeface="Calibri" panose="020F0502020204030204" pitchFamily="34" charset="0"/>
              </a:rPr>
              <a:t>out</a:t>
            </a:r>
            <a:r>
              <a:rPr lang="ru-RU" b="1" baseline="-25000" dirty="0">
                <a:solidFill>
                  <a:srgbClr val="000000"/>
                </a:solidFill>
                <a:latin typeface="Times New Roman" panose="02020603050405020304" pitchFamily="18" charset="0"/>
                <a:ea typeface="Calibri" panose="020F0502020204030204" pitchFamily="34" charset="0"/>
              </a:rPr>
              <a:t> </a:t>
            </a:r>
            <a:r>
              <a:rPr lang="ru-RU" b="1" dirty="0">
                <a:solidFill>
                  <a:srgbClr val="000000"/>
                </a:solidFill>
                <a:latin typeface="Times New Roman" panose="02020603050405020304" pitchFamily="18" charset="0"/>
                <a:ea typeface="Calibri" panose="020F0502020204030204" pitchFamily="34" charset="0"/>
              </a:rPr>
              <a:t> = 10</a:t>
            </a:r>
            <a:r>
              <a:rPr lang="ru-RU" b="1" baseline="30000" dirty="0">
                <a:solidFill>
                  <a:srgbClr val="000000"/>
                </a:solidFill>
                <a:latin typeface="Times New Roman" panose="02020603050405020304" pitchFamily="18" charset="0"/>
                <a:ea typeface="Calibri" panose="020F0502020204030204" pitchFamily="34" charset="0"/>
              </a:rPr>
              <a:t>-</a:t>
            </a:r>
            <a:r>
              <a:rPr lang="en-US" b="1" baseline="30000" dirty="0">
                <a:solidFill>
                  <a:srgbClr val="000000"/>
                </a:solidFill>
                <a:latin typeface="Times New Roman" panose="02020603050405020304" pitchFamily="18" charset="0"/>
                <a:ea typeface="Calibri" panose="020F0502020204030204" pitchFamily="34" charset="0"/>
              </a:rPr>
              <a:t>3</a:t>
            </a:r>
            <a:r>
              <a:rPr lang="ru-RU" b="1" dirty="0">
                <a:solidFill>
                  <a:srgbClr val="000000"/>
                </a:solidFill>
                <a:latin typeface="Times New Roman" panose="02020603050405020304" pitchFamily="18" charset="0"/>
                <a:ea typeface="Calibri" panose="020F0502020204030204" pitchFamily="34" charset="0"/>
              </a:rPr>
              <a:t> М</a:t>
            </a:r>
            <a:endParaRPr lang="ru-RU" b="1" dirty="0"/>
          </a:p>
        </p:txBody>
      </p:sp>
      <p:sp>
        <p:nvSpPr>
          <p:cNvPr id="33" name="TextBox 32"/>
          <p:cNvSpPr txBox="1"/>
          <p:nvPr/>
        </p:nvSpPr>
        <p:spPr>
          <a:xfrm>
            <a:off x="99329" y="3210723"/>
            <a:ext cx="413896" cy="200055"/>
          </a:xfrm>
          <a:prstGeom prst="rect">
            <a:avLst/>
          </a:prstGeom>
          <a:noFill/>
        </p:spPr>
        <p:txBody>
          <a:bodyPr wrap="none" rtlCol="0">
            <a:spAutoFit/>
          </a:bodyPr>
          <a:lstStyle/>
          <a:p>
            <a:r>
              <a:rPr lang="en-US" sz="700" dirty="0">
                <a:solidFill>
                  <a:schemeClr val="bg1"/>
                </a:solidFill>
              </a:rPr>
              <a:t>1 </a:t>
            </a:r>
            <a:r>
              <a:rPr lang="ru-RU" sz="700" dirty="0">
                <a:solidFill>
                  <a:schemeClr val="bg1"/>
                </a:solidFill>
              </a:rPr>
              <a:t>мкм</a:t>
            </a:r>
          </a:p>
        </p:txBody>
      </p:sp>
      <p:sp>
        <p:nvSpPr>
          <p:cNvPr id="35" name="TextBox 34"/>
          <p:cNvSpPr txBox="1"/>
          <p:nvPr/>
        </p:nvSpPr>
        <p:spPr>
          <a:xfrm>
            <a:off x="10194838" y="3199239"/>
            <a:ext cx="413896" cy="200055"/>
          </a:xfrm>
          <a:prstGeom prst="rect">
            <a:avLst/>
          </a:prstGeom>
          <a:noFill/>
        </p:spPr>
        <p:txBody>
          <a:bodyPr wrap="none" rtlCol="0">
            <a:spAutoFit/>
          </a:bodyPr>
          <a:lstStyle/>
          <a:p>
            <a:r>
              <a:rPr lang="en-US" sz="700" dirty="0">
                <a:solidFill>
                  <a:schemeClr val="bg1"/>
                </a:solidFill>
              </a:rPr>
              <a:t>1 </a:t>
            </a:r>
            <a:r>
              <a:rPr lang="ru-RU" sz="700" dirty="0">
                <a:solidFill>
                  <a:schemeClr val="bg1"/>
                </a:solidFill>
              </a:rPr>
              <a:t>мкм</a:t>
            </a:r>
          </a:p>
        </p:txBody>
      </p:sp>
      <p:pic>
        <p:nvPicPr>
          <p:cNvPr id="36" name="Рисунок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56" y="3347593"/>
            <a:ext cx="1275206" cy="1525247"/>
          </a:xfrm>
          <a:prstGeom prst="rect">
            <a:avLst/>
          </a:prstGeom>
        </p:spPr>
      </p:pic>
      <p:pic>
        <p:nvPicPr>
          <p:cNvPr id="37" name="Рисунок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1652" y="3315144"/>
            <a:ext cx="1327600" cy="1524281"/>
          </a:xfrm>
          <a:prstGeom prst="rect">
            <a:avLst/>
          </a:prstGeom>
        </p:spPr>
      </p:pic>
      <p:sp>
        <p:nvSpPr>
          <p:cNvPr id="38" name="TextBox 37"/>
          <p:cNvSpPr txBox="1"/>
          <p:nvPr/>
        </p:nvSpPr>
        <p:spPr>
          <a:xfrm>
            <a:off x="632009" y="3047869"/>
            <a:ext cx="596638" cy="307777"/>
          </a:xfrm>
          <a:prstGeom prst="rect">
            <a:avLst/>
          </a:prstGeom>
          <a:noFill/>
        </p:spPr>
        <p:txBody>
          <a:bodyPr wrap="none" rtlCol="0">
            <a:spAutoFit/>
          </a:bodyPr>
          <a:lstStyle/>
          <a:p>
            <a:r>
              <a:rPr lang="ru-RU" sz="1400" dirty="0">
                <a:latin typeface="Times New Roman" panose="02020603050405020304" pitchFamily="18" charset="0"/>
                <a:cs typeface="Times New Roman" panose="02020603050405020304" pitchFamily="18" charset="0"/>
              </a:rPr>
              <a:t>ЛИМ</a:t>
            </a:r>
          </a:p>
        </p:txBody>
      </p:sp>
      <p:sp>
        <p:nvSpPr>
          <p:cNvPr id="39" name="Прямоугольник 38"/>
          <p:cNvSpPr/>
          <p:nvPr/>
        </p:nvSpPr>
        <p:spPr>
          <a:xfrm>
            <a:off x="5376333" y="1096659"/>
            <a:ext cx="1202267" cy="1194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211802" y="1085118"/>
            <a:ext cx="1504514" cy="307777"/>
          </a:xfrm>
          <a:prstGeom prst="rect">
            <a:avLst/>
          </a:prstGeom>
          <a:noFill/>
        </p:spPr>
        <p:txBody>
          <a:bodyPr wrap="none" rtlCol="0">
            <a:spAutoFit/>
          </a:bodyPr>
          <a:lstStyle/>
          <a:p>
            <a:r>
              <a:rPr lang="ru-RU" sz="1400" dirty="0">
                <a:latin typeface="Times New Roman" panose="02020603050405020304" pitchFamily="18" charset="0"/>
                <a:cs typeface="Times New Roman" panose="02020603050405020304" pitchFamily="18" charset="0"/>
              </a:rPr>
              <a:t>КР-картирование</a:t>
            </a:r>
          </a:p>
        </p:txBody>
      </p:sp>
      <p:sp>
        <p:nvSpPr>
          <p:cNvPr id="41" name="TextBox 40"/>
          <p:cNvSpPr txBox="1"/>
          <p:nvPr/>
        </p:nvSpPr>
        <p:spPr>
          <a:xfrm>
            <a:off x="10790543" y="2976256"/>
            <a:ext cx="596638" cy="307777"/>
          </a:xfrm>
          <a:prstGeom prst="rect">
            <a:avLst/>
          </a:prstGeom>
          <a:noFill/>
        </p:spPr>
        <p:txBody>
          <a:bodyPr wrap="none" rtlCol="0">
            <a:spAutoFit/>
          </a:bodyPr>
          <a:lstStyle/>
          <a:p>
            <a:r>
              <a:rPr lang="ru-RU" sz="1400" dirty="0">
                <a:latin typeface="Times New Roman" panose="02020603050405020304" pitchFamily="18" charset="0"/>
                <a:cs typeface="Times New Roman" panose="02020603050405020304" pitchFamily="18" charset="0"/>
              </a:rPr>
              <a:t>ЛИМ</a:t>
            </a:r>
          </a:p>
        </p:txBody>
      </p:sp>
      <p:sp>
        <p:nvSpPr>
          <p:cNvPr id="42" name="TextBox 41"/>
          <p:cNvSpPr txBox="1"/>
          <p:nvPr/>
        </p:nvSpPr>
        <p:spPr>
          <a:xfrm>
            <a:off x="10336605" y="1093757"/>
            <a:ext cx="1504514" cy="307777"/>
          </a:xfrm>
          <a:prstGeom prst="rect">
            <a:avLst/>
          </a:prstGeom>
          <a:noFill/>
        </p:spPr>
        <p:txBody>
          <a:bodyPr wrap="none" rtlCol="0">
            <a:spAutoFit/>
          </a:bodyPr>
          <a:lstStyle/>
          <a:p>
            <a:r>
              <a:rPr lang="ru-RU" sz="1400" dirty="0">
                <a:latin typeface="Times New Roman" panose="02020603050405020304" pitchFamily="18" charset="0"/>
                <a:cs typeface="Times New Roman" panose="02020603050405020304" pitchFamily="18" charset="0"/>
              </a:rPr>
              <a:t>КР-картирование</a:t>
            </a:r>
          </a:p>
        </p:txBody>
      </p:sp>
      <p:pic>
        <p:nvPicPr>
          <p:cNvPr id="26" name="Рисунок 25"/>
          <p:cNvPicPr>
            <a:picLocks noChangeAspect="1"/>
          </p:cNvPicPr>
          <p:nvPr/>
        </p:nvPicPr>
        <p:blipFill rotWithShape="1">
          <a:blip r:embed="rId7" cstate="print">
            <a:extLst>
              <a:ext uri="{28A0092B-C50C-407E-A947-70E740481C1C}">
                <a14:useLocalDpi xmlns:a14="http://schemas.microsoft.com/office/drawing/2010/main" val="0"/>
              </a:ext>
            </a:extLst>
          </a:blip>
          <a:srcRect l="10903" t="21467" r="40284" b="45224"/>
          <a:stretch/>
        </p:blipFill>
        <p:spPr>
          <a:xfrm>
            <a:off x="278157" y="5682134"/>
            <a:ext cx="1460500" cy="747472"/>
          </a:xfrm>
          <a:prstGeom prst="rect">
            <a:avLst/>
          </a:prstGeom>
        </p:spPr>
      </p:pic>
      <p:pic>
        <p:nvPicPr>
          <p:cNvPr id="29" name="Рисунок 28"/>
          <p:cNvPicPr>
            <a:picLocks noChangeAspect="1"/>
          </p:cNvPicPr>
          <p:nvPr/>
        </p:nvPicPr>
        <p:blipFill rotWithShape="1">
          <a:blip r:embed="rId8" cstate="print">
            <a:extLst>
              <a:ext uri="{28A0092B-C50C-407E-A947-70E740481C1C}">
                <a14:useLocalDpi xmlns:a14="http://schemas.microsoft.com/office/drawing/2010/main" val="0"/>
              </a:ext>
            </a:extLst>
          </a:blip>
          <a:srcRect l="31469" t="11257" r="14581" b="51229"/>
          <a:stretch/>
        </p:blipFill>
        <p:spPr>
          <a:xfrm>
            <a:off x="10316771" y="5667967"/>
            <a:ext cx="1460500" cy="761639"/>
          </a:xfrm>
          <a:prstGeom prst="rect">
            <a:avLst/>
          </a:prstGeom>
        </p:spPr>
      </p:pic>
      <p:sp>
        <p:nvSpPr>
          <p:cNvPr id="2" name="TextBox 1"/>
          <p:cNvSpPr txBox="1"/>
          <p:nvPr/>
        </p:nvSpPr>
        <p:spPr>
          <a:xfrm>
            <a:off x="71382" y="5140094"/>
            <a:ext cx="1783085" cy="523220"/>
          </a:xfrm>
          <a:prstGeom prst="rect">
            <a:avLst/>
          </a:prstGeom>
          <a:noFill/>
        </p:spPr>
        <p:txBody>
          <a:bodyPr wrap="square" rtlCol="0">
            <a:spAutoFit/>
          </a:bodyPr>
          <a:lstStyle/>
          <a:p>
            <a:pPr algn="ctr"/>
            <a:r>
              <a:rPr lang="ru-RU" sz="1400" dirty="0"/>
              <a:t>Оптическое изображение 20х</a:t>
            </a:r>
          </a:p>
        </p:txBody>
      </p:sp>
      <p:sp>
        <p:nvSpPr>
          <p:cNvPr id="30" name="TextBox 29"/>
          <p:cNvSpPr txBox="1"/>
          <p:nvPr/>
        </p:nvSpPr>
        <p:spPr>
          <a:xfrm>
            <a:off x="10112748" y="5117011"/>
            <a:ext cx="1952228" cy="523220"/>
          </a:xfrm>
          <a:prstGeom prst="rect">
            <a:avLst/>
          </a:prstGeom>
          <a:noFill/>
        </p:spPr>
        <p:txBody>
          <a:bodyPr wrap="square" rtlCol="0">
            <a:spAutoFit/>
          </a:bodyPr>
          <a:lstStyle/>
          <a:p>
            <a:pPr algn="ctr"/>
            <a:r>
              <a:rPr lang="ru-RU" sz="1400" dirty="0"/>
              <a:t>Оптическое изображение 20х</a:t>
            </a:r>
          </a:p>
        </p:txBody>
      </p:sp>
      <p:sp>
        <p:nvSpPr>
          <p:cNvPr id="32" name="TextBox 31"/>
          <p:cNvSpPr txBox="1"/>
          <p:nvPr/>
        </p:nvSpPr>
        <p:spPr>
          <a:xfrm>
            <a:off x="431800" y="-90043"/>
            <a:ext cx="11760200" cy="691146"/>
          </a:xfrm>
          <a:prstGeom prst="rect">
            <a:avLst/>
          </a:prstGeom>
          <a:noFill/>
        </p:spPr>
        <p:txBody>
          <a:bodyPr wrap="square" lIns="13902" tIns="6951" rIns="13902" bIns="6951" rtlCol="0">
            <a:spAutoFit/>
          </a:bodyPr>
          <a:lstStyle/>
          <a:p>
            <a: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Изменение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a:t>
            </a:r>
            <a:r>
              <a:rPr lang="en-US" sz="4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baseline="-2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эритроцита</a:t>
            </a:r>
          </a:p>
        </p:txBody>
      </p:sp>
      <p:pic>
        <p:nvPicPr>
          <p:cNvPr id="43" name="Рисунок 42"/>
          <p:cNvPicPr>
            <a:picLocks noChangeAspect="1"/>
          </p:cNvPicPr>
          <p:nvPr/>
        </p:nvPicPr>
        <p:blipFill rotWithShape="1">
          <a:blip r:embed="rId9" cstate="print">
            <a:extLst>
              <a:ext uri="{28A0092B-C50C-407E-A947-70E740481C1C}">
                <a14:useLocalDpi xmlns:a14="http://schemas.microsoft.com/office/drawing/2010/main" val="0"/>
              </a:ext>
            </a:extLst>
          </a:blip>
          <a:srcRect l="-277" t="-5843" r="1035" b="-3870"/>
          <a:stretch/>
        </p:blipFill>
        <p:spPr>
          <a:xfrm>
            <a:off x="11632504" y="167518"/>
            <a:ext cx="415563" cy="360000"/>
          </a:xfrm>
          <a:prstGeom prst="ellipse">
            <a:avLst/>
          </a:prstGeom>
        </p:spPr>
      </p:pic>
      <p:pic>
        <p:nvPicPr>
          <p:cNvPr id="7" name="Рисунок 6"/>
          <p:cNvPicPr>
            <a:picLocks noChangeAspect="1"/>
          </p:cNvPicPr>
          <p:nvPr/>
        </p:nvPicPr>
        <p:blipFill>
          <a:blip r:embed="rId10"/>
          <a:stretch>
            <a:fillRect/>
          </a:stretch>
        </p:blipFill>
        <p:spPr>
          <a:xfrm>
            <a:off x="2211547" y="667595"/>
            <a:ext cx="2319825" cy="1221550"/>
          </a:xfrm>
          <a:prstGeom prst="rect">
            <a:avLst/>
          </a:prstGeom>
        </p:spPr>
      </p:pic>
      <p:graphicFrame>
        <p:nvGraphicFramePr>
          <p:cNvPr id="50" name="Таблица 49"/>
          <p:cNvGraphicFramePr>
            <a:graphicFrameLocks noGrp="1"/>
          </p:cNvGraphicFramePr>
          <p:nvPr>
            <p:extLst>
              <p:ext uri="{D42A27DB-BD31-4B8C-83A1-F6EECF244321}">
                <p14:modId xmlns:p14="http://schemas.microsoft.com/office/powerpoint/2010/main" val="2284373831"/>
              </p:ext>
            </p:extLst>
          </p:nvPr>
        </p:nvGraphicFramePr>
        <p:xfrm>
          <a:off x="1804331" y="1852696"/>
          <a:ext cx="3274422" cy="731520"/>
        </p:xfrm>
        <a:graphic>
          <a:graphicData uri="http://schemas.openxmlformats.org/drawingml/2006/table">
            <a:tbl>
              <a:tblPr firstRow="1" bandRow="1">
                <a:tableStyleId>{2D5ABB26-0587-4C30-8999-92F81FD0307C}</a:tableStyleId>
              </a:tblPr>
              <a:tblGrid>
                <a:gridCol w="773616">
                  <a:extLst>
                    <a:ext uri="{9D8B030D-6E8A-4147-A177-3AD203B41FA5}">
                      <a16:colId xmlns:a16="http://schemas.microsoft.com/office/drawing/2014/main" val="3645497220"/>
                    </a:ext>
                  </a:extLst>
                </a:gridCol>
                <a:gridCol w="2500806">
                  <a:extLst>
                    <a:ext uri="{9D8B030D-6E8A-4147-A177-3AD203B41FA5}">
                      <a16:colId xmlns:a16="http://schemas.microsoft.com/office/drawing/2014/main" val="1267523675"/>
                    </a:ext>
                  </a:extLst>
                </a:gridCol>
              </a:tblGrid>
              <a:tr h="218334">
                <a:tc>
                  <a:txBody>
                    <a:bodyPr/>
                    <a:lstStyle/>
                    <a:p>
                      <a:pPr algn="ctr"/>
                      <a:r>
                        <a:rPr lang="ru-RU" sz="1200" b="0" dirty="0">
                          <a:solidFill>
                            <a:srgbClr val="C00000"/>
                          </a:solidFill>
                          <a:latin typeface="+mj-lt"/>
                        </a:rPr>
                        <a:t>I</a:t>
                      </a:r>
                      <a:r>
                        <a:rPr lang="ru-RU" sz="1200" b="0" baseline="-25000" dirty="0">
                          <a:solidFill>
                            <a:srgbClr val="C00000"/>
                          </a:solidFill>
                          <a:latin typeface="+mj-lt"/>
                        </a:rPr>
                        <a:t>1580</a:t>
                      </a:r>
                      <a:r>
                        <a:rPr lang="ru-RU" sz="1200" b="0" dirty="0">
                          <a:solidFill>
                            <a:srgbClr val="C00000"/>
                          </a:solidFill>
                          <a:latin typeface="+mj-lt"/>
                        </a:rPr>
                        <a:t>/I</a:t>
                      </a:r>
                      <a:r>
                        <a:rPr lang="ru-RU" sz="1200" b="0" baseline="-25000" dirty="0">
                          <a:solidFill>
                            <a:srgbClr val="C00000"/>
                          </a:solidFill>
                          <a:latin typeface="+mj-lt"/>
                        </a:rPr>
                        <a:t>1375</a:t>
                      </a:r>
                      <a:endParaRPr lang="ru-RU" sz="1200" b="0" dirty="0">
                        <a:solidFill>
                          <a:srgbClr val="C0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u="none" strike="noStrike" kern="1200" baseline="0" dirty="0">
                          <a:solidFill>
                            <a:srgbClr val="C00000"/>
                          </a:solidFill>
                          <a:latin typeface="+mj-lt"/>
                        </a:rPr>
                        <a:t>Относительная способность Гб выделять лиганды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6839961"/>
                  </a:ext>
                </a:extLst>
              </a:tr>
              <a:tr h="218334">
                <a:tc>
                  <a:txBody>
                    <a:bodyPr/>
                    <a:lstStyle/>
                    <a:p>
                      <a:pPr algn="ctr"/>
                      <a:r>
                        <a:rPr lang="ru-RU" sz="1200" dirty="0">
                          <a:latin typeface="Times New Roman" panose="02020603050405020304" pitchFamily="18" charset="0"/>
                          <a:ea typeface="Calibri" panose="020F0502020204030204" pitchFamily="34" charset="0"/>
                        </a:rPr>
                        <a:t>I</a:t>
                      </a:r>
                      <a:r>
                        <a:rPr lang="ru-RU" sz="1200" baseline="-25000" dirty="0">
                          <a:latin typeface="Times New Roman" panose="02020603050405020304" pitchFamily="18" charset="0"/>
                          <a:ea typeface="Calibri" panose="020F0502020204030204" pitchFamily="34" charset="0"/>
                        </a:rPr>
                        <a:t>2880</a:t>
                      </a:r>
                      <a:r>
                        <a:rPr lang="ru-RU" sz="1200" dirty="0">
                          <a:latin typeface="Times New Roman" panose="02020603050405020304" pitchFamily="18" charset="0"/>
                          <a:ea typeface="Calibri" panose="020F0502020204030204" pitchFamily="34" charset="0"/>
                        </a:rPr>
                        <a:t>/I</a:t>
                      </a:r>
                      <a:r>
                        <a:rPr lang="ru-RU" sz="1200" baseline="-25000" dirty="0">
                          <a:latin typeface="Times New Roman" panose="02020603050405020304" pitchFamily="18" charset="0"/>
                          <a:ea typeface="Calibri" panose="020F0502020204030204" pitchFamily="34" charset="0"/>
                        </a:rPr>
                        <a:t>2930</a:t>
                      </a:r>
                      <a:endParaRPr lang="ru-RU" sz="1200" b="0" dirty="0">
                        <a:solidFill>
                          <a:srgbClr val="C00000"/>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100" dirty="0">
                          <a:latin typeface="Times New Roman" panose="02020603050405020304" pitchFamily="18" charset="0"/>
                          <a:ea typeface="Calibri" panose="020F0502020204030204" pitchFamily="34" charset="0"/>
                        </a:rPr>
                        <a:t>↑ при ↑ упорядоченности С</a:t>
                      </a:r>
                      <a:r>
                        <a:rPr lang="en-US" sz="1100" dirty="0" err="1">
                          <a:latin typeface="Times New Roman" panose="02020603050405020304" pitchFamily="18" charset="0"/>
                          <a:ea typeface="Calibri" panose="020F0502020204030204" pitchFamily="34" charset="0"/>
                        </a:rPr>
                        <a:t>H</a:t>
                      </a:r>
                      <a:r>
                        <a:rPr lang="en-US" sz="1100" baseline="-25000" dirty="0" err="1">
                          <a:latin typeface="Times New Roman" panose="02020603050405020304" pitchFamily="18" charset="0"/>
                          <a:ea typeface="Calibri" panose="020F0502020204030204" pitchFamily="34" charset="0"/>
                        </a:rPr>
                        <a:t>n</a:t>
                      </a:r>
                      <a:r>
                        <a:rPr lang="ru-RU" sz="1100" dirty="0">
                          <a:latin typeface="Times New Roman" panose="02020603050405020304" pitchFamily="18" charset="0"/>
                          <a:ea typeface="Calibri" panose="020F0502020204030204" pitchFamily="34" charset="0"/>
                        </a:rPr>
                        <a:t>-групп</a:t>
                      </a:r>
                      <a:endParaRPr lang="ru-RU" sz="1100"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572713"/>
                  </a:ext>
                </a:extLst>
              </a:tr>
            </a:tbl>
          </a:graphicData>
        </a:graphic>
      </p:graphicFrame>
      <p:sp>
        <p:nvSpPr>
          <p:cNvPr id="15" name="Прямоугольник 14"/>
          <p:cNvSpPr/>
          <p:nvPr/>
        </p:nvSpPr>
        <p:spPr>
          <a:xfrm>
            <a:off x="6372952" y="974070"/>
            <a:ext cx="1290738" cy="369332"/>
          </a:xfrm>
          <a:prstGeom prst="rect">
            <a:avLst/>
          </a:prstGeom>
        </p:spPr>
        <p:txBody>
          <a:bodyPr wrap="none">
            <a:spAutoFit/>
          </a:bodyPr>
          <a:lstStyle/>
          <a:p>
            <a:pPr algn="ctr"/>
            <a:r>
              <a:rPr lang="en-US" b="1" dirty="0"/>
              <a:t>sO</a:t>
            </a:r>
            <a:r>
              <a:rPr lang="en-US" b="1" baseline="-25000" dirty="0"/>
              <a:t>2</a:t>
            </a:r>
            <a:r>
              <a:rPr lang="en-US" b="1" dirty="0"/>
              <a:t> = </a:t>
            </a:r>
            <a:r>
              <a:rPr lang="en-US" b="1" dirty="0" err="1"/>
              <a:t>const</a:t>
            </a:r>
            <a:endParaRPr lang="ru-RU" b="1" dirty="0"/>
          </a:p>
        </p:txBody>
      </p:sp>
      <p:pic>
        <p:nvPicPr>
          <p:cNvPr id="8" name="Рисунок 7"/>
          <p:cNvPicPr>
            <a:picLocks noChangeAspect="1"/>
          </p:cNvPicPr>
          <p:nvPr/>
        </p:nvPicPr>
        <p:blipFill>
          <a:blip r:embed="rId11"/>
          <a:stretch>
            <a:fillRect/>
          </a:stretch>
        </p:blipFill>
        <p:spPr>
          <a:xfrm>
            <a:off x="213690" y="1447525"/>
            <a:ext cx="1433276" cy="1517138"/>
          </a:xfrm>
          <a:prstGeom prst="rect">
            <a:avLst/>
          </a:prstGeom>
        </p:spPr>
      </p:pic>
      <p:sp>
        <p:nvSpPr>
          <p:cNvPr id="28" name="Прямоугольник 27"/>
          <p:cNvSpPr/>
          <p:nvPr/>
        </p:nvSpPr>
        <p:spPr>
          <a:xfrm>
            <a:off x="6039752" y="2731845"/>
            <a:ext cx="2021515" cy="307777"/>
          </a:xfrm>
          <a:prstGeom prst="rect">
            <a:avLst/>
          </a:prstGeom>
        </p:spPr>
        <p:txBody>
          <a:bodyPr wrap="none">
            <a:spAutoFit/>
          </a:bodyPr>
          <a:lstStyle/>
          <a:p>
            <a:pPr algn="ctr"/>
            <a:r>
              <a:rPr lang="ru-RU" sz="1400" b="1" dirty="0">
                <a:latin typeface="Times New Roman" panose="02020603050405020304" pitchFamily="18" charset="0"/>
                <a:cs typeface="Times New Roman" panose="02020603050405020304" pitchFamily="18" charset="0"/>
              </a:rPr>
              <a:t>ИК-спектроскопия</a:t>
            </a:r>
            <a:r>
              <a:rPr lang="en-US" sz="1400" b="1" dirty="0">
                <a:latin typeface="Times New Roman" panose="02020603050405020304" pitchFamily="18" charset="0"/>
                <a:cs typeface="Times New Roman" panose="02020603050405020304" pitchFamily="18" charset="0"/>
              </a:rPr>
              <a:t>    +</a:t>
            </a:r>
            <a:endParaRPr lang="ru-RU" sz="1400" b="1"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7681184" y="2638991"/>
            <a:ext cx="2489752" cy="523220"/>
          </a:xfrm>
          <a:prstGeom prst="rect">
            <a:avLst/>
          </a:prstGeom>
        </p:spPr>
        <p:txBody>
          <a:bodyPr wrap="square">
            <a:spAutoFit/>
          </a:bodyPr>
          <a:lstStyle/>
          <a:p>
            <a:pPr algn="ctr"/>
            <a:r>
              <a:rPr lang="ru-RU" sz="1400" b="1" dirty="0"/>
              <a:t>Пикосекундная флуоресценция </a:t>
            </a:r>
            <a:r>
              <a:rPr lang="en-US" sz="1400" b="1" dirty="0" err="1"/>
              <a:t>Trp</a:t>
            </a:r>
            <a:r>
              <a:rPr lang="en-US" sz="1400" b="1" dirty="0"/>
              <a:t> </a:t>
            </a:r>
            <a:endParaRPr lang="ru-RU" sz="1400" b="1" dirty="0"/>
          </a:p>
        </p:txBody>
      </p:sp>
      <p:sp>
        <p:nvSpPr>
          <p:cNvPr id="34" name="TextBox 33"/>
          <p:cNvSpPr txBox="1"/>
          <p:nvPr/>
        </p:nvSpPr>
        <p:spPr>
          <a:xfrm>
            <a:off x="5885701" y="6000279"/>
            <a:ext cx="1277914" cy="276999"/>
          </a:xfrm>
          <a:prstGeom prst="rect">
            <a:avLst/>
          </a:prstGeom>
          <a:noFill/>
        </p:spPr>
        <p:txBody>
          <a:bodyPr wrap="none" rtlCol="0">
            <a:spAutoFit/>
          </a:bodyPr>
          <a:lstStyle/>
          <a:p>
            <a:r>
              <a:rPr lang="en-US" sz="1200" b="1" dirty="0" err="1"/>
              <a:t>AmideI</a:t>
            </a:r>
            <a:r>
              <a:rPr lang="en-US" sz="1200" b="1" dirty="0"/>
              <a:t>/</a:t>
            </a:r>
            <a:r>
              <a:rPr lang="en-US" sz="1200" b="1" dirty="0" err="1"/>
              <a:t>AmideII</a:t>
            </a:r>
            <a:endParaRPr lang="ru-RU" sz="1200" b="1" dirty="0"/>
          </a:p>
        </p:txBody>
      </p:sp>
      <p:pic>
        <p:nvPicPr>
          <p:cNvPr id="10" name="Рисунок 9"/>
          <p:cNvPicPr>
            <a:picLocks noChangeAspect="1"/>
          </p:cNvPicPr>
          <p:nvPr/>
        </p:nvPicPr>
        <p:blipFill>
          <a:blip r:embed="rId12"/>
          <a:stretch>
            <a:fillRect/>
          </a:stretch>
        </p:blipFill>
        <p:spPr>
          <a:xfrm>
            <a:off x="5733672" y="2937618"/>
            <a:ext cx="4260659" cy="3201161"/>
          </a:xfrm>
          <a:prstGeom prst="rect">
            <a:avLst/>
          </a:prstGeom>
        </p:spPr>
      </p:pic>
    </p:spTree>
    <p:extLst>
      <p:ext uri="{BB962C8B-B14F-4D97-AF65-F5344CB8AC3E}">
        <p14:creationId xmlns:p14="http://schemas.microsoft.com/office/powerpoint/2010/main" val="357772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stretch>
            <a:fillRect/>
          </a:stretch>
        </p:blipFill>
        <p:spPr>
          <a:xfrm>
            <a:off x="7216734" y="2981969"/>
            <a:ext cx="4653317" cy="3564000"/>
          </a:xfrm>
          <a:prstGeom prst="rect">
            <a:avLst/>
          </a:prstGeom>
        </p:spPr>
      </p:pic>
      <p:pic>
        <p:nvPicPr>
          <p:cNvPr id="24" name="Рисунок 23"/>
          <p:cNvPicPr>
            <a:picLocks noChangeAspect="1"/>
          </p:cNvPicPr>
          <p:nvPr/>
        </p:nvPicPr>
        <p:blipFill>
          <a:blip r:embed="rId4"/>
          <a:stretch>
            <a:fillRect/>
          </a:stretch>
        </p:blipFill>
        <p:spPr>
          <a:xfrm>
            <a:off x="-41585" y="2904878"/>
            <a:ext cx="4653317" cy="3564000"/>
          </a:xfrm>
          <a:prstGeom prst="rect">
            <a:avLst/>
          </a:prstGeom>
        </p:spPr>
      </p:pic>
      <p:sp>
        <p:nvSpPr>
          <p:cNvPr id="9" name="Нижний колонтитул 8"/>
          <p:cNvSpPr>
            <a:spLocks noGrp="1"/>
          </p:cNvSpPr>
          <p:nvPr>
            <p:ph type="ftr" sz="quarter" idx="11"/>
          </p:nvPr>
        </p:nvSpPr>
        <p:spPr/>
        <p:txBody>
          <a:bodyPr/>
          <a:lstStyle/>
          <a:p>
            <a:pPr>
              <a:defRPr/>
            </a:pPr>
            <a:r>
              <a:rPr lang="ru-RU">
                <a:latin typeface="Times New Roman" panose="02020603050405020304" pitchFamily="18" charset="0"/>
                <a:cs typeface="Times New Roman" panose="02020603050405020304" pitchFamily="18" charset="0"/>
              </a:rPr>
              <a:t>Слатинская Ольга</a:t>
            </a:r>
            <a:endParaRPr lang="ru-RU" dirty="0">
              <a:latin typeface="Times New Roman" panose="02020603050405020304" pitchFamily="18" charset="0"/>
              <a:cs typeface="Times New Roman" panose="02020603050405020304" pitchFamily="18" charset="0"/>
            </a:endParaRPr>
          </a:p>
        </p:txBody>
      </p:sp>
      <p:sp>
        <p:nvSpPr>
          <p:cNvPr id="10" name="Номер слайда 9"/>
          <p:cNvSpPr>
            <a:spLocks noGrp="1"/>
          </p:cNvSpPr>
          <p:nvPr>
            <p:ph type="sldNum" sz="quarter" idx="10"/>
          </p:nvPr>
        </p:nvSpPr>
        <p:spPr/>
        <p:txBody>
          <a:bodyPr/>
          <a:lstStyle/>
          <a:p>
            <a:pPr>
              <a:defRPr/>
            </a:pPr>
            <a:fld id="{7D1BF236-C0DA-4030-A414-76AE4C162150}" type="slidenum">
              <a:rPr lang="ru-RU" altLang="ru-RU" smtClean="0">
                <a:solidFill>
                  <a:schemeClr val="tx1"/>
                </a:solidFill>
                <a:latin typeface="Times New Roman" panose="02020603050405020304" pitchFamily="18" charset="0"/>
                <a:cs typeface="Times New Roman" panose="02020603050405020304" pitchFamily="18" charset="0"/>
              </a:rPr>
              <a:pPr>
                <a:defRPr/>
              </a:pPr>
              <a:t>5</a:t>
            </a:fld>
            <a:endParaRPr lang="ru-RU" altLang="ru-RU">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F77B93-7EF9-034E-AFE8-CE371C75999C}"/>
              </a:ext>
            </a:extLst>
          </p:cNvPr>
          <p:cNvSpPr txBox="1"/>
          <p:nvPr/>
        </p:nvSpPr>
        <p:spPr>
          <a:xfrm>
            <a:off x="4746343" y="3447124"/>
            <a:ext cx="2199716" cy="584775"/>
          </a:xfrm>
          <a:prstGeom prst="rect">
            <a:avLst/>
          </a:prstGeom>
          <a:noFill/>
        </p:spPr>
        <p:txBody>
          <a:bodyPr wrap="square" rtlCol="0">
            <a:spAutoFit/>
          </a:bodyPr>
          <a:lstStyle/>
          <a:p>
            <a:r>
              <a:rPr lang="ru-RU" altLang="ru-RU" sz="1600" b="1" dirty="0" err="1">
                <a:solidFill>
                  <a:srgbClr val="0070C0"/>
                </a:solidFill>
                <a:latin typeface="Times New Roman" panose="02020603050405020304" pitchFamily="18" charset="0"/>
                <a:cs typeface="Times New Roman" panose="02020603050405020304" pitchFamily="18" charset="0"/>
              </a:rPr>
              <a:t>дГб</a:t>
            </a:r>
            <a:r>
              <a:rPr lang="en-US" altLang="ru-RU" sz="1600" b="1" dirty="0">
                <a:solidFill>
                  <a:srgbClr val="0070C0"/>
                </a:solidFill>
                <a:latin typeface="Times New Roman" panose="02020603050405020304" pitchFamily="18" charset="0"/>
                <a:cs typeface="Times New Roman" panose="02020603050405020304" pitchFamily="18" charset="0"/>
              </a:rPr>
              <a:t>: 1355;  1550 </a:t>
            </a:r>
            <a:r>
              <a:rPr lang="ru-RU" altLang="ru-RU" sz="1600" b="1" dirty="0">
                <a:solidFill>
                  <a:srgbClr val="0070C0"/>
                </a:solidFill>
                <a:latin typeface="Times New Roman" panose="02020603050405020304" pitchFamily="18" charset="0"/>
                <a:cs typeface="Times New Roman" panose="02020603050405020304" pitchFamily="18" charset="0"/>
              </a:rPr>
              <a:t>см</a:t>
            </a:r>
            <a:r>
              <a:rPr lang="en-US" altLang="ru-RU" sz="1600" b="1" baseline="30000" dirty="0">
                <a:solidFill>
                  <a:srgbClr val="0070C0"/>
                </a:solidFill>
                <a:latin typeface="Times New Roman" panose="02020603050405020304" pitchFamily="18" charset="0"/>
                <a:cs typeface="Times New Roman" panose="02020603050405020304" pitchFamily="18" charset="0"/>
              </a:rPr>
              <a:t>-1</a:t>
            </a:r>
            <a:endParaRPr lang="en-US" altLang="ru-RU" sz="1600" b="1" dirty="0">
              <a:solidFill>
                <a:srgbClr val="0070C0"/>
              </a:solidFill>
              <a:latin typeface="Times New Roman" panose="02020603050405020304" pitchFamily="18" charset="0"/>
              <a:cs typeface="Times New Roman" panose="02020603050405020304" pitchFamily="18" charset="0"/>
            </a:endParaRPr>
          </a:p>
          <a:p>
            <a:r>
              <a:rPr lang="ru-RU" altLang="ru-RU" sz="1600" b="1" dirty="0" err="1">
                <a:solidFill>
                  <a:srgbClr val="FF0000"/>
                </a:solidFill>
                <a:latin typeface="Times New Roman" panose="02020603050405020304" pitchFamily="18" charset="0"/>
                <a:cs typeface="Times New Roman" panose="02020603050405020304" pitchFamily="18" charset="0"/>
              </a:rPr>
              <a:t>оГб</a:t>
            </a:r>
            <a:r>
              <a:rPr lang="en-US" altLang="ru-RU" sz="1600" b="1" dirty="0">
                <a:solidFill>
                  <a:srgbClr val="FF0000"/>
                </a:solidFill>
                <a:latin typeface="Times New Roman" panose="02020603050405020304" pitchFamily="18" charset="0"/>
                <a:cs typeface="Times New Roman" panose="02020603050405020304" pitchFamily="18" charset="0"/>
              </a:rPr>
              <a:t>: 1375;  1580 </a:t>
            </a:r>
            <a:r>
              <a:rPr lang="ru-RU" altLang="ru-RU" sz="1600" b="1" dirty="0">
                <a:solidFill>
                  <a:srgbClr val="FF0000"/>
                </a:solidFill>
                <a:latin typeface="Times New Roman" panose="02020603050405020304" pitchFamily="18" charset="0"/>
                <a:cs typeface="Times New Roman" panose="02020603050405020304" pitchFamily="18" charset="0"/>
              </a:rPr>
              <a:t>см</a:t>
            </a:r>
            <a:r>
              <a:rPr lang="en-US" altLang="ru-RU" sz="1600" b="1" baseline="30000" dirty="0">
                <a:solidFill>
                  <a:srgbClr val="FF0000"/>
                </a:solidFill>
                <a:latin typeface="Times New Roman" panose="02020603050405020304" pitchFamily="18" charset="0"/>
                <a:cs typeface="Times New Roman" panose="02020603050405020304" pitchFamily="18" charset="0"/>
              </a:rPr>
              <a:t>-1</a:t>
            </a:r>
            <a:endParaRPr lang="ru-RU" sz="1600" dirty="0">
              <a:solidFill>
                <a:srgbClr val="FF0000"/>
              </a:solidFill>
              <a:latin typeface="Times New Roman" panose="02020603050405020304" pitchFamily="18" charset="0"/>
              <a:cs typeface="Times New Roman" panose="02020603050405020304" pitchFamily="18" charset="0"/>
            </a:endParaRPr>
          </a:p>
        </p:txBody>
      </p:sp>
      <p:pic>
        <p:nvPicPr>
          <p:cNvPr id="13" name="Picture 2" descr="https://cdn.rcsb.org/pdb101/motm/images/hb-animatio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0197" y="2032602"/>
            <a:ext cx="1243434" cy="13920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5809" y="-74816"/>
            <a:ext cx="12254058" cy="769441"/>
          </a:xfrm>
          <a:prstGeom prst="rect">
            <a:avLst/>
          </a:prstGeom>
        </p:spPr>
        <p:txBody>
          <a:bodyPr wrap="square">
            <a:spAutoFit/>
          </a:bodyPr>
          <a:lstStyle/>
          <a:p>
            <a:r>
              <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Конформация Гб при ИЛГ</a:t>
            </a:r>
          </a:p>
        </p:txBody>
      </p:sp>
      <p:pic>
        <p:nvPicPr>
          <p:cNvPr id="15" name="Рисунок 14"/>
          <p:cNvPicPr>
            <a:picLocks noChangeAspect="1"/>
          </p:cNvPicPr>
          <p:nvPr/>
        </p:nvPicPr>
        <p:blipFill rotWithShape="1">
          <a:blip r:embed="rId6" cstate="print">
            <a:extLst>
              <a:ext uri="{28A0092B-C50C-407E-A947-70E740481C1C}">
                <a14:useLocalDpi xmlns:a14="http://schemas.microsoft.com/office/drawing/2010/main" val="0"/>
              </a:ext>
            </a:extLst>
          </a:blip>
          <a:srcRect l="-277" t="-5843" r="1035" b="-3870"/>
          <a:stretch/>
        </p:blipFill>
        <p:spPr>
          <a:xfrm>
            <a:off x="11632504" y="148466"/>
            <a:ext cx="415563" cy="360000"/>
          </a:xfrm>
          <a:prstGeom prst="ellipse">
            <a:avLst/>
          </a:prstGeom>
        </p:spPr>
      </p:pic>
      <p:pic>
        <p:nvPicPr>
          <p:cNvPr id="16" name="Рисунок 15"/>
          <p:cNvPicPr>
            <a:picLocks noChangeAspect="1"/>
          </p:cNvPicPr>
          <p:nvPr/>
        </p:nvPicPr>
        <p:blipFill rotWithShape="1">
          <a:blip r:embed="rId7"/>
          <a:srcRect r="48741"/>
          <a:stretch/>
        </p:blipFill>
        <p:spPr>
          <a:xfrm>
            <a:off x="11243020" y="5665"/>
            <a:ext cx="161233" cy="587320"/>
          </a:xfrm>
          <a:prstGeom prst="rect">
            <a:avLst/>
          </a:prstGeom>
        </p:spPr>
      </p:pic>
      <p:grpSp>
        <p:nvGrpSpPr>
          <p:cNvPr id="14" name="Группа 13"/>
          <p:cNvGrpSpPr/>
          <p:nvPr/>
        </p:nvGrpSpPr>
        <p:grpSpPr>
          <a:xfrm>
            <a:off x="5025906" y="4182404"/>
            <a:ext cx="1378788" cy="1317642"/>
            <a:chOff x="7757495" y="4078709"/>
            <a:chExt cx="2121902" cy="2027801"/>
          </a:xfrm>
        </p:grpSpPr>
        <p:grpSp>
          <p:nvGrpSpPr>
            <p:cNvPr id="17" name="Группа 16"/>
            <p:cNvGrpSpPr/>
            <p:nvPr/>
          </p:nvGrpSpPr>
          <p:grpSpPr>
            <a:xfrm>
              <a:off x="7757495" y="4078709"/>
              <a:ext cx="2121902" cy="2027801"/>
              <a:chOff x="6672271" y="1405192"/>
              <a:chExt cx="1481223" cy="1322881"/>
            </a:xfrm>
          </p:grpSpPr>
          <p:pic>
            <p:nvPicPr>
              <p:cNvPr id="20" name="Рисунок 19"/>
              <p:cNvPicPr>
                <a:picLocks noChangeAspect="1"/>
              </p:cNvPicPr>
              <p:nvPr/>
            </p:nvPicPr>
            <p:blipFill>
              <a:blip r:embed="rId8"/>
              <a:stretch>
                <a:fillRect/>
              </a:stretch>
            </p:blipFill>
            <p:spPr>
              <a:xfrm>
                <a:off x="6672271" y="1405192"/>
                <a:ext cx="1481223" cy="1322881"/>
              </a:xfrm>
              <a:prstGeom prst="rect">
                <a:avLst/>
              </a:prstGeom>
              <a:ln>
                <a:noFill/>
              </a:ln>
            </p:spPr>
          </p:pic>
          <p:sp>
            <p:nvSpPr>
              <p:cNvPr id="21" name="Овал 20"/>
              <p:cNvSpPr/>
              <p:nvPr/>
            </p:nvSpPr>
            <p:spPr>
              <a:xfrm flipH="1">
                <a:off x="7628996" y="1736529"/>
                <a:ext cx="307963" cy="66020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grpSp>
        <p:sp>
          <p:nvSpPr>
            <p:cNvPr id="18" name="Овал 17"/>
            <p:cNvSpPr/>
            <p:nvPr/>
          </p:nvSpPr>
          <p:spPr>
            <a:xfrm flipH="1">
              <a:off x="8304070" y="4420574"/>
              <a:ext cx="419516" cy="4351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grpSp>
      <p:sp>
        <p:nvSpPr>
          <p:cNvPr id="22" name="Прямоугольник 21"/>
          <p:cNvSpPr/>
          <p:nvPr/>
        </p:nvSpPr>
        <p:spPr>
          <a:xfrm>
            <a:off x="9394536" y="6109150"/>
            <a:ext cx="674023" cy="18497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9"/>
          <a:stretch>
            <a:fillRect/>
          </a:stretch>
        </p:blipFill>
        <p:spPr>
          <a:xfrm>
            <a:off x="225809" y="731982"/>
            <a:ext cx="4323582" cy="2167000"/>
          </a:xfrm>
          <a:prstGeom prst="rect">
            <a:avLst/>
          </a:prstGeom>
        </p:spPr>
      </p:pic>
      <p:pic>
        <p:nvPicPr>
          <p:cNvPr id="6" name="Рисунок 5"/>
          <p:cNvPicPr>
            <a:picLocks noChangeAspect="1"/>
          </p:cNvPicPr>
          <p:nvPr/>
        </p:nvPicPr>
        <p:blipFill>
          <a:blip r:embed="rId10"/>
          <a:stretch>
            <a:fillRect/>
          </a:stretch>
        </p:blipFill>
        <p:spPr>
          <a:xfrm>
            <a:off x="7080671" y="745353"/>
            <a:ext cx="4323582" cy="2167000"/>
          </a:xfrm>
          <a:prstGeom prst="rect">
            <a:avLst/>
          </a:prstGeom>
        </p:spPr>
      </p:pic>
      <p:sp>
        <p:nvSpPr>
          <p:cNvPr id="25" name="Прямоугольник 24"/>
          <p:cNvSpPr/>
          <p:nvPr/>
        </p:nvSpPr>
        <p:spPr>
          <a:xfrm>
            <a:off x="2125861" y="6016665"/>
            <a:ext cx="674023" cy="18497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3187581" y="6047576"/>
            <a:ext cx="674023" cy="184970"/>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0425776" y="6140061"/>
            <a:ext cx="674023" cy="184970"/>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1049077" y="6031741"/>
            <a:ext cx="674023" cy="18497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8326898" y="6109150"/>
            <a:ext cx="674023" cy="18497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nvGrpSpPr>
          <p:cNvPr id="8" name="Группа 7"/>
          <p:cNvGrpSpPr/>
          <p:nvPr/>
        </p:nvGrpSpPr>
        <p:grpSpPr>
          <a:xfrm>
            <a:off x="5334903" y="5718092"/>
            <a:ext cx="674023" cy="677698"/>
            <a:chOff x="6601532" y="5831999"/>
            <a:chExt cx="674023" cy="677698"/>
          </a:xfrm>
        </p:grpSpPr>
        <p:sp>
          <p:nvSpPr>
            <p:cNvPr id="3" name="TextBox 2"/>
            <p:cNvSpPr txBox="1"/>
            <p:nvPr/>
          </p:nvSpPr>
          <p:spPr>
            <a:xfrm>
              <a:off x="6647155" y="5831999"/>
              <a:ext cx="550151" cy="369332"/>
            </a:xfrm>
            <a:prstGeom prst="rect">
              <a:avLst/>
            </a:prstGeom>
            <a:noFill/>
          </p:spPr>
          <p:txBody>
            <a:bodyPr wrap="none" rtlCol="0">
              <a:spAutoFit/>
            </a:bodyPr>
            <a:lstStyle/>
            <a:p>
              <a:r>
                <a:rPr lang="ru-RU" dirty="0" err="1">
                  <a:latin typeface="Times New Roman" panose="02020603050405020304" pitchFamily="18" charset="0"/>
                  <a:cs typeface="Times New Roman" panose="02020603050405020304" pitchFamily="18" charset="0"/>
                </a:rPr>
                <a:t>оГб</a:t>
              </a:r>
              <a:endParaRPr lang="ru-RU"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6647155" y="6140365"/>
              <a:ext cx="551754" cy="369332"/>
            </a:xfrm>
            <a:prstGeom prst="rect">
              <a:avLst/>
            </a:prstGeom>
            <a:noFill/>
          </p:spPr>
          <p:txBody>
            <a:bodyPr wrap="none" rtlCol="0">
              <a:spAutoFit/>
            </a:bodyPr>
            <a:lstStyle/>
            <a:p>
              <a:r>
                <a:rPr lang="ru-RU" dirty="0" err="1">
                  <a:latin typeface="Times New Roman" panose="02020603050405020304" pitchFamily="18" charset="0"/>
                  <a:cs typeface="Times New Roman" panose="02020603050405020304" pitchFamily="18" charset="0"/>
                </a:rPr>
                <a:t>дГб</a:t>
              </a:r>
              <a:endParaRPr lang="ru-RU" dirty="0">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6660355" y="6171422"/>
              <a:ext cx="556379" cy="0"/>
            </a:xfrm>
            <a:prstGeom prst="line">
              <a:avLst/>
            </a:prstGeom>
            <a:ln w="28575"/>
          </p:spPr>
          <p:style>
            <a:lnRef idx="1">
              <a:schemeClr val="dk1"/>
            </a:lnRef>
            <a:fillRef idx="0">
              <a:schemeClr val="dk1"/>
            </a:fillRef>
            <a:effectRef idx="0">
              <a:schemeClr val="dk1"/>
            </a:effectRef>
            <a:fontRef idx="minor">
              <a:schemeClr val="tx1"/>
            </a:fontRef>
          </p:style>
        </p:cxnSp>
        <p:sp>
          <p:nvSpPr>
            <p:cNvPr id="33" name="Прямоугольник 32"/>
            <p:cNvSpPr/>
            <p:nvPr/>
          </p:nvSpPr>
          <p:spPr>
            <a:xfrm>
              <a:off x="6601532" y="5891038"/>
              <a:ext cx="674023" cy="59658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sp>
        <p:nvSpPr>
          <p:cNvPr id="34" name="Прямоугольник 33"/>
          <p:cNvSpPr/>
          <p:nvPr/>
        </p:nvSpPr>
        <p:spPr>
          <a:xfrm>
            <a:off x="2993571" y="4049486"/>
            <a:ext cx="1034143" cy="2275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pic>
        <p:nvPicPr>
          <p:cNvPr id="31" name="Рисунок 30"/>
          <p:cNvPicPr>
            <a:picLocks noChangeAspect="1"/>
          </p:cNvPicPr>
          <p:nvPr/>
        </p:nvPicPr>
        <p:blipFill>
          <a:blip r:embed="rId11"/>
          <a:stretch>
            <a:fillRect/>
          </a:stretch>
        </p:blipFill>
        <p:spPr>
          <a:xfrm>
            <a:off x="4432443" y="856815"/>
            <a:ext cx="2565714" cy="1138430"/>
          </a:xfrm>
          <a:prstGeom prst="rect">
            <a:avLst/>
          </a:prstGeom>
        </p:spPr>
      </p:pic>
    </p:spTree>
    <p:extLst>
      <p:ext uri="{BB962C8B-B14F-4D97-AF65-F5344CB8AC3E}">
        <p14:creationId xmlns:p14="http://schemas.microsoft.com/office/powerpoint/2010/main" val="241001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7D1BF236-C0DA-4030-A414-76AE4C162150}" type="slidenum">
              <a:rPr lang="ru-RU" altLang="ru-RU" smtClean="0"/>
              <a:pPr>
                <a:defRPr/>
              </a:pPr>
              <a:t>6</a:t>
            </a:fld>
            <a:endParaRPr lang="ru-RU" altLang="ru-RU"/>
          </a:p>
        </p:txBody>
      </p:sp>
      <p:sp>
        <p:nvSpPr>
          <p:cNvPr id="4" name="Нижний колонтитул 3"/>
          <p:cNvSpPr>
            <a:spLocks noGrp="1"/>
          </p:cNvSpPr>
          <p:nvPr>
            <p:ph type="ftr" sz="quarter" idx="11"/>
          </p:nvPr>
        </p:nvSpPr>
        <p:spPr/>
        <p:txBody>
          <a:bodyPr/>
          <a:lstStyle/>
          <a:p>
            <a:pPr>
              <a:defRPr/>
            </a:pPr>
            <a:r>
              <a:rPr lang="ru-RU"/>
              <a:t>Слатинская Ольга</a:t>
            </a:r>
            <a:endParaRPr lang="ru-RU" dirty="0"/>
          </a:p>
        </p:txBody>
      </p:sp>
      <p:sp>
        <p:nvSpPr>
          <p:cNvPr id="6" name="Прямоугольник 5"/>
          <p:cNvSpPr/>
          <p:nvPr/>
        </p:nvSpPr>
        <p:spPr>
          <a:xfrm>
            <a:off x="319489" y="5366771"/>
            <a:ext cx="3781548" cy="369332"/>
          </a:xfrm>
          <a:prstGeom prst="rect">
            <a:avLst/>
          </a:prstGeom>
        </p:spPr>
        <p:txBody>
          <a:bodyPr wrap="none">
            <a:spAutoFit/>
          </a:bodyPr>
          <a:lstStyle/>
          <a:p>
            <a:r>
              <a:rPr lang="ru-RU" dirty="0" err="1">
                <a:solidFill>
                  <a:srgbClr val="000000"/>
                </a:solidFill>
                <a:latin typeface="Times New Roman" panose="02020603050405020304" pitchFamily="18" charset="0"/>
                <a:ea typeface="Calibri" panose="020F0502020204030204" pitchFamily="34" charset="0"/>
              </a:rPr>
              <a:t>Лизосомальные</a:t>
            </a:r>
            <a:r>
              <a:rPr lang="ru-RU" dirty="0">
                <a:solidFill>
                  <a:srgbClr val="000000"/>
                </a:solidFill>
                <a:latin typeface="Times New Roman" panose="02020603050405020304" pitchFamily="18" charset="0"/>
                <a:ea typeface="Calibri" panose="020F0502020204030204" pitchFamily="34" charset="0"/>
              </a:rPr>
              <a:t> болезни накопления</a:t>
            </a:r>
            <a:endParaRPr lang="ru-RU" dirty="0"/>
          </a:p>
        </p:txBody>
      </p:sp>
      <p:sp>
        <p:nvSpPr>
          <p:cNvPr id="7" name="Прямоугольник 6"/>
          <p:cNvSpPr/>
          <p:nvPr/>
        </p:nvSpPr>
        <p:spPr>
          <a:xfrm>
            <a:off x="319489" y="4873215"/>
            <a:ext cx="4253408" cy="369332"/>
          </a:xfrm>
          <a:prstGeom prst="rect">
            <a:avLst/>
          </a:prstGeom>
        </p:spPr>
        <p:txBody>
          <a:bodyPr wrap="none">
            <a:spAutoFit/>
          </a:bodyPr>
          <a:lstStyle/>
          <a:p>
            <a:r>
              <a:rPr lang="ru-RU" dirty="0">
                <a:solidFill>
                  <a:srgbClr val="000000"/>
                </a:solidFill>
                <a:latin typeface="Times New Roman" panose="02020603050405020304" pitchFamily="18" charset="0"/>
                <a:ea typeface="Calibri" panose="020F0502020204030204" pitchFamily="34" charset="0"/>
              </a:rPr>
              <a:t>Накопление </a:t>
            </a:r>
            <a:r>
              <a:rPr lang="ru-RU" dirty="0" err="1">
                <a:solidFill>
                  <a:srgbClr val="000000"/>
                </a:solidFill>
                <a:latin typeface="Times New Roman" panose="02020603050405020304" pitchFamily="18" charset="0"/>
                <a:ea typeface="Calibri" panose="020F0502020204030204" pitchFamily="34" charset="0"/>
              </a:rPr>
              <a:t>неутелизированных</a:t>
            </a:r>
            <a:r>
              <a:rPr lang="ru-RU" dirty="0">
                <a:solidFill>
                  <a:srgbClr val="000000"/>
                </a:solidFill>
                <a:latin typeface="Times New Roman" panose="02020603050405020304" pitchFamily="18" charset="0"/>
                <a:ea typeface="Calibri" panose="020F0502020204030204" pitchFamily="34" charset="0"/>
              </a:rPr>
              <a:t> липидов</a:t>
            </a:r>
            <a:endParaRPr lang="ru-RU" dirty="0"/>
          </a:p>
        </p:txBody>
      </p:sp>
      <p:sp>
        <p:nvSpPr>
          <p:cNvPr id="9" name="Прямоугольник 8"/>
          <p:cNvSpPr/>
          <p:nvPr/>
        </p:nvSpPr>
        <p:spPr>
          <a:xfrm>
            <a:off x="319489" y="-75903"/>
            <a:ext cx="13043971" cy="738664"/>
          </a:xfrm>
          <a:prstGeom prst="rect">
            <a:avLst/>
          </a:prstGeom>
        </p:spPr>
        <p:txBody>
          <a:bodyPr wrap="square">
            <a:spAutoFit/>
          </a:bodyPr>
          <a:lstStyle/>
          <a:p>
            <a:r>
              <a:rPr lang="ru-RU" sz="4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Изменения при </a:t>
            </a:r>
            <a:r>
              <a:rPr lang="ru-RU" sz="4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лизосомальном</a:t>
            </a:r>
            <a:r>
              <a:rPr lang="ru-RU" sz="4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накоплении</a:t>
            </a:r>
          </a:p>
        </p:txBody>
      </p:sp>
      <p:pic>
        <p:nvPicPr>
          <p:cNvPr id="10" name="Рисунок 9"/>
          <p:cNvPicPr>
            <a:picLocks noChangeAspect="1"/>
          </p:cNvPicPr>
          <p:nvPr/>
        </p:nvPicPr>
        <p:blipFill>
          <a:blip r:embed="rId2"/>
          <a:stretch>
            <a:fillRect/>
          </a:stretch>
        </p:blipFill>
        <p:spPr>
          <a:xfrm>
            <a:off x="420863" y="1211855"/>
            <a:ext cx="4272987" cy="2743541"/>
          </a:xfrm>
          <a:prstGeom prst="rect">
            <a:avLst/>
          </a:prstGeom>
        </p:spPr>
      </p:pic>
      <p:sp>
        <p:nvSpPr>
          <p:cNvPr id="14" name="TextBox 13"/>
          <p:cNvSpPr txBox="1"/>
          <p:nvPr/>
        </p:nvSpPr>
        <p:spPr>
          <a:xfrm>
            <a:off x="1024569" y="1351444"/>
            <a:ext cx="961225" cy="369332"/>
          </a:xfrm>
          <a:prstGeom prst="rect">
            <a:avLst/>
          </a:prstGeom>
          <a:noFill/>
        </p:spPr>
        <p:txBody>
          <a:bodyPr wrap="none" rtlCol="0">
            <a:spAutoFit/>
          </a:bodyPr>
          <a:lstStyle/>
          <a:p>
            <a:r>
              <a:rPr lang="en-US" b="1" dirty="0"/>
              <a:t>V, </a:t>
            </a:r>
            <a:r>
              <a:rPr lang="ru-RU" b="1" dirty="0"/>
              <a:t>мкм</a:t>
            </a:r>
            <a:r>
              <a:rPr lang="ru-RU" b="1" baseline="30000" dirty="0"/>
              <a:t>3</a:t>
            </a:r>
            <a:endParaRPr lang="ru-RU" b="1" dirty="0"/>
          </a:p>
        </p:txBody>
      </p:sp>
      <p:sp>
        <p:nvSpPr>
          <p:cNvPr id="15" name="TextBox 14"/>
          <p:cNvSpPr txBox="1"/>
          <p:nvPr/>
        </p:nvSpPr>
        <p:spPr>
          <a:xfrm>
            <a:off x="1163658" y="3976226"/>
            <a:ext cx="1197315" cy="369332"/>
          </a:xfrm>
          <a:prstGeom prst="rect">
            <a:avLst/>
          </a:prstGeom>
          <a:noFill/>
        </p:spPr>
        <p:txBody>
          <a:bodyPr wrap="none" rtlCol="0">
            <a:spAutoFit/>
          </a:bodyPr>
          <a:lstStyle/>
          <a:p>
            <a:r>
              <a:rPr lang="ru-RU" b="1" dirty="0"/>
              <a:t>Контроль</a:t>
            </a:r>
          </a:p>
        </p:txBody>
      </p:sp>
      <p:sp>
        <p:nvSpPr>
          <p:cNvPr id="16" name="TextBox 15"/>
          <p:cNvSpPr txBox="1"/>
          <p:nvPr/>
        </p:nvSpPr>
        <p:spPr>
          <a:xfrm>
            <a:off x="2822465" y="3975308"/>
            <a:ext cx="1525716" cy="646331"/>
          </a:xfrm>
          <a:prstGeom prst="rect">
            <a:avLst/>
          </a:prstGeom>
          <a:noFill/>
        </p:spPr>
        <p:txBody>
          <a:bodyPr wrap="square" rtlCol="0">
            <a:spAutoFit/>
          </a:bodyPr>
          <a:lstStyle/>
          <a:p>
            <a:pPr algn="ctr"/>
            <a:r>
              <a:rPr lang="ru-RU" b="1" dirty="0"/>
              <a:t>Накопление липидов</a:t>
            </a:r>
          </a:p>
        </p:txBody>
      </p:sp>
      <p:grpSp>
        <p:nvGrpSpPr>
          <p:cNvPr id="17" name="Группа 16"/>
          <p:cNvGrpSpPr/>
          <p:nvPr/>
        </p:nvGrpSpPr>
        <p:grpSpPr>
          <a:xfrm>
            <a:off x="5334903" y="3636899"/>
            <a:ext cx="1637637" cy="1565012"/>
            <a:chOff x="7757495" y="4078709"/>
            <a:chExt cx="2121902" cy="2027801"/>
          </a:xfrm>
        </p:grpSpPr>
        <p:grpSp>
          <p:nvGrpSpPr>
            <p:cNvPr id="18" name="Группа 17"/>
            <p:cNvGrpSpPr/>
            <p:nvPr/>
          </p:nvGrpSpPr>
          <p:grpSpPr>
            <a:xfrm>
              <a:off x="7757495" y="4078709"/>
              <a:ext cx="2121902" cy="2027801"/>
              <a:chOff x="6672271" y="1405192"/>
              <a:chExt cx="1481223" cy="1322881"/>
            </a:xfrm>
          </p:grpSpPr>
          <p:pic>
            <p:nvPicPr>
              <p:cNvPr id="20" name="Рисунок 19"/>
              <p:cNvPicPr>
                <a:picLocks noChangeAspect="1"/>
              </p:cNvPicPr>
              <p:nvPr/>
            </p:nvPicPr>
            <p:blipFill>
              <a:blip r:embed="rId3"/>
              <a:stretch>
                <a:fillRect/>
              </a:stretch>
            </p:blipFill>
            <p:spPr>
              <a:xfrm>
                <a:off x="6672271" y="1405192"/>
                <a:ext cx="1481223" cy="1322881"/>
              </a:xfrm>
              <a:prstGeom prst="rect">
                <a:avLst/>
              </a:prstGeom>
              <a:ln>
                <a:noFill/>
              </a:ln>
            </p:spPr>
          </p:pic>
          <p:sp>
            <p:nvSpPr>
              <p:cNvPr id="21" name="Овал 20"/>
              <p:cNvSpPr/>
              <p:nvPr/>
            </p:nvSpPr>
            <p:spPr>
              <a:xfrm flipH="1">
                <a:off x="7628996" y="1736529"/>
                <a:ext cx="307963" cy="66020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grpSp>
        <p:sp>
          <p:nvSpPr>
            <p:cNvPr id="19" name="Овал 18"/>
            <p:cNvSpPr/>
            <p:nvPr/>
          </p:nvSpPr>
          <p:spPr>
            <a:xfrm flipH="1">
              <a:off x="8304070" y="4420574"/>
              <a:ext cx="419516" cy="4351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Times New Roman" panose="02020603050405020304" pitchFamily="18" charset="0"/>
                <a:cs typeface="Times New Roman" panose="02020603050405020304" pitchFamily="18" charset="0"/>
              </a:endParaRPr>
            </a:p>
          </p:txBody>
        </p:sp>
      </p:grpSp>
      <p:grpSp>
        <p:nvGrpSpPr>
          <p:cNvPr id="22" name="Группа 21"/>
          <p:cNvGrpSpPr/>
          <p:nvPr/>
        </p:nvGrpSpPr>
        <p:grpSpPr>
          <a:xfrm>
            <a:off x="5756737" y="5719698"/>
            <a:ext cx="674023" cy="677698"/>
            <a:chOff x="6601532" y="5831999"/>
            <a:chExt cx="674023" cy="677698"/>
          </a:xfrm>
        </p:grpSpPr>
        <p:sp>
          <p:nvSpPr>
            <p:cNvPr id="23" name="TextBox 22"/>
            <p:cNvSpPr txBox="1"/>
            <p:nvPr/>
          </p:nvSpPr>
          <p:spPr>
            <a:xfrm>
              <a:off x="6647155" y="5831999"/>
              <a:ext cx="550151" cy="369332"/>
            </a:xfrm>
            <a:prstGeom prst="rect">
              <a:avLst/>
            </a:prstGeom>
            <a:noFill/>
          </p:spPr>
          <p:txBody>
            <a:bodyPr wrap="none" rtlCol="0">
              <a:spAutoFit/>
            </a:bodyPr>
            <a:lstStyle/>
            <a:p>
              <a:r>
                <a:rPr lang="ru-RU" dirty="0" err="1">
                  <a:latin typeface="Times New Roman" panose="02020603050405020304" pitchFamily="18" charset="0"/>
                  <a:cs typeface="Times New Roman" panose="02020603050405020304" pitchFamily="18" charset="0"/>
                </a:rPr>
                <a:t>оГб</a:t>
              </a:r>
              <a:endParaRPr lang="ru-RU"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647155" y="6140365"/>
              <a:ext cx="551754" cy="369332"/>
            </a:xfrm>
            <a:prstGeom prst="rect">
              <a:avLst/>
            </a:prstGeom>
            <a:noFill/>
          </p:spPr>
          <p:txBody>
            <a:bodyPr wrap="none" rtlCol="0">
              <a:spAutoFit/>
            </a:bodyPr>
            <a:lstStyle/>
            <a:p>
              <a:r>
                <a:rPr lang="ru-RU" dirty="0" err="1">
                  <a:latin typeface="Times New Roman" panose="02020603050405020304" pitchFamily="18" charset="0"/>
                  <a:cs typeface="Times New Roman" panose="02020603050405020304" pitchFamily="18" charset="0"/>
                </a:rPr>
                <a:t>дГб</a:t>
              </a:r>
              <a:endParaRPr lang="ru-RU" dirty="0">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p:nvPr/>
          </p:nvCxnSpPr>
          <p:spPr>
            <a:xfrm>
              <a:off x="6660355" y="6171422"/>
              <a:ext cx="556379" cy="0"/>
            </a:xfrm>
            <a:prstGeom prst="line">
              <a:avLst/>
            </a:prstGeom>
            <a:ln w="28575"/>
          </p:spPr>
          <p:style>
            <a:lnRef idx="1">
              <a:schemeClr val="dk1"/>
            </a:lnRef>
            <a:fillRef idx="0">
              <a:schemeClr val="dk1"/>
            </a:fillRef>
            <a:effectRef idx="0">
              <a:schemeClr val="dk1"/>
            </a:effectRef>
            <a:fontRef idx="minor">
              <a:schemeClr val="tx1"/>
            </a:fontRef>
          </p:style>
        </p:cxnSp>
        <p:sp>
          <p:nvSpPr>
            <p:cNvPr id="26" name="Прямоугольник 25"/>
            <p:cNvSpPr/>
            <p:nvPr/>
          </p:nvSpPr>
          <p:spPr>
            <a:xfrm>
              <a:off x="6601532" y="5891038"/>
              <a:ext cx="674023" cy="59658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a:off x="7613593" y="1139181"/>
            <a:ext cx="4253071" cy="3468400"/>
            <a:chOff x="7613593" y="1139181"/>
            <a:chExt cx="4253071" cy="3468400"/>
          </a:xfrm>
        </p:grpSpPr>
        <p:pic>
          <p:nvPicPr>
            <p:cNvPr id="8" name="Рисунок 7"/>
            <p:cNvPicPr>
              <a:picLocks noChangeAspect="1"/>
            </p:cNvPicPr>
            <p:nvPr/>
          </p:nvPicPr>
          <p:blipFill rotWithShape="1">
            <a:blip r:embed="rId4"/>
            <a:srcRect l="7025" t="8032" r="10985" b="14608"/>
            <a:stretch/>
          </p:blipFill>
          <p:spPr>
            <a:xfrm>
              <a:off x="7613593" y="1139181"/>
              <a:ext cx="4253071" cy="3073553"/>
            </a:xfrm>
            <a:prstGeom prst="rect">
              <a:avLst/>
            </a:prstGeom>
          </p:spPr>
        </p:pic>
        <p:sp>
          <p:nvSpPr>
            <p:cNvPr id="27" name="TextBox 26"/>
            <p:cNvSpPr txBox="1"/>
            <p:nvPr/>
          </p:nvSpPr>
          <p:spPr>
            <a:xfrm>
              <a:off x="8275482" y="4238249"/>
              <a:ext cx="1043876" cy="369332"/>
            </a:xfrm>
            <a:prstGeom prst="rect">
              <a:avLst/>
            </a:prstGeom>
            <a:noFill/>
            <a:ln w="38100">
              <a:solidFill>
                <a:srgbClr val="7030A0"/>
              </a:solidFill>
            </a:ln>
          </p:spPr>
          <p:txBody>
            <a:bodyPr wrap="none" rtlCol="0">
              <a:spAutoFit/>
            </a:bodyPr>
            <a:lstStyle/>
            <a:p>
              <a:r>
                <a:rPr lang="en-US" b="1" dirty="0"/>
                <a:t>I</a:t>
              </a:r>
              <a:r>
                <a:rPr lang="en-US" b="1" baseline="-25000" dirty="0"/>
                <a:t>1580</a:t>
              </a:r>
              <a:r>
                <a:rPr lang="en-US" b="1" dirty="0"/>
                <a:t>/I</a:t>
              </a:r>
              <a:r>
                <a:rPr lang="en-US" b="1" baseline="-25000" dirty="0"/>
                <a:t>1375</a:t>
              </a:r>
              <a:endParaRPr lang="ru-RU" b="1" dirty="0"/>
            </a:p>
          </p:txBody>
        </p:sp>
        <p:sp>
          <p:nvSpPr>
            <p:cNvPr id="28" name="TextBox 27"/>
            <p:cNvSpPr txBox="1"/>
            <p:nvPr/>
          </p:nvSpPr>
          <p:spPr>
            <a:xfrm>
              <a:off x="9405858" y="4238249"/>
              <a:ext cx="1043876" cy="369332"/>
            </a:xfrm>
            <a:prstGeom prst="rect">
              <a:avLst/>
            </a:prstGeom>
            <a:noFill/>
            <a:ln w="38100">
              <a:solidFill>
                <a:srgbClr val="00B0F0"/>
              </a:solidFill>
            </a:ln>
          </p:spPr>
          <p:txBody>
            <a:bodyPr wrap="none" rtlCol="0">
              <a:spAutoFit/>
            </a:bodyPr>
            <a:lstStyle/>
            <a:p>
              <a:r>
                <a:rPr lang="en-US" b="1" dirty="0"/>
                <a:t>I</a:t>
              </a:r>
              <a:r>
                <a:rPr lang="en-US" b="1" baseline="-25000" dirty="0"/>
                <a:t>1580</a:t>
              </a:r>
              <a:r>
                <a:rPr lang="en-US" b="1" dirty="0"/>
                <a:t>/I</a:t>
              </a:r>
              <a:r>
                <a:rPr lang="en-US" b="1" baseline="-25000" dirty="0"/>
                <a:t>1</a:t>
              </a:r>
              <a:r>
                <a:rPr lang="ru-RU" b="1" baseline="-25000" dirty="0"/>
                <a:t>550</a:t>
              </a:r>
              <a:endParaRPr lang="ru-RU" b="1" dirty="0"/>
            </a:p>
          </p:txBody>
        </p:sp>
        <p:sp>
          <p:nvSpPr>
            <p:cNvPr id="29" name="TextBox 28"/>
            <p:cNvSpPr txBox="1"/>
            <p:nvPr/>
          </p:nvSpPr>
          <p:spPr>
            <a:xfrm>
              <a:off x="10559518" y="4238249"/>
              <a:ext cx="1043876" cy="369332"/>
            </a:xfrm>
            <a:prstGeom prst="rect">
              <a:avLst/>
            </a:prstGeom>
            <a:noFill/>
            <a:ln w="38100">
              <a:solidFill>
                <a:schemeClr val="bg2">
                  <a:lumMod val="50000"/>
                </a:schemeClr>
              </a:solidFill>
            </a:ln>
          </p:spPr>
          <p:txBody>
            <a:bodyPr wrap="none" rtlCol="0">
              <a:spAutoFit/>
            </a:bodyPr>
            <a:lstStyle/>
            <a:p>
              <a:r>
                <a:rPr lang="en-US" b="1" dirty="0"/>
                <a:t>I</a:t>
              </a:r>
              <a:r>
                <a:rPr lang="en-US" b="1" baseline="-25000" dirty="0"/>
                <a:t>2880</a:t>
              </a:r>
              <a:r>
                <a:rPr lang="en-US" b="1" dirty="0"/>
                <a:t>/I</a:t>
              </a:r>
              <a:r>
                <a:rPr lang="en-US" b="1" baseline="-25000" dirty="0"/>
                <a:t>2930</a:t>
              </a:r>
              <a:endParaRPr lang="ru-RU" b="1" dirty="0"/>
            </a:p>
          </p:txBody>
        </p:sp>
      </p:grpSp>
    </p:spTree>
    <p:extLst>
      <p:ext uri="{BB962C8B-B14F-4D97-AF65-F5344CB8AC3E}">
        <p14:creationId xmlns:p14="http://schemas.microsoft.com/office/powerpoint/2010/main" val="241530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7D1BF236-C0DA-4030-A414-76AE4C162150}" type="slidenum">
              <a:rPr lang="ru-RU" altLang="ru-RU" smtClean="0"/>
              <a:pPr>
                <a:defRPr/>
              </a:pPr>
              <a:t>7</a:t>
            </a:fld>
            <a:endParaRPr lang="ru-RU" altLang="ru-RU"/>
          </a:p>
        </p:txBody>
      </p:sp>
      <p:sp>
        <p:nvSpPr>
          <p:cNvPr id="4" name="Нижний колонтитул 3"/>
          <p:cNvSpPr>
            <a:spLocks noGrp="1"/>
          </p:cNvSpPr>
          <p:nvPr>
            <p:ph type="ftr" sz="quarter" idx="11"/>
          </p:nvPr>
        </p:nvSpPr>
        <p:spPr/>
        <p:txBody>
          <a:bodyPr/>
          <a:lstStyle/>
          <a:p>
            <a:pPr>
              <a:defRPr/>
            </a:pPr>
            <a:r>
              <a:rPr lang="ru-RU"/>
              <a:t>Слатинская Ольга</a:t>
            </a:r>
            <a:endParaRPr lang="ru-RU" dirty="0"/>
          </a:p>
        </p:txBody>
      </p:sp>
      <p:pic>
        <p:nvPicPr>
          <p:cNvPr id="6" name="Рисунок 5"/>
          <p:cNvPicPr>
            <a:picLocks noChangeAspect="1"/>
          </p:cNvPicPr>
          <p:nvPr/>
        </p:nvPicPr>
        <p:blipFill>
          <a:blip r:embed="rId2"/>
          <a:stretch>
            <a:fillRect/>
          </a:stretch>
        </p:blipFill>
        <p:spPr>
          <a:xfrm>
            <a:off x="3462873" y="729692"/>
            <a:ext cx="8729127" cy="3956608"/>
          </a:xfrm>
          <a:prstGeom prst="rect">
            <a:avLst/>
          </a:prstGeom>
        </p:spPr>
      </p:pic>
      <p:sp>
        <p:nvSpPr>
          <p:cNvPr id="7" name="Прямоугольник 6"/>
          <p:cNvSpPr/>
          <p:nvPr/>
        </p:nvSpPr>
        <p:spPr>
          <a:xfrm>
            <a:off x="8962812" y="6507877"/>
            <a:ext cx="2201244"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DOI: 10.1016/j.pathophys.2017.09.002</a:t>
            </a:r>
            <a:endParaRPr lang="ru-RU" sz="1000"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31800" y="-33051"/>
            <a:ext cx="10515600" cy="6741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a:effectLst>
                  <a:outerShdw blurRad="38100" dist="38100" dir="2700000" algn="tl">
                    <a:srgbClr val="000000">
                      <a:alpha val="43137"/>
                    </a:srgbClr>
                  </a:outerShdw>
                </a:effectLst>
              </a:rPr>
              <a:t>Дефицит гормона роста</a:t>
            </a:r>
            <a:endParaRPr lang="ru-RU" b="1" dirty="0">
              <a:effectLst>
                <a:outerShdw blurRad="38100" dist="38100" dir="2700000" algn="tl">
                  <a:srgbClr val="000000">
                    <a:alpha val="43137"/>
                  </a:srgbClr>
                </a:outerShdw>
              </a:effectLst>
            </a:endParaRPr>
          </a:p>
        </p:txBody>
      </p:sp>
      <p:sp>
        <p:nvSpPr>
          <p:cNvPr id="9" name="TextBox 8"/>
          <p:cNvSpPr txBox="1"/>
          <p:nvPr/>
        </p:nvSpPr>
        <p:spPr>
          <a:xfrm>
            <a:off x="546100" y="1181100"/>
            <a:ext cx="1709955" cy="369332"/>
          </a:xfrm>
          <a:prstGeom prst="rect">
            <a:avLst/>
          </a:prstGeom>
          <a:noFill/>
        </p:spPr>
        <p:txBody>
          <a:bodyPr wrap="none" rtlCol="0">
            <a:spAutoFit/>
          </a:bodyPr>
          <a:lstStyle/>
          <a:p>
            <a:r>
              <a:rPr lang="ru-RU" b="1" dirty="0" err="1"/>
              <a:t>Соматотропин</a:t>
            </a:r>
            <a:endParaRPr lang="ru-RU" b="1" dirty="0"/>
          </a:p>
        </p:txBody>
      </p:sp>
      <p:pic>
        <p:nvPicPr>
          <p:cNvPr id="5" name="Рисунок 4"/>
          <p:cNvPicPr>
            <a:picLocks noChangeAspect="1"/>
          </p:cNvPicPr>
          <p:nvPr/>
        </p:nvPicPr>
        <p:blipFill>
          <a:blip r:embed="rId3"/>
          <a:stretch>
            <a:fillRect/>
          </a:stretch>
        </p:blipFill>
        <p:spPr>
          <a:xfrm>
            <a:off x="0" y="4498364"/>
            <a:ext cx="6253472" cy="1925773"/>
          </a:xfrm>
          <a:prstGeom prst="rect">
            <a:avLst/>
          </a:prstGeom>
        </p:spPr>
      </p:pic>
    </p:spTree>
    <p:extLst>
      <p:ext uri="{BB962C8B-B14F-4D97-AF65-F5344CB8AC3E}">
        <p14:creationId xmlns:p14="http://schemas.microsoft.com/office/powerpoint/2010/main" val="14748016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820</Words>
  <Application>Microsoft Office PowerPoint</Application>
  <PresentationFormat>Широкоэкранный</PresentationFormat>
  <Paragraphs>106</Paragraphs>
  <Slides>7</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Times New Roman</vt:lpstr>
      <vt:lpstr>Тема Office</vt:lpstr>
      <vt:lpstr>Оценка конформационного состояния гемоглобина и эритроцита при патологиях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экстраклеточного Са2+ в регуляции состояния гемоглобина в эритроците</dc:title>
  <dc:creator>Ольга Слатинская</dc:creator>
  <cp:lastModifiedBy>Русакова Наталья Петровна</cp:lastModifiedBy>
  <cp:revision>87</cp:revision>
  <dcterms:created xsi:type="dcterms:W3CDTF">2020-06-01T22:27:05Z</dcterms:created>
  <dcterms:modified xsi:type="dcterms:W3CDTF">2022-03-21T10:58:44Z</dcterms:modified>
</cp:coreProperties>
</file>