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21386800"/>
  <p:notesSz cx="9869488" cy="14123988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>
        <p:scale>
          <a:sx n="33" d="100"/>
          <a:sy n="33" d="100"/>
        </p:scale>
        <p:origin x="1716" y="264"/>
      </p:cViewPr>
      <p:guideLst>
        <p:guide orient="horz" pos="6736"/>
        <p:guide pos="9537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/>
          <a:lstStyle>
            <a:lvl1pPr algn="r">
              <a:defRPr sz="1700"/>
            </a:lvl1pPr>
          </a:lstStyle>
          <a:p>
            <a:fld id="{1AF72E16-DD7F-4AD1-8E2D-6302629DAAC3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1058863"/>
            <a:ext cx="7497762" cy="5297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15" tIns="66257" rIns="132515" bIns="662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49" y="6708895"/>
            <a:ext cx="7895590" cy="6355794"/>
          </a:xfrm>
          <a:prstGeom prst="rect">
            <a:avLst/>
          </a:prstGeom>
        </p:spPr>
        <p:txBody>
          <a:bodyPr vert="horz" lIns="132515" tIns="66257" rIns="132515" bIns="662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415337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0426" y="13415337"/>
            <a:ext cx="4276778" cy="706200"/>
          </a:xfrm>
          <a:prstGeom prst="rect">
            <a:avLst/>
          </a:prstGeom>
        </p:spPr>
        <p:txBody>
          <a:bodyPr vert="horz" lIns="132515" tIns="66257" rIns="132515" bIns="66257" rtlCol="0" anchor="b"/>
          <a:lstStyle>
            <a:lvl1pPr algn="r">
              <a:defRPr sz="1700"/>
            </a:lvl1pPr>
          </a:lstStyle>
          <a:p>
            <a:fld id="{46BFAD9C-180D-4B37-8A60-FD53924A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5863" y="1058863"/>
            <a:ext cx="7497762" cy="5297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FAD9C-180D-4B37-8A60-FD53924A3A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6643772"/>
            <a:ext cx="25737979" cy="45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12119186"/>
            <a:ext cx="21195983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9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9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44535" y="3782297"/>
            <a:ext cx="15933784" cy="80571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43179" y="3782297"/>
            <a:ext cx="47296691" cy="80571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13743001"/>
            <a:ext cx="25737979" cy="4247656"/>
          </a:xfrm>
        </p:spPr>
        <p:txBody>
          <a:bodyPr anchor="t"/>
          <a:lstStyle>
            <a:lvl1pPr algn="l">
              <a:defRPr sz="1826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9064640"/>
            <a:ext cx="25737979" cy="4678361"/>
          </a:xfrm>
        </p:spPr>
        <p:txBody>
          <a:bodyPr anchor="b"/>
          <a:lstStyle>
            <a:lvl1pPr marL="0" indent="0">
              <a:buNone/>
              <a:defRPr sz="9203">
                <a:solidFill>
                  <a:schemeClr val="tx1">
                    <a:tint val="75000"/>
                  </a:schemeClr>
                </a:solidFill>
              </a:defRPr>
            </a:lvl1pPr>
            <a:lvl2pPr marL="2089950" indent="0">
              <a:buNone/>
              <a:defRPr sz="8212">
                <a:solidFill>
                  <a:schemeClr val="tx1">
                    <a:tint val="75000"/>
                  </a:schemeClr>
                </a:solidFill>
              </a:defRPr>
            </a:lvl2pPr>
            <a:lvl3pPr marL="4179899" indent="0">
              <a:buNone/>
              <a:defRPr sz="7362">
                <a:solidFill>
                  <a:schemeClr val="tx1">
                    <a:tint val="75000"/>
                  </a:schemeClr>
                </a:solidFill>
              </a:defRPr>
            </a:lvl3pPr>
            <a:lvl4pPr marL="6269849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4pPr>
            <a:lvl5pPr marL="8359799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5pPr>
            <a:lvl6pPr marL="10449748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6pPr>
            <a:lvl7pPr marL="12539698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7pPr>
            <a:lvl8pPr marL="14629647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8pPr>
            <a:lvl9pPr marL="16719597" indent="0">
              <a:buNone/>
              <a:defRPr sz="63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43180" y="22035337"/>
            <a:ext cx="31615237" cy="62318759"/>
          </a:xfrm>
        </p:spPr>
        <p:txBody>
          <a:bodyPr/>
          <a:lstStyle>
            <a:lvl1pPr>
              <a:defRPr sz="12742"/>
            </a:lvl1pPr>
            <a:lvl2pPr>
              <a:defRPr sz="10902"/>
            </a:lvl2pPr>
            <a:lvl3pPr>
              <a:defRPr sz="9203"/>
            </a:lvl3pPr>
            <a:lvl4pPr>
              <a:defRPr sz="8212"/>
            </a:lvl4pPr>
            <a:lvl5pPr>
              <a:defRPr sz="8212"/>
            </a:lvl5pPr>
            <a:lvl6pPr>
              <a:defRPr sz="8212"/>
            </a:lvl6pPr>
            <a:lvl7pPr>
              <a:defRPr sz="8212"/>
            </a:lvl7pPr>
            <a:lvl8pPr>
              <a:defRPr sz="8212"/>
            </a:lvl8pPr>
            <a:lvl9pPr>
              <a:defRPr sz="821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63083" y="22035337"/>
            <a:ext cx="31615237" cy="62318759"/>
          </a:xfrm>
        </p:spPr>
        <p:txBody>
          <a:bodyPr/>
          <a:lstStyle>
            <a:lvl1pPr>
              <a:defRPr sz="12742"/>
            </a:lvl1pPr>
            <a:lvl2pPr>
              <a:defRPr sz="10902"/>
            </a:lvl2pPr>
            <a:lvl3pPr>
              <a:defRPr sz="9203"/>
            </a:lvl3pPr>
            <a:lvl4pPr>
              <a:defRPr sz="8212"/>
            </a:lvl4pPr>
            <a:lvl5pPr>
              <a:defRPr sz="8212"/>
            </a:lvl5pPr>
            <a:lvl6pPr>
              <a:defRPr sz="8212"/>
            </a:lvl6pPr>
            <a:lvl7pPr>
              <a:defRPr sz="8212"/>
            </a:lvl7pPr>
            <a:lvl8pPr>
              <a:defRPr sz="8212"/>
            </a:lvl8pPr>
            <a:lvl9pPr>
              <a:defRPr sz="821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0" y="4787278"/>
            <a:ext cx="13378914" cy="1995110"/>
          </a:xfrm>
        </p:spPr>
        <p:txBody>
          <a:bodyPr anchor="b"/>
          <a:lstStyle>
            <a:lvl1pPr marL="0" indent="0">
              <a:buNone/>
              <a:defRPr sz="10902" b="1"/>
            </a:lvl1pPr>
            <a:lvl2pPr marL="2089950" indent="0">
              <a:buNone/>
              <a:defRPr sz="9203" b="1"/>
            </a:lvl2pPr>
            <a:lvl3pPr marL="4179899" indent="0">
              <a:buNone/>
              <a:defRPr sz="8212" b="1"/>
            </a:lvl3pPr>
            <a:lvl4pPr marL="6269849" indent="0">
              <a:buNone/>
              <a:defRPr sz="7362" b="1"/>
            </a:lvl4pPr>
            <a:lvl5pPr marL="8359799" indent="0">
              <a:buNone/>
              <a:defRPr sz="7362" b="1"/>
            </a:lvl5pPr>
            <a:lvl6pPr marL="10449748" indent="0">
              <a:buNone/>
              <a:defRPr sz="7362" b="1"/>
            </a:lvl6pPr>
            <a:lvl7pPr marL="12539698" indent="0">
              <a:buNone/>
              <a:defRPr sz="7362" b="1"/>
            </a:lvl7pPr>
            <a:lvl8pPr marL="14629647" indent="0">
              <a:buNone/>
              <a:defRPr sz="7362" b="1"/>
            </a:lvl8pPr>
            <a:lvl9pPr marL="16719597" indent="0">
              <a:buNone/>
              <a:defRPr sz="73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4000" y="6782388"/>
            <a:ext cx="13378914" cy="12322165"/>
          </a:xfrm>
        </p:spPr>
        <p:txBody>
          <a:bodyPr/>
          <a:lstStyle>
            <a:lvl1pPr>
              <a:defRPr sz="10902"/>
            </a:lvl1pPr>
            <a:lvl2pPr>
              <a:defRPr sz="9203"/>
            </a:lvl2pPr>
            <a:lvl3pPr>
              <a:defRPr sz="8212"/>
            </a:lvl3pPr>
            <a:lvl4pPr>
              <a:defRPr sz="7362"/>
            </a:lvl4pPr>
            <a:lvl5pPr>
              <a:defRPr sz="7362"/>
            </a:lvl5pPr>
            <a:lvl6pPr>
              <a:defRPr sz="7362"/>
            </a:lvl6pPr>
            <a:lvl7pPr>
              <a:defRPr sz="7362"/>
            </a:lvl7pPr>
            <a:lvl8pPr>
              <a:defRPr sz="7362"/>
            </a:lvl8pPr>
            <a:lvl9pPr>
              <a:defRPr sz="73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4787278"/>
            <a:ext cx="13384170" cy="1995110"/>
          </a:xfrm>
        </p:spPr>
        <p:txBody>
          <a:bodyPr anchor="b"/>
          <a:lstStyle>
            <a:lvl1pPr marL="0" indent="0">
              <a:buNone/>
              <a:defRPr sz="10902" b="1"/>
            </a:lvl1pPr>
            <a:lvl2pPr marL="2089950" indent="0">
              <a:buNone/>
              <a:defRPr sz="9203" b="1"/>
            </a:lvl2pPr>
            <a:lvl3pPr marL="4179899" indent="0">
              <a:buNone/>
              <a:defRPr sz="8212" b="1"/>
            </a:lvl3pPr>
            <a:lvl4pPr marL="6269849" indent="0">
              <a:buNone/>
              <a:defRPr sz="7362" b="1"/>
            </a:lvl4pPr>
            <a:lvl5pPr marL="8359799" indent="0">
              <a:buNone/>
              <a:defRPr sz="7362" b="1"/>
            </a:lvl5pPr>
            <a:lvl6pPr marL="10449748" indent="0">
              <a:buNone/>
              <a:defRPr sz="7362" b="1"/>
            </a:lvl6pPr>
            <a:lvl7pPr marL="12539698" indent="0">
              <a:buNone/>
              <a:defRPr sz="7362" b="1"/>
            </a:lvl7pPr>
            <a:lvl8pPr marL="14629647" indent="0">
              <a:buNone/>
              <a:defRPr sz="7362" b="1"/>
            </a:lvl8pPr>
            <a:lvl9pPr marL="16719597" indent="0">
              <a:buNone/>
              <a:defRPr sz="736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6782388"/>
            <a:ext cx="13384170" cy="12322165"/>
          </a:xfrm>
        </p:spPr>
        <p:txBody>
          <a:bodyPr/>
          <a:lstStyle>
            <a:lvl1pPr>
              <a:defRPr sz="10902"/>
            </a:lvl1pPr>
            <a:lvl2pPr>
              <a:defRPr sz="9203"/>
            </a:lvl2pPr>
            <a:lvl3pPr>
              <a:defRPr sz="8212"/>
            </a:lvl3pPr>
            <a:lvl4pPr>
              <a:defRPr sz="7362"/>
            </a:lvl4pPr>
            <a:lvl5pPr>
              <a:defRPr sz="7362"/>
            </a:lvl5pPr>
            <a:lvl6pPr>
              <a:defRPr sz="7362"/>
            </a:lvl6pPr>
            <a:lvl7pPr>
              <a:defRPr sz="7362"/>
            </a:lvl7pPr>
            <a:lvl8pPr>
              <a:defRPr sz="7362"/>
            </a:lvl8pPr>
            <a:lvl9pPr>
              <a:defRPr sz="73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0" y="851511"/>
            <a:ext cx="9961903" cy="3623875"/>
          </a:xfrm>
        </p:spPr>
        <p:txBody>
          <a:bodyPr anchor="b"/>
          <a:lstStyle>
            <a:lvl1pPr algn="l">
              <a:defRPr sz="920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30" y="851513"/>
            <a:ext cx="16927347" cy="18253041"/>
          </a:xfrm>
        </p:spPr>
        <p:txBody>
          <a:bodyPr/>
          <a:lstStyle>
            <a:lvl1pPr>
              <a:defRPr sz="14583"/>
            </a:lvl1pPr>
            <a:lvl2pPr>
              <a:defRPr sz="12742"/>
            </a:lvl2pPr>
            <a:lvl3pPr>
              <a:defRPr sz="10902"/>
            </a:lvl3pPr>
            <a:lvl4pPr>
              <a:defRPr sz="9203"/>
            </a:lvl4pPr>
            <a:lvl5pPr>
              <a:defRPr sz="9203"/>
            </a:lvl5pPr>
            <a:lvl6pPr>
              <a:defRPr sz="9203"/>
            </a:lvl6pPr>
            <a:lvl7pPr>
              <a:defRPr sz="9203"/>
            </a:lvl7pPr>
            <a:lvl8pPr>
              <a:defRPr sz="9203"/>
            </a:lvl8pPr>
            <a:lvl9pPr>
              <a:defRPr sz="920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0" y="4475387"/>
            <a:ext cx="9961903" cy="14629167"/>
          </a:xfrm>
        </p:spPr>
        <p:txBody>
          <a:bodyPr/>
          <a:lstStyle>
            <a:lvl1pPr marL="0" indent="0">
              <a:buNone/>
              <a:defRPr sz="6371"/>
            </a:lvl1pPr>
            <a:lvl2pPr marL="2089950" indent="0">
              <a:buNone/>
              <a:defRPr sz="5522"/>
            </a:lvl2pPr>
            <a:lvl3pPr marL="4179899" indent="0">
              <a:buNone/>
              <a:defRPr sz="4531"/>
            </a:lvl3pPr>
            <a:lvl4pPr marL="6269849" indent="0">
              <a:buNone/>
              <a:defRPr sz="4106"/>
            </a:lvl4pPr>
            <a:lvl5pPr marL="8359799" indent="0">
              <a:buNone/>
              <a:defRPr sz="4106"/>
            </a:lvl5pPr>
            <a:lvl6pPr marL="10449748" indent="0">
              <a:buNone/>
              <a:defRPr sz="4106"/>
            </a:lvl6pPr>
            <a:lvl7pPr marL="12539698" indent="0">
              <a:buNone/>
              <a:defRPr sz="4106"/>
            </a:lvl7pPr>
            <a:lvl8pPr marL="14629647" indent="0">
              <a:buNone/>
              <a:defRPr sz="4106"/>
            </a:lvl8pPr>
            <a:lvl9pPr marL="16719597" indent="0">
              <a:buNone/>
              <a:defRPr sz="41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6" y="14970760"/>
            <a:ext cx="18167985" cy="1767383"/>
          </a:xfrm>
        </p:spPr>
        <p:txBody>
          <a:bodyPr anchor="b"/>
          <a:lstStyle>
            <a:lvl1pPr algn="l">
              <a:defRPr sz="920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6" y="1910951"/>
            <a:ext cx="18167985" cy="12832080"/>
          </a:xfrm>
        </p:spPr>
        <p:txBody>
          <a:bodyPr/>
          <a:lstStyle>
            <a:lvl1pPr marL="0" indent="0">
              <a:buNone/>
              <a:defRPr sz="14583"/>
            </a:lvl1pPr>
            <a:lvl2pPr marL="2089950" indent="0">
              <a:buNone/>
              <a:defRPr sz="12742"/>
            </a:lvl2pPr>
            <a:lvl3pPr marL="4179899" indent="0">
              <a:buNone/>
              <a:defRPr sz="10902"/>
            </a:lvl3pPr>
            <a:lvl4pPr marL="6269849" indent="0">
              <a:buNone/>
              <a:defRPr sz="9203"/>
            </a:lvl4pPr>
            <a:lvl5pPr marL="8359799" indent="0">
              <a:buNone/>
              <a:defRPr sz="9203"/>
            </a:lvl5pPr>
            <a:lvl6pPr marL="10449748" indent="0">
              <a:buNone/>
              <a:defRPr sz="9203"/>
            </a:lvl6pPr>
            <a:lvl7pPr marL="12539698" indent="0">
              <a:buNone/>
              <a:defRPr sz="9203"/>
            </a:lvl7pPr>
            <a:lvl8pPr marL="14629647" indent="0">
              <a:buNone/>
              <a:defRPr sz="9203"/>
            </a:lvl8pPr>
            <a:lvl9pPr marL="16719597" indent="0">
              <a:buNone/>
              <a:defRPr sz="920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6" y="16738143"/>
            <a:ext cx="18167985" cy="2509977"/>
          </a:xfrm>
        </p:spPr>
        <p:txBody>
          <a:bodyPr/>
          <a:lstStyle>
            <a:lvl1pPr marL="0" indent="0">
              <a:buNone/>
              <a:defRPr sz="6371"/>
            </a:lvl1pPr>
            <a:lvl2pPr marL="2089950" indent="0">
              <a:buNone/>
              <a:defRPr sz="5522"/>
            </a:lvl2pPr>
            <a:lvl3pPr marL="4179899" indent="0">
              <a:buNone/>
              <a:defRPr sz="4531"/>
            </a:lvl3pPr>
            <a:lvl4pPr marL="6269849" indent="0">
              <a:buNone/>
              <a:defRPr sz="4106"/>
            </a:lvl4pPr>
            <a:lvl5pPr marL="8359799" indent="0">
              <a:buNone/>
              <a:defRPr sz="4106"/>
            </a:lvl5pPr>
            <a:lvl6pPr marL="10449748" indent="0">
              <a:buNone/>
              <a:defRPr sz="4106"/>
            </a:lvl6pPr>
            <a:lvl7pPr marL="12539698" indent="0">
              <a:buNone/>
              <a:defRPr sz="4106"/>
            </a:lvl7pPr>
            <a:lvl8pPr marL="14629647" indent="0">
              <a:buNone/>
              <a:defRPr sz="4106"/>
            </a:lvl8pPr>
            <a:lvl9pPr marL="16719597" indent="0">
              <a:buNone/>
              <a:defRPr sz="41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4990255"/>
            <a:ext cx="27251978" cy="14114300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19822397"/>
            <a:ext cx="7065327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5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A827-709E-4894-9849-6AF3E141AA8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9" y="19822397"/>
            <a:ext cx="9588659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5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50" y="19822397"/>
            <a:ext cx="7065327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55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5DE68-3C32-434B-B3BB-881D6E13D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9899" rtl="0" eaLnBrk="1" latinLnBrk="0" hangingPunct="1">
        <a:spcBef>
          <a:spcPct val="0"/>
        </a:spcBef>
        <a:buNone/>
        <a:defRPr sz="201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462" indent="-1567462" algn="l" defTabSz="4179899" rtl="0" eaLnBrk="1" latinLnBrk="0" hangingPunct="1">
        <a:spcBef>
          <a:spcPct val="20000"/>
        </a:spcBef>
        <a:buFont typeface="Arial" pitchFamily="34" charset="0"/>
        <a:buChar char="•"/>
        <a:defRPr sz="14583" kern="1200">
          <a:solidFill>
            <a:schemeClr val="tx1"/>
          </a:solidFill>
          <a:latin typeface="+mn-lt"/>
          <a:ea typeface="+mn-ea"/>
          <a:cs typeface="+mn-cs"/>
        </a:defRPr>
      </a:lvl1pPr>
      <a:lvl2pPr marL="3396169" indent="-1306218" algn="l" defTabSz="4179899" rtl="0" eaLnBrk="1" latinLnBrk="0" hangingPunct="1">
        <a:spcBef>
          <a:spcPct val="20000"/>
        </a:spcBef>
        <a:buFont typeface="Arial" pitchFamily="34" charset="0"/>
        <a:buChar char="–"/>
        <a:defRPr sz="12742" kern="1200">
          <a:solidFill>
            <a:schemeClr val="tx1"/>
          </a:solidFill>
          <a:latin typeface="+mn-lt"/>
          <a:ea typeface="+mn-ea"/>
          <a:cs typeface="+mn-cs"/>
        </a:defRPr>
      </a:lvl2pPr>
      <a:lvl3pPr marL="5224874" indent="-1044975" algn="l" defTabSz="4179899" rtl="0" eaLnBrk="1" latinLnBrk="0" hangingPunct="1">
        <a:spcBef>
          <a:spcPct val="20000"/>
        </a:spcBef>
        <a:buFont typeface="Arial" pitchFamily="34" charset="0"/>
        <a:buChar char="•"/>
        <a:defRPr sz="10902" kern="1200">
          <a:solidFill>
            <a:schemeClr val="tx1"/>
          </a:solidFill>
          <a:latin typeface="+mn-lt"/>
          <a:ea typeface="+mn-ea"/>
          <a:cs typeface="+mn-cs"/>
        </a:defRPr>
      </a:lvl3pPr>
      <a:lvl4pPr marL="7314824" indent="-1044975" algn="l" defTabSz="4179899" rtl="0" eaLnBrk="1" latinLnBrk="0" hangingPunct="1">
        <a:spcBef>
          <a:spcPct val="20000"/>
        </a:spcBef>
        <a:buFont typeface="Arial" pitchFamily="34" charset="0"/>
        <a:buChar char="–"/>
        <a:defRPr sz="9203" kern="1200">
          <a:solidFill>
            <a:schemeClr val="tx1"/>
          </a:solidFill>
          <a:latin typeface="+mn-lt"/>
          <a:ea typeface="+mn-ea"/>
          <a:cs typeface="+mn-cs"/>
        </a:defRPr>
      </a:lvl4pPr>
      <a:lvl5pPr marL="9404773" indent="-1044975" algn="l" defTabSz="4179899" rtl="0" eaLnBrk="1" latinLnBrk="0" hangingPunct="1">
        <a:spcBef>
          <a:spcPct val="20000"/>
        </a:spcBef>
        <a:buFont typeface="Arial" pitchFamily="34" charset="0"/>
        <a:buChar char="»"/>
        <a:defRPr sz="9203" kern="1200">
          <a:solidFill>
            <a:schemeClr val="tx1"/>
          </a:solidFill>
          <a:latin typeface="+mn-lt"/>
          <a:ea typeface="+mn-ea"/>
          <a:cs typeface="+mn-cs"/>
        </a:defRPr>
      </a:lvl5pPr>
      <a:lvl6pPr marL="11494723" indent="-1044975" algn="l" defTabSz="4179899" rtl="0" eaLnBrk="1" latinLnBrk="0" hangingPunct="1">
        <a:spcBef>
          <a:spcPct val="20000"/>
        </a:spcBef>
        <a:buFont typeface="Arial" pitchFamily="34" charset="0"/>
        <a:buChar char="•"/>
        <a:defRPr sz="9203" kern="1200">
          <a:solidFill>
            <a:schemeClr val="tx1"/>
          </a:solidFill>
          <a:latin typeface="+mn-lt"/>
          <a:ea typeface="+mn-ea"/>
          <a:cs typeface="+mn-cs"/>
        </a:defRPr>
      </a:lvl6pPr>
      <a:lvl7pPr marL="13584673" indent="-1044975" algn="l" defTabSz="4179899" rtl="0" eaLnBrk="1" latinLnBrk="0" hangingPunct="1">
        <a:spcBef>
          <a:spcPct val="20000"/>
        </a:spcBef>
        <a:buFont typeface="Arial" pitchFamily="34" charset="0"/>
        <a:buChar char="•"/>
        <a:defRPr sz="9203" kern="1200">
          <a:solidFill>
            <a:schemeClr val="tx1"/>
          </a:solidFill>
          <a:latin typeface="+mn-lt"/>
          <a:ea typeface="+mn-ea"/>
          <a:cs typeface="+mn-cs"/>
        </a:defRPr>
      </a:lvl7pPr>
      <a:lvl8pPr marL="15674622" indent="-1044975" algn="l" defTabSz="4179899" rtl="0" eaLnBrk="1" latinLnBrk="0" hangingPunct="1">
        <a:spcBef>
          <a:spcPct val="20000"/>
        </a:spcBef>
        <a:buFont typeface="Arial" pitchFamily="34" charset="0"/>
        <a:buChar char="•"/>
        <a:defRPr sz="9203" kern="1200">
          <a:solidFill>
            <a:schemeClr val="tx1"/>
          </a:solidFill>
          <a:latin typeface="+mn-lt"/>
          <a:ea typeface="+mn-ea"/>
          <a:cs typeface="+mn-cs"/>
        </a:defRPr>
      </a:lvl8pPr>
      <a:lvl9pPr marL="17764572" indent="-1044975" algn="l" defTabSz="4179899" rtl="0" eaLnBrk="1" latinLnBrk="0" hangingPunct="1">
        <a:spcBef>
          <a:spcPct val="20000"/>
        </a:spcBef>
        <a:buFont typeface="Arial" pitchFamily="34" charset="0"/>
        <a:buChar char="•"/>
        <a:defRPr sz="92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1pPr>
      <a:lvl2pPr marL="2089950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2pPr>
      <a:lvl3pPr marL="4179899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3pPr>
      <a:lvl4pPr marL="6269849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4pPr>
      <a:lvl5pPr marL="8359799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5pPr>
      <a:lvl6pPr marL="10449748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6pPr>
      <a:lvl7pPr marL="12539698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7pPr>
      <a:lvl8pPr marL="14629647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8pPr>
      <a:lvl9pPr marL="16719597" algn="l" defTabSz="4179899" rtl="0" eaLnBrk="1" latinLnBrk="0" hangingPunct="1">
        <a:defRPr sz="8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wmf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w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14" y="752548"/>
            <a:ext cx="2950706" cy="232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691" y="-22477"/>
            <a:ext cx="1810837" cy="173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937273" y="1745097"/>
            <a:ext cx="23388290" cy="206976"/>
            <a:chOff x="454" y="26490"/>
            <a:chExt cx="17236" cy="91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454" y="26490"/>
              <a:ext cx="1723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212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454" y="26581"/>
              <a:ext cx="17236" cy="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212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727004" y="3427086"/>
            <a:ext cx="28522534" cy="202287"/>
            <a:chOff x="454" y="26490"/>
            <a:chExt cx="17236" cy="91"/>
          </a:xfrm>
        </p:grpSpPr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54" y="26490"/>
              <a:ext cx="17236" cy="0"/>
            </a:xfrm>
            <a:prstGeom prst="line">
              <a:avLst/>
            </a:prstGeom>
            <a:noFill/>
            <a:ln w="152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212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54" y="26581"/>
              <a:ext cx="17236" cy="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212"/>
            </a:p>
          </p:txBody>
        </p:sp>
      </p:grp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815334" y="357439"/>
            <a:ext cx="11240809" cy="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63" tIns="64732" rIns="129463" bIns="64732" numCol="1" anchor="ctr" anchorCtr="0" compatLnSpc="1">
            <a:prstTxWarp prst="textNoShape">
              <a:avLst/>
            </a:prstTxWarp>
            <a:spAutoFit/>
          </a:bodyPr>
          <a:lstStyle/>
          <a:p>
            <a:pPr defTabSz="1294608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Arial" pitchFamily="34" charset="0"/>
              </a:rPr>
              <a:t>ТВЕРСКОЙ ГОСУДАРСТВЕННЫЙ ТЕХНИЧЕСКИЙ УНИВЕРСИТЕТ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5815334" y="992320"/>
            <a:ext cx="13148686" cy="59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63" tIns="64732" rIns="129463" bIns="64732" numCol="1" anchor="ctr" anchorCtr="0" compatLnSpc="1">
            <a:prstTxWarp prst="textNoShape">
              <a:avLst/>
            </a:prstTxWarp>
            <a:spAutoFit/>
          </a:bodyPr>
          <a:lstStyle/>
          <a:p>
            <a:pPr defTabSz="1294608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latin typeface="Times New Roman" pitchFamily="18" charset="0"/>
                <a:cs typeface="Arial" pitchFamily="34" charset="0"/>
              </a:rPr>
              <a:t>Кафедра </a:t>
            </a:r>
            <a:r>
              <a:rPr lang="ru-RU" sz="3000" b="1" dirty="0" smtClean="0">
                <a:latin typeface="Times New Roman" pitchFamily="18" charset="0"/>
                <a:cs typeface="Arial" pitchFamily="34" charset="0"/>
              </a:rPr>
              <a:t>химии и технологии полимеров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12960503" y="252470"/>
            <a:ext cx="15576135" cy="59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63" tIns="64732" rIns="129463" bIns="6473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94608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latin typeface="Times New Roman" pitchFamily="18" charset="0"/>
                <a:cs typeface="Arial" pitchFamily="34" charset="0"/>
              </a:rPr>
              <a:t>Никонова И.Н.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17372235" y="865648"/>
            <a:ext cx="13553261" cy="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63" tIns="64732" rIns="129463" bIns="64732" numCol="1" anchor="ctr" anchorCtr="0" compatLnSpc="1">
            <a:prstTxWarp prst="textNoShape">
              <a:avLst/>
            </a:prstTxWarp>
            <a:spAutoFit/>
          </a:bodyPr>
          <a:lstStyle/>
          <a:p>
            <a:pPr defTabSz="1294608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Arial" pitchFamily="34" charset="0"/>
              </a:rPr>
              <a:t>Научный руководитель: к.т.н., доцент </a:t>
            </a:r>
            <a:r>
              <a:rPr lang="ru-RU" sz="2800" dirty="0" err="1">
                <a:latin typeface="Times New Roman" pitchFamily="18" charset="0"/>
                <a:cs typeface="Arial" pitchFamily="34" charset="0"/>
              </a:rPr>
              <a:t>Лагусева</a:t>
            </a:r>
            <a:r>
              <a:rPr lang="ru-RU" sz="2800" dirty="0">
                <a:latin typeface="Times New Roman" pitchFamily="18" charset="0"/>
                <a:cs typeface="Arial" pitchFamily="34" charset="0"/>
              </a:rPr>
              <a:t> Е.И.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1506" y="2243051"/>
            <a:ext cx="22858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ЖИРНОАРОМАТИЧЕСКИХ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ПОЛИАМИДОВ МЕТОДОМ ТЕРМОГРАВИМЕТРИИ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84025" y="20137570"/>
            <a:ext cx="28825965" cy="420926"/>
          </a:xfrm>
          <a:prstGeom prst="rect">
            <a:avLst/>
          </a:prstGeom>
        </p:spPr>
      </p:pic>
      <p:sp>
        <p:nvSpPr>
          <p:cNvPr id="92" name="Rectangle 32"/>
          <p:cNvSpPr>
            <a:spLocks noChangeArrowheads="1"/>
          </p:cNvSpPr>
          <p:nvPr/>
        </p:nvSpPr>
        <p:spPr bwMode="auto">
          <a:xfrm>
            <a:off x="6986810" y="20539912"/>
            <a:ext cx="169238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XXV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Каргинские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научно-техническая конференция молодых учёных «Физика, химия и новые технологии»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" y="3844275"/>
            <a:ext cx="7093526" cy="4584072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60658" y="8407645"/>
            <a:ext cx="8568647" cy="9541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1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осушитель; 2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калорифер; 3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форсуночный смеситель; 4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400" dirty="0" err="1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плавитель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ХАТК; 5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шестерёнчатый насос; </a:t>
            </a:r>
            <a:endParaRPr lang="ru-RU" sz="1400" dirty="0" smtClean="0">
              <a:effectLst>
                <a:glow rad="8763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1400" dirty="0" smtClean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6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, 11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ротаметры; </a:t>
            </a:r>
            <a:r>
              <a:rPr lang="ru-RU" sz="1400" dirty="0" smtClean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7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испаритель-перегреватель; 8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двухступенчатая реакционная камера; 9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смеситель; </a:t>
            </a:r>
            <a:endParaRPr lang="ru-RU" sz="1400" dirty="0" smtClean="0">
              <a:effectLst>
                <a:glow rad="8763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1400" dirty="0" smtClean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10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центробежный насос; 12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подогреватели диамина; </a:t>
            </a:r>
            <a:r>
              <a:rPr lang="ru-RU" sz="1400" dirty="0" smtClean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13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400" dirty="0" err="1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пеногаситель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; 14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колонка; 15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холодильник-конденсатор; 16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400" dirty="0" err="1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каплеотбойник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; 17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атмосферная свеча; 18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фильтр-приёмник; </a:t>
            </a:r>
            <a:r>
              <a:rPr lang="ru-RU" sz="1400" dirty="0" smtClean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19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центрифуга; 20 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  <a:sym typeface="Symbol" panose="05050102010706020507" pitchFamily="18" charset="2"/>
              </a:rPr>
              <a:t></a:t>
            </a:r>
            <a:r>
              <a:rPr lang="ru-RU" sz="1400" dirty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400" dirty="0" smtClean="0">
                <a:effectLst>
                  <a:glow rad="876300">
                    <a:schemeClr val="bg1">
                      <a:alpha val="40000"/>
                    </a:schemeClr>
                  </a:glow>
                </a:effectLst>
              </a:rPr>
              <a:t>тара</a:t>
            </a:r>
            <a:endParaRPr lang="ru-RU" sz="1400" dirty="0">
              <a:effectLst>
                <a:glow rad="8763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4036" y="9613280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установке </a:t>
            </a:r>
            <a:r>
              <a:rPr lang="ru-RU" sz="16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газожидкостной поликонденсации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1) получено более двух десятков полимеров класса полиамидов, из которых наибольший интерес представляют гомо- и сополиамиды с ароматическими ядрами в цепи.</a:t>
            </a:r>
          </a:p>
          <a:p>
            <a:pPr indent="45085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Анализируемые полимеры получены при оптимальных режимах в 2-х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ступенчатой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конфузорно-диффузорной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реакционной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камере (рис. 2).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838377" y="9143910"/>
            <a:ext cx="6897767" cy="613386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>
            <a:lvl1pPr algn="ctr" defTabSz="4179899" rtl="0" eaLnBrk="1" latinLnBrk="0" hangingPunct="1">
              <a:spcBef>
                <a:spcPct val="0"/>
              </a:spcBef>
              <a:buNone/>
              <a:defRPr sz="2010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1 - Установка газожидкостной поликонденсации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" name="Рисунок 9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40" y="15938194"/>
            <a:ext cx="6304500" cy="803878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99" name="Рисунок 9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07" y="18328530"/>
            <a:ext cx="5458980" cy="162921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010" y="17061500"/>
            <a:ext cx="6661598" cy="902441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2282669" y="16588764"/>
            <a:ext cx="394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/>
              <a:t>6Т (</a:t>
            </a:r>
            <a:r>
              <a:rPr lang="ru-RU" sz="1800" b="1" dirty="0" err="1" smtClean="0"/>
              <a:t>полигексаметилентерефталамид</a:t>
            </a:r>
            <a:r>
              <a:rPr lang="ru-RU" sz="1800" b="1" dirty="0" smtClean="0"/>
              <a:t>)</a:t>
            </a:r>
            <a:endParaRPr lang="ru-RU" sz="18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2338902" y="17884908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/>
              <a:t>6И (</a:t>
            </a:r>
            <a:r>
              <a:rPr lang="ru-RU" sz="1800" b="1" dirty="0" err="1" smtClean="0"/>
              <a:t>полигексаметиленизофталамид</a:t>
            </a:r>
            <a:r>
              <a:rPr lang="ru-RU" sz="1800" b="1" dirty="0" smtClean="0"/>
              <a:t>)</a:t>
            </a:r>
            <a:endParaRPr lang="ru-RU" sz="18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744633" y="1975711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6ИТ (</a:t>
            </a:r>
            <a:r>
              <a:rPr lang="ru-RU" sz="1800" b="1" dirty="0" err="1" smtClean="0"/>
              <a:t>сополиамид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гексаметилендиамина</a:t>
            </a:r>
            <a:r>
              <a:rPr lang="ru-RU" sz="1800" b="1" dirty="0" smtClean="0"/>
              <a:t>, изо- и </a:t>
            </a:r>
            <a:r>
              <a:rPr lang="ru-RU" sz="1800" b="1" dirty="0" err="1" smtClean="0"/>
              <a:t>терефталоилхлорида</a:t>
            </a:r>
            <a:r>
              <a:rPr lang="ru-RU" sz="1800" b="1" dirty="0" smtClean="0"/>
              <a:t>) </a:t>
            </a:r>
            <a:endParaRPr lang="ru-RU" sz="1800" b="1" dirty="0"/>
          </a:p>
        </p:txBody>
      </p:sp>
      <p:pic>
        <p:nvPicPr>
          <p:cNvPr id="107" name="Рисунок 106" descr="Установка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95066" y="10528127"/>
            <a:ext cx="2875645" cy="348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Заголовок 1"/>
          <p:cNvSpPr txBox="1">
            <a:spLocks/>
          </p:cNvSpPr>
          <p:nvPr/>
        </p:nvSpPr>
        <p:spPr>
          <a:xfrm>
            <a:off x="9814480" y="13929766"/>
            <a:ext cx="4173379" cy="698642"/>
          </a:xfrm>
          <a:prstGeom prst="rect">
            <a:avLst/>
          </a:prstGeom>
        </p:spPr>
        <p:txBody>
          <a:bodyPr vert="horz" lIns="295232" tIns="147616" rIns="295232" bIns="147616" rtlCol="0" anchor="ctr">
            <a:noAutofit/>
          </a:bodyPr>
          <a:lstStyle>
            <a:lvl1pPr algn="ctr" defTabSz="4179899" rtl="0" eaLnBrk="1" latinLnBrk="0" hangingPunct="1">
              <a:spcBef>
                <a:spcPct val="0"/>
              </a:spcBef>
              <a:buNone/>
              <a:defRPr sz="2010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Прибор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Thermoscan-2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Рисунок 108" descr="C:\Users\StSlv\AppData\Local\Microsoft\Windows\INetCache\Content.Word\P_20170424_12543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403" y="10988133"/>
            <a:ext cx="2657824" cy="18836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3840852" y="13151080"/>
            <a:ext cx="4323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пустая кювета; б – кювета с навеской; в – кювета после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термодеструкции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навески (полиамид 6И)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Кюветы для исследуемых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8164323" y="9864322"/>
            <a:ext cx="4657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Термограмма полиамида 6Т</a:t>
            </a:r>
            <a:endParaRPr lang="ru-RU" sz="2800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2916852" y="18527700"/>
            <a:ext cx="6730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Плавление сопровождается интенсивным окислением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180-200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°С. При данной температуре происходит изменение массы навески (верхняя кривая) до полного окисления и улетучивания части вещества, при этом на кривой ТГА появляется «подъем», который свидетельствует о тепловом эффекте.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12"/>
          <a:srcRect t="8344"/>
          <a:stretch/>
        </p:blipFill>
        <p:spPr>
          <a:xfrm>
            <a:off x="18369897" y="10699469"/>
            <a:ext cx="4688004" cy="2607821"/>
          </a:xfrm>
          <a:prstGeom prst="rect">
            <a:avLst/>
          </a:prstGeom>
        </p:spPr>
      </p:pic>
      <p:sp>
        <p:nvSpPr>
          <p:cNvPr id="1024" name="Прямоугольник 1023"/>
          <p:cNvSpPr/>
          <p:nvPr/>
        </p:nvSpPr>
        <p:spPr>
          <a:xfrm>
            <a:off x="9197116" y="7843579"/>
            <a:ext cx="8262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для дифференциально-термического (ДТА) и термогравиметрического (ТГА) анализа «Thermoscan-2» используется для измерения температуры, теплоты процессов и величины потери веса образца при нагреве с постоянной скоростью при кристаллизации, испарении, полиморфных превращениях, плавлении, разложении, химических и других реакциях, связанных с поглощением или выделением тепла.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23970839" y="14941872"/>
            <a:ext cx="4713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Термограмма полиамида 6И</a:t>
            </a:r>
            <a:endParaRPr lang="ru-RU" sz="2800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17913730" y="13310286"/>
            <a:ext cx="5963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температуре 270 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происходит начало плавления образца вплоть до температуры 375 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 достижении которой полимер деструктурирует с интенсивной потерей массы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содержит большое количество влаги.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3929023" y="9857954"/>
            <a:ext cx="536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Термограмма полиамида 6ИТ-20</a:t>
            </a:r>
            <a:endParaRPr lang="ru-RU" sz="2800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34" name="Рисунок 133"/>
          <p:cNvPicPr/>
          <p:nvPr/>
        </p:nvPicPr>
        <p:blipFill rotWithShape="1">
          <a:blip r:embed="rId13" cstate="print"/>
          <a:srcRect t="6057"/>
          <a:stretch/>
        </p:blipFill>
        <p:spPr bwMode="auto">
          <a:xfrm>
            <a:off x="24521854" y="10693400"/>
            <a:ext cx="4516609" cy="2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Прямоугольник 134"/>
          <p:cNvSpPr/>
          <p:nvPr/>
        </p:nvSpPr>
        <p:spPr>
          <a:xfrm>
            <a:off x="24284292" y="13133357"/>
            <a:ext cx="5363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Плавление начинается при температуре 200 °С. Потеря массы идёт равномерно, что говорит о медленном разложении полиамида по достижении им температуры деструкции. Образец содержит некоторое количество влаги.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" name="Рисунок 135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4" b="1104"/>
          <a:stretch/>
        </p:blipFill>
        <p:spPr bwMode="auto">
          <a:xfrm>
            <a:off x="11457554" y="15687756"/>
            <a:ext cx="4675940" cy="257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7" name="Прямоугольник 136"/>
          <p:cNvSpPr/>
          <p:nvPr/>
        </p:nvSpPr>
        <p:spPr>
          <a:xfrm>
            <a:off x="11298033" y="15093118"/>
            <a:ext cx="536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Термограмма полиамида 6ИТ-60</a:t>
            </a:r>
            <a:endParaRPr lang="ru-RU" sz="2800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26" name="Прямоугольник 1025"/>
          <p:cNvSpPr/>
          <p:nvPr/>
        </p:nvSpPr>
        <p:spPr>
          <a:xfrm>
            <a:off x="10450933" y="18395439"/>
            <a:ext cx="6333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Потеря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массы при нагревании практически на всём участке равномерна, интенсивная потеря началась при температуре 350 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что говорит о начале деструкции полимера. Температура плавления, судя по кривой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ДТА,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равна 230 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Образец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также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содержит влагу, но в меньшем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количестве.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39" name="Рисунок 138" descr="https://pp.userapi.com/c841222/v841222849/3c39/bWSKWcWGLJM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93247" y="15668455"/>
            <a:ext cx="4799955" cy="25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Прямоугольник 139"/>
          <p:cNvSpPr/>
          <p:nvPr/>
        </p:nvSpPr>
        <p:spPr>
          <a:xfrm>
            <a:off x="17477668" y="15046612"/>
            <a:ext cx="536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Термограмма полиамида 6ИТ-80</a:t>
            </a:r>
            <a:endParaRPr lang="ru-RU" sz="2800" b="1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28" name="Прямоугольник 1027"/>
          <p:cNvSpPr/>
          <p:nvPr/>
        </p:nvSpPr>
        <p:spPr>
          <a:xfrm>
            <a:off x="17342763" y="18681325"/>
            <a:ext cx="5032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плавления лежит в пределах 230 °С. Потеря веса равномерна вплоть до достижения температуры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термодеструкции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330-350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°С 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содержит влагу. </a:t>
            </a:r>
          </a:p>
        </p:txBody>
      </p:sp>
      <p:pic>
        <p:nvPicPr>
          <p:cNvPr id="142" name="Рисунок 141"/>
          <p:cNvPicPr/>
          <p:nvPr/>
        </p:nvPicPr>
        <p:blipFill rotWithShape="1">
          <a:blip r:embed="rId16" cstate="print"/>
          <a:srcRect t="7278"/>
          <a:stretch/>
        </p:blipFill>
        <p:spPr bwMode="auto">
          <a:xfrm>
            <a:off x="23970839" y="15683970"/>
            <a:ext cx="5273826" cy="249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Прямоугольник 1028"/>
          <p:cNvSpPr/>
          <p:nvPr/>
        </p:nvSpPr>
        <p:spPr>
          <a:xfrm>
            <a:off x="9109487" y="6444928"/>
            <a:ext cx="84380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Термический анализ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жирноароматических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полиамидов 6Т и 6И, а также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сополиамидов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6ИТ-20, 6ИТ-60, 6ИТ-80, полученных газожидкостной поликонденсацией, проводился на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дериватографической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установке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Thermoscan-2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(рис.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 5).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Прямоугольник 1029"/>
          <p:cNvSpPr/>
          <p:nvPr/>
        </p:nvSpPr>
        <p:spPr>
          <a:xfrm>
            <a:off x="9121821" y="3924648"/>
            <a:ext cx="84133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Процесс формования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фибридов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известными промышленными способами требует применения больших количеств органического растворителя,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осадителя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создания производственных мощностей по регенерации последних, характеризуется высокими капиталовложениями и эксплуатационными затратами, низкой производительностью труда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разработанном процессе отсутствует органический растворитель, что и определяет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работы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Изучение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свойств полимеров предопределит новые области применения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полимеров, получаемых методом газожидкостной поликонденсации.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31" name="Прямоугольник 1030"/>
          <p:cNvSpPr/>
          <p:nvPr/>
        </p:nvSpPr>
        <p:spPr>
          <a:xfrm>
            <a:off x="18164323" y="4759614"/>
            <a:ext cx="10779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Каждый последующий анализ проводился после остывания нагревательного кожуха до комнатной температуры во избежание некорректной скорости нагрева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образца.</a:t>
            </a:r>
          </a:p>
          <a:p>
            <a:pPr indent="450215" algn="just"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Основными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интересующими результатами данного анализа являются температуры плавления и температуры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разложения.</a:t>
            </a:r>
            <a:endParaRPr lang="ru-RU" sz="1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5530" y="14944868"/>
            <a:ext cx="4827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a typeface="Times New Roman" pitchFamily="18" charset="0"/>
              </a:rPr>
              <a:t>Рисунок 2 - </a:t>
            </a:r>
            <a:r>
              <a:rPr lang="en-US" sz="1400" b="1" dirty="0" smtClean="0">
                <a:ea typeface="Times New Roman" pitchFamily="18" charset="0"/>
              </a:rPr>
              <a:t>2-</a:t>
            </a:r>
            <a:r>
              <a:rPr lang="ru-RU" sz="1400" b="1" dirty="0" err="1" smtClean="0">
                <a:ea typeface="Times New Roman" pitchFamily="18" charset="0"/>
              </a:rPr>
              <a:t>х</a:t>
            </a:r>
            <a:r>
              <a:rPr lang="ru-RU" sz="1400" b="1" dirty="0" smtClean="0">
                <a:ea typeface="Times New Roman" pitchFamily="18" charset="0"/>
              </a:rPr>
              <a:t> ступенчатая </a:t>
            </a:r>
            <a:r>
              <a:rPr lang="ru-RU" sz="1400" b="1" dirty="0" err="1" smtClean="0">
                <a:ea typeface="Times New Roman" pitchFamily="18" charset="0"/>
              </a:rPr>
              <a:t>конфузорно-диффузорная</a:t>
            </a:r>
            <a:endParaRPr lang="ru-RU" sz="1400" b="1" dirty="0" smtClean="0">
              <a:ea typeface="Times New Roman" pitchFamily="18" charset="0"/>
            </a:endParaRPr>
          </a:p>
          <a:p>
            <a:pPr algn="ctr"/>
            <a:r>
              <a:rPr lang="ru-RU" sz="1400" b="1" dirty="0" smtClean="0">
                <a:ea typeface="Times New Roman" pitchFamily="18" charset="0"/>
              </a:rPr>
              <a:t>    реакционная камера </a:t>
            </a:r>
            <a:endParaRPr lang="ru-RU" sz="14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94371" y="11482662"/>
            <a:ext cx="3732144" cy="3159122"/>
            <a:chOff x="5093014" y="17060798"/>
            <a:chExt cx="3732144" cy="3159122"/>
          </a:xfrm>
        </p:grpSpPr>
        <p:pic>
          <p:nvPicPr>
            <p:cNvPr id="52" name="Рисунок 51" descr="2-х ступ конф-диффузорный.gif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67467" y="17513684"/>
              <a:ext cx="1390953" cy="2500822"/>
            </a:xfrm>
            <a:prstGeom prst="rect">
              <a:avLst/>
            </a:prstGeom>
          </p:spPr>
        </p:pic>
        <p:cxnSp>
          <p:nvCxnSpPr>
            <p:cNvPr id="60" name="Прямая со стрелкой 59"/>
            <p:cNvCxnSpPr/>
            <p:nvPr/>
          </p:nvCxnSpPr>
          <p:spPr>
            <a:xfrm rot="10800000">
              <a:off x="7138547" y="18133593"/>
              <a:ext cx="639745" cy="129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684751" y="17060798"/>
              <a:ext cx="989471" cy="425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Реакционная</a:t>
              </a:r>
            </a:p>
            <a:p>
              <a:r>
                <a:rPr lang="ru-RU" sz="1400" b="1" dirty="0" smtClean="0"/>
                <a:t>масса</a:t>
              </a:r>
              <a:endParaRPr lang="ru-RU" sz="1400" b="1" dirty="0"/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 flipV="1">
              <a:off x="6650004" y="17113417"/>
              <a:ext cx="1" cy="5874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10800000">
              <a:off x="7109798" y="19032999"/>
              <a:ext cx="639745" cy="129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233778" y="18723842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Диамин</a:t>
              </a:r>
              <a:endParaRPr lang="ru-RU" sz="14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45791" y="18935253"/>
              <a:ext cx="951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err="1" smtClean="0"/>
                <a:t>Конфузор</a:t>
              </a:r>
              <a:endParaRPr lang="ru-RU" sz="1400" b="1" dirty="0" smtClean="0"/>
            </a:p>
            <a:p>
              <a:r>
                <a:rPr lang="en-US" sz="1400" b="1" dirty="0" smtClean="0"/>
                <a:t>I</a:t>
              </a:r>
              <a:r>
                <a:rPr lang="ru-RU" sz="1400" b="1" dirty="0" smtClean="0"/>
                <a:t> ступени</a:t>
              </a:r>
              <a:endParaRPr lang="ru-RU" sz="1400" b="1" dirty="0"/>
            </a:p>
          </p:txBody>
        </p:sp>
        <p:sp>
          <p:nvSpPr>
            <p:cNvPr id="68" name="Стрелка вниз 67"/>
            <p:cNvSpPr/>
            <p:nvPr/>
          </p:nvSpPr>
          <p:spPr>
            <a:xfrm rot="14718962">
              <a:off x="6189782" y="18956309"/>
              <a:ext cx="153646" cy="773291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Стрелка вниз 68"/>
            <p:cNvSpPr/>
            <p:nvPr/>
          </p:nvSpPr>
          <p:spPr>
            <a:xfrm rot="17483718">
              <a:off x="6071755" y="17415308"/>
              <a:ext cx="169514" cy="934730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10670" y="17139507"/>
              <a:ext cx="951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err="1" smtClean="0"/>
                <a:t>Конфузор</a:t>
              </a:r>
              <a:endParaRPr lang="ru-RU" sz="1400" b="1" dirty="0" smtClean="0"/>
            </a:p>
            <a:p>
              <a:r>
                <a:rPr lang="en-US" sz="1400" b="1" dirty="0" smtClean="0"/>
                <a:t>II</a:t>
              </a:r>
              <a:r>
                <a:rPr lang="ru-RU" sz="1400" b="1" dirty="0" smtClean="0"/>
                <a:t> ступени</a:t>
              </a:r>
              <a:endParaRPr lang="ru-RU" sz="14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93014" y="18365262"/>
              <a:ext cx="10002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Диффузор</a:t>
              </a:r>
              <a:endParaRPr lang="ru-RU" sz="1400" b="1" dirty="0"/>
            </a:p>
          </p:txBody>
        </p:sp>
        <p:sp>
          <p:nvSpPr>
            <p:cNvPr id="72" name="Стрелка вниз 71"/>
            <p:cNvSpPr/>
            <p:nvPr/>
          </p:nvSpPr>
          <p:spPr>
            <a:xfrm rot="15111815">
              <a:off x="6099103" y="18277303"/>
              <a:ext cx="144076" cy="725128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810841" y="18127106"/>
              <a:ext cx="10143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Кольцевая</a:t>
              </a:r>
            </a:p>
            <a:p>
              <a:r>
                <a:rPr lang="ru-RU" sz="1400" b="1" dirty="0" smtClean="0"/>
                <a:t>щель</a:t>
              </a:r>
              <a:endParaRPr lang="ru-RU" sz="1400" b="1" dirty="0"/>
            </a:p>
          </p:txBody>
        </p:sp>
        <p:sp>
          <p:nvSpPr>
            <p:cNvPr id="75" name="Стрелка вниз 74"/>
            <p:cNvSpPr/>
            <p:nvPr/>
          </p:nvSpPr>
          <p:spPr>
            <a:xfrm rot="2130971">
              <a:off x="6948125" y="18288759"/>
              <a:ext cx="156011" cy="956691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6" name="Стрелка вниз 75"/>
            <p:cNvSpPr/>
            <p:nvPr/>
          </p:nvSpPr>
          <p:spPr>
            <a:xfrm rot="6791133">
              <a:off x="7290228" y="17618827"/>
              <a:ext cx="180231" cy="1571468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151955" y="17781237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Диамин</a:t>
              </a:r>
              <a:endParaRPr lang="ru-RU" sz="1400" b="1" dirty="0"/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 flipV="1">
              <a:off x="6650004" y="19595410"/>
              <a:ext cx="1" cy="5874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621431" y="19912143"/>
              <a:ext cx="1430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err="1" smtClean="0"/>
                <a:t>Фталоилхлорид</a:t>
              </a:r>
              <a:endParaRPr lang="ru-RU" sz="1400" b="1" dirty="0"/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18115259" y="6193496"/>
            <a:ext cx="111341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 smtClean="0">
                <a:latin typeface="Times New Roman" panose="02020603050405020304" pitchFamily="18" charset="0"/>
              </a:rPr>
              <a:t>Термические </a:t>
            </a:r>
            <a:r>
              <a:rPr lang="ru-RU" sz="1800" dirty="0">
                <a:latin typeface="Times New Roman" panose="02020603050405020304" pitchFamily="18" charset="0"/>
              </a:rPr>
              <a:t>характеристики </a:t>
            </a:r>
            <a:r>
              <a:rPr lang="ru-RU" sz="1800" dirty="0" err="1" smtClean="0">
                <a:latin typeface="Times New Roman" panose="02020603050405020304" pitchFamily="18" charset="0"/>
              </a:rPr>
              <a:t>полигексаметилентерефталамида</a:t>
            </a:r>
            <a:r>
              <a:rPr lang="ru-RU" sz="1800" dirty="0" smtClean="0">
                <a:latin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</a:rPr>
              <a:t>свидетельствуют о </a:t>
            </a:r>
            <a:r>
              <a:rPr lang="ru-RU" sz="1800" dirty="0" smtClean="0">
                <a:latin typeface="Times New Roman" panose="02020603050405020304" pitchFamily="18" charset="0"/>
              </a:rPr>
              <a:t>плавлении с разложением, </a:t>
            </a:r>
            <a:r>
              <a:rPr lang="ru-RU" sz="1800" dirty="0">
                <a:latin typeface="Times New Roman" panose="02020603050405020304" pitchFamily="18" charset="0"/>
              </a:rPr>
              <a:t>сопровождающемся </a:t>
            </a:r>
            <a:r>
              <a:rPr lang="ru-RU" sz="1800" dirty="0" smtClean="0">
                <a:latin typeface="Times New Roman" panose="02020603050405020304" pitchFamily="18" charset="0"/>
              </a:rPr>
              <a:t>интенсивным </a:t>
            </a:r>
            <a:r>
              <a:rPr lang="ru-RU" sz="1800" dirty="0">
                <a:latin typeface="Times New Roman" panose="02020603050405020304" pitchFamily="18" charset="0"/>
              </a:rPr>
              <a:t>окислением при </a:t>
            </a:r>
            <a:r>
              <a:rPr lang="ru-RU" sz="1800" dirty="0" smtClean="0">
                <a:latin typeface="Times New Roman" panose="02020603050405020304" pitchFamily="18" charset="0"/>
              </a:rPr>
              <a:t>270-375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indent="457200" algn="just"/>
            <a:r>
              <a:rPr lang="ru-RU" sz="1800" dirty="0" smtClean="0">
                <a:latin typeface="Times New Roman" panose="02020603050405020304" pitchFamily="18" charset="0"/>
              </a:rPr>
              <a:t>Термические </a:t>
            </a:r>
            <a:r>
              <a:rPr lang="ru-RU" sz="1800" dirty="0">
                <a:latin typeface="Times New Roman" panose="02020603050405020304" pitchFamily="18" charset="0"/>
              </a:rPr>
              <a:t>характеристики </a:t>
            </a:r>
            <a:r>
              <a:rPr lang="ru-RU" sz="1800" dirty="0" err="1">
                <a:latin typeface="Times New Roman" panose="02020603050405020304" pitchFamily="18" charset="0"/>
              </a:rPr>
              <a:t>полигексаметилентерефталамида</a:t>
            </a:r>
            <a:r>
              <a:rPr lang="ru-RU" sz="1800" dirty="0"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</a:rPr>
              <a:t>свидетельствуют </a:t>
            </a:r>
            <a:r>
              <a:rPr lang="ru-RU" sz="1800" dirty="0">
                <a:latin typeface="Times New Roman" panose="02020603050405020304" pitchFamily="18" charset="0"/>
              </a:rPr>
              <a:t>о плавлении, сопровождающемся интенсивным </a:t>
            </a:r>
            <a:r>
              <a:rPr lang="ru-RU" sz="1800" dirty="0" smtClean="0">
                <a:latin typeface="Times New Roman" panose="02020603050405020304" pitchFamily="18" charset="0"/>
              </a:rPr>
              <a:t>окислением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пределах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180-200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°С </a:t>
            </a:r>
            <a:r>
              <a:rPr lang="ru-RU" sz="1800" dirty="0" smtClean="0">
                <a:latin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этом на кривой ТГА появляется «подъем», который свидетельствует о тепловом эффекте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Сополиамид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6ИТ-20,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6ИТ-60, 6ИТ-80 имеют «переходное» состояние как по структуре, так по поведению термограмм: 6ИТ-20, содержащий 20%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изофталоиловых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остатков, имеет начало плавления 200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6ИТ-60, 6ИТ-80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содержащие соответственно 60 и 80 %, имеют начало плавления 230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дальнейшим разложением в пределах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330-350 °С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образцы перед испытанием были высушены по постоянной массы, однако все термограммы показали наличие влаги. Это связано с гигроскопичностью полиамидов.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800" dirty="0">
              <a:latin typeface="Times New Roman" panose="02020603050405020304" pitchFamily="18" charset="0"/>
            </a:endParaRPr>
          </a:p>
          <a:p>
            <a:pPr indent="457200"/>
            <a:endParaRPr lang="ru-RU" sz="1800" dirty="0"/>
          </a:p>
        </p:txBody>
      </p:sp>
      <p:pic>
        <p:nvPicPr>
          <p:cNvPr id="87" name="Picture 4" descr="рис%206И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50608" y="11125448"/>
            <a:ext cx="1536451" cy="17177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8" name="Picture 5" descr="рис%206Т"/>
          <p:cNvPicPr>
            <a:picLocks noChangeAspect="1" noChangeArrowheads="1"/>
          </p:cNvPicPr>
          <p:nvPr/>
        </p:nvPicPr>
        <p:blipFill>
          <a:blip r:embed="rId19" cstate="print">
            <a:lum bright="-6000" contrast="12000"/>
          </a:blip>
          <a:srcRect/>
          <a:stretch>
            <a:fillRect/>
          </a:stretch>
        </p:blipFill>
        <p:spPr bwMode="auto">
          <a:xfrm>
            <a:off x="7069041" y="11128896"/>
            <a:ext cx="1518218" cy="17519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0" name="Rectangle 12"/>
          <p:cNvSpPr>
            <a:spLocks noChangeArrowheads="1"/>
          </p:cNvSpPr>
          <p:nvPr/>
        </p:nvSpPr>
        <p:spPr bwMode="auto">
          <a:xfrm>
            <a:off x="5249372" y="12898226"/>
            <a:ext cx="199706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Полиамид 6И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12"/>
          <p:cNvSpPr>
            <a:spLocks noChangeArrowheads="1"/>
          </p:cNvSpPr>
          <p:nvPr/>
        </p:nvSpPr>
        <p:spPr bwMode="auto">
          <a:xfrm>
            <a:off x="6887939" y="12938444"/>
            <a:ext cx="1997066" cy="48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Полиамид 6Т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38472" y="15150397"/>
            <a:ext cx="4158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Рисунок 3 - Фото- и микрофотографии </a:t>
            </a: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полиамидов</a:t>
            </a:r>
          </a:p>
          <a:p>
            <a:pPr algn="ctr"/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6И и </a:t>
            </a:r>
            <a:r>
              <a:rPr lang="ru-RU" sz="1400" b="1" dirty="0" smtClean="0">
                <a:ln w="18000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6Т</a:t>
            </a:r>
            <a:endParaRPr lang="ru-RU" sz="1400" b="1" dirty="0">
              <a:ln w="18000">
                <a:noFill/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0" name="Рисунок 99" descr="1.BMP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237808" y="13213680"/>
            <a:ext cx="1471627" cy="1471627"/>
          </a:xfrm>
          <a:prstGeom prst="rect">
            <a:avLst/>
          </a:prstGeom>
        </p:spPr>
      </p:pic>
      <p:pic>
        <p:nvPicPr>
          <p:cNvPr id="102" name="Рисунок 101" descr="1.BMP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075091" y="13213680"/>
            <a:ext cx="1471627" cy="1471627"/>
          </a:xfrm>
          <a:prstGeom prst="rect">
            <a:avLst/>
          </a:prstGeom>
        </p:spPr>
      </p:pic>
      <p:sp>
        <p:nvSpPr>
          <p:cNvPr id="106" name="Rectangle 12"/>
          <p:cNvSpPr>
            <a:spLocks noChangeArrowheads="1"/>
          </p:cNvSpPr>
          <p:nvPr/>
        </p:nvSpPr>
        <p:spPr bwMode="auto">
          <a:xfrm>
            <a:off x="5299508" y="14727723"/>
            <a:ext cx="199706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Полиамид 6И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2"/>
          <p:cNvSpPr>
            <a:spLocks noChangeArrowheads="1"/>
          </p:cNvSpPr>
          <p:nvPr/>
        </p:nvSpPr>
        <p:spPr bwMode="auto">
          <a:xfrm>
            <a:off x="6938075" y="14767941"/>
            <a:ext cx="1997066" cy="48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Полиамид 6Т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8360818" y="3780139"/>
            <a:ext cx="10677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анализа: нагрев образцов производился до температуры 400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C; скорость нагрева 10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C/мин, поскольку увеличение её на 1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 20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C/мин) приводит к смещению и размытию кривой ДТА; масса навески 0,1 г.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563</TotalTime>
  <Words>581</Words>
  <Application>Microsoft Office PowerPoint</Application>
  <PresentationFormat>Произвольный</PresentationFormat>
  <Paragraphs>64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Times New Roman</vt:lpstr>
      <vt:lpstr>Тема Office</vt:lpstr>
      <vt:lpstr>Презентация PowerPoint</vt:lpstr>
    </vt:vector>
  </TitlesOfParts>
  <Company>ТвГТУ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ТПМ</dc:creator>
  <cp:lastModifiedBy>ТПМ</cp:lastModifiedBy>
  <cp:revision>68</cp:revision>
  <dcterms:created xsi:type="dcterms:W3CDTF">2016-03-22T13:24:54Z</dcterms:created>
  <dcterms:modified xsi:type="dcterms:W3CDTF">2022-03-31T15:52:36Z</dcterms:modified>
</cp:coreProperties>
</file>