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</p:sldIdLst>
  <p:sldSz cx="6858000" cy="12192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84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Валерия Волкова" initials="ВВ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CFD2"/>
    <a:srgbClr val="F9D9BF"/>
    <a:srgbClr val="F9D8BD"/>
    <a:srgbClr val="F9D8BE"/>
    <a:srgbClr val="FAEAD6"/>
    <a:srgbClr val="F9F6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06" autoAdjust="0"/>
    <p:restoredTop sz="94660"/>
  </p:normalViewPr>
  <p:slideViewPr>
    <p:cSldViewPr snapToGrid="0">
      <p:cViewPr>
        <p:scale>
          <a:sx n="100" d="100"/>
          <a:sy n="100" d="100"/>
        </p:scale>
        <p:origin x="-1440" y="2934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3787425"/>
            <a:ext cx="5829300" cy="2613378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6908800"/>
            <a:ext cx="4800600" cy="31157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E3B4-EAF9-4F1F-BEA4-3F7FAD0E71DB}" type="datetimeFigureOut">
              <a:rPr lang="ru-RU" smtClean="0"/>
              <a:t>19.03.2023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D70F-B354-4542-AFDF-8A13A25C1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22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E3B4-EAF9-4F1F-BEA4-3F7FAD0E71DB}" type="datetimeFigureOut">
              <a:rPr lang="ru-RU" smtClean="0"/>
              <a:t>19.03.2023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D70F-B354-4542-AFDF-8A13A25C1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134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488248"/>
            <a:ext cx="1543050" cy="1040271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488248"/>
            <a:ext cx="4514850" cy="1040271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E3B4-EAF9-4F1F-BEA4-3F7FAD0E71DB}" type="datetimeFigureOut">
              <a:rPr lang="ru-RU" smtClean="0"/>
              <a:t>19.03.2023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D70F-B354-4542-AFDF-8A13A25C1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6023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E3B4-EAF9-4F1F-BEA4-3F7FAD0E71DB}" type="datetimeFigureOut">
              <a:rPr lang="ru-RU" smtClean="0"/>
              <a:t>19.03.2023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D70F-B354-4542-AFDF-8A13A25C1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6371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7834491"/>
            <a:ext cx="5829300" cy="242146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5167491"/>
            <a:ext cx="5829300" cy="266699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E3B4-EAF9-4F1F-BEA4-3F7FAD0E71DB}" type="datetimeFigureOut">
              <a:rPr lang="ru-RU" smtClean="0"/>
              <a:t>19.03.2023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D70F-B354-4542-AFDF-8A13A25C1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177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844803"/>
            <a:ext cx="3028950" cy="80461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844803"/>
            <a:ext cx="3028950" cy="80461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E3B4-EAF9-4F1F-BEA4-3F7FAD0E71DB}" type="datetimeFigureOut">
              <a:rPr lang="ru-RU" smtClean="0"/>
              <a:t>19.03.2023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D70F-B354-4542-AFDF-8A13A25C1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789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729090"/>
            <a:ext cx="3030141" cy="11373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3866444"/>
            <a:ext cx="3030141" cy="7024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729090"/>
            <a:ext cx="3031331" cy="11373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70" y="3866444"/>
            <a:ext cx="3031331" cy="7024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E3B4-EAF9-4F1F-BEA4-3F7FAD0E71DB}" type="datetimeFigureOut">
              <a:rPr lang="ru-RU" smtClean="0"/>
              <a:t>19.03.2023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D70F-B354-4542-AFDF-8A13A25C1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085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E3B4-EAF9-4F1F-BEA4-3F7FAD0E71DB}" type="datetimeFigureOut">
              <a:rPr lang="ru-RU" smtClean="0"/>
              <a:t>19.03.2023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D70F-B354-4542-AFDF-8A13A25C1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1148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E3B4-EAF9-4F1F-BEA4-3F7FAD0E71DB}" type="datetimeFigureOut">
              <a:rPr lang="ru-RU" smtClean="0"/>
              <a:t>19.03.2023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D70F-B354-4542-AFDF-8A13A25C1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79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485422"/>
            <a:ext cx="2256235" cy="20658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485425"/>
            <a:ext cx="3833813" cy="1040553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2551291"/>
            <a:ext cx="2256235" cy="833966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E3B4-EAF9-4F1F-BEA4-3F7FAD0E71DB}" type="datetimeFigureOut">
              <a:rPr lang="ru-RU" smtClean="0"/>
              <a:t>19.03.2023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D70F-B354-4542-AFDF-8A13A25C1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2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8534400"/>
            <a:ext cx="4114800" cy="100753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1089378"/>
            <a:ext cx="4114800" cy="731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9541934"/>
            <a:ext cx="4114800" cy="143086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E3B4-EAF9-4F1F-BEA4-3F7FAD0E71DB}" type="datetimeFigureOut">
              <a:rPr lang="ru-RU" smtClean="0"/>
              <a:t>19.03.2023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D70F-B354-4542-AFDF-8A13A25C1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396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488245"/>
            <a:ext cx="6172200" cy="203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844803"/>
            <a:ext cx="6172200" cy="8046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11300181"/>
            <a:ext cx="16002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EE3B4-EAF9-4F1F-BEA4-3F7FAD0E71DB}" type="datetimeFigureOut">
              <a:rPr lang="ru-RU" smtClean="0"/>
              <a:t>19.03.2023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11300181"/>
            <a:ext cx="21717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11300181"/>
            <a:ext cx="16002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2D70F-B354-4542-AFDF-8A13A25C1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807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3.png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jpeg"/><Relationship Id="rId11" Type="http://schemas.openxmlformats.org/officeDocument/2006/relationships/image" Target="../media/image2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2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66" t="41748" r="1" b="8252"/>
          <a:stretch/>
        </p:blipFill>
        <p:spPr bwMode="auto">
          <a:xfrm>
            <a:off x="1376536" y="5976962"/>
            <a:ext cx="1007284" cy="66929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131503" y="5751784"/>
            <a:ext cx="6583019" cy="3008516"/>
          </a:xfrm>
          <a:prstGeom prst="rect">
            <a:avLst/>
          </a:prstGeom>
          <a:noFill/>
          <a:ln w="19050">
            <a:solidFill>
              <a:srgbClr val="4ECFD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700" dirty="0" smtClean="0"/>
          </a:p>
          <a:p>
            <a:endParaRPr lang="ru-RU" sz="700" dirty="0"/>
          </a:p>
          <a:p>
            <a:endParaRPr lang="ru-RU" sz="1050" dirty="0"/>
          </a:p>
          <a:p>
            <a:endParaRPr lang="ru-RU" sz="1050" dirty="0" smtClean="0"/>
          </a:p>
          <a:p>
            <a:endParaRPr lang="ru-RU" sz="1050" dirty="0"/>
          </a:p>
        </p:txBody>
      </p:sp>
      <p:sp>
        <p:nvSpPr>
          <p:cNvPr id="26" name="TextBox 25"/>
          <p:cNvSpPr txBox="1"/>
          <p:nvPr/>
        </p:nvSpPr>
        <p:spPr>
          <a:xfrm>
            <a:off x="323224" y="8821575"/>
            <a:ext cx="6188894" cy="2385268"/>
          </a:xfrm>
          <a:prstGeom prst="rect">
            <a:avLst/>
          </a:prstGeom>
          <a:noFill/>
          <a:ln w="19050">
            <a:solidFill>
              <a:srgbClr val="4ECFD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400" dirty="0"/>
          </a:p>
          <a:p>
            <a:endParaRPr lang="ru-RU" sz="1400" dirty="0"/>
          </a:p>
          <a:p>
            <a:endParaRPr lang="ru-RU" sz="1400" dirty="0"/>
          </a:p>
          <a:p>
            <a:endParaRPr lang="ru-RU" sz="1100" dirty="0"/>
          </a:p>
          <a:p>
            <a:endParaRPr lang="ru-RU" sz="400" dirty="0"/>
          </a:p>
          <a:p>
            <a:endParaRPr lang="ru-RU" sz="400" dirty="0" smtClean="0"/>
          </a:p>
          <a:p>
            <a:endParaRPr lang="ru-RU" sz="400" dirty="0"/>
          </a:p>
          <a:p>
            <a:endParaRPr lang="ru-RU" sz="400" dirty="0" smtClean="0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4175878"/>
              </p:ext>
            </p:extLst>
          </p:nvPr>
        </p:nvGraphicFramePr>
        <p:xfrm>
          <a:off x="117176" y="5679079"/>
          <a:ext cx="3394800" cy="26896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" r:id="rId4" imgW="3584160" imgH="2839680" progId="">
                  <p:embed/>
                </p:oleObj>
              </mc:Choice>
              <mc:Fallback>
                <p:oleObj r:id="rId4" imgW="3584160" imgH="283968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7176" y="5679079"/>
                        <a:ext cx="3394800" cy="26896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0" y="27154"/>
            <a:ext cx="6858000" cy="12164846"/>
          </a:xfrm>
          <a:prstGeom prst="rect">
            <a:avLst/>
          </a:prstGeom>
          <a:noFill/>
          <a:ln w="127000" cmpd="thickThin">
            <a:solidFill>
              <a:srgbClr val="4ECF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277761" y="88496"/>
            <a:ext cx="5170747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Воробьёва А.О.</a:t>
            </a:r>
          </a:p>
          <a:p>
            <a:r>
              <a:rPr lang="ru-RU" sz="1200" dirty="0" smtClean="0"/>
              <a:t>Руководитель</a:t>
            </a:r>
            <a:r>
              <a:rPr lang="ru-RU" sz="1200" dirty="0"/>
              <a:t>: </a:t>
            </a:r>
            <a:r>
              <a:rPr lang="ru-RU" sz="1200" dirty="0" smtClean="0"/>
              <a:t>Журавлёв О.Е</a:t>
            </a:r>
            <a:r>
              <a:rPr lang="ru-RU" sz="1200" dirty="0"/>
              <a:t>.</a:t>
            </a:r>
          </a:p>
          <a:p>
            <a:r>
              <a:rPr lang="ru-RU" sz="1200" dirty="0" smtClean="0"/>
              <a:t>Тверской </a:t>
            </a:r>
            <a:r>
              <a:rPr lang="ru-RU" sz="1200" dirty="0"/>
              <a:t>государственный </a:t>
            </a:r>
            <a:r>
              <a:rPr lang="ru-RU" sz="1200" dirty="0" smtClean="0"/>
              <a:t>университет, кафедра </a:t>
            </a:r>
            <a:r>
              <a:rPr lang="ru-RU" sz="1200" dirty="0"/>
              <a:t>органической </a:t>
            </a:r>
            <a:r>
              <a:rPr lang="ru-RU" sz="1200" dirty="0" smtClean="0"/>
              <a:t>химии</a:t>
            </a:r>
            <a:endParaRPr lang="ru-RU" sz="1200" b="1" dirty="0"/>
          </a:p>
          <a:p>
            <a:pPr algn="ctr">
              <a:spcBef>
                <a:spcPts val="600"/>
              </a:spcBef>
            </a:pPr>
            <a:r>
              <a:rPr lang="ru-RU" sz="1200" b="1" dirty="0" smtClean="0"/>
              <a:t>СИНТЕЗ </a:t>
            </a:r>
            <a:r>
              <a:rPr lang="ru-RU" sz="1200" b="1" dirty="0"/>
              <a:t>И ИДЕНТИФИКАЦИЯ ЧЕТВЕРТИЧНЫХ СОЛЕЙ </a:t>
            </a:r>
            <a:r>
              <a:rPr lang="en-US" sz="1200" b="1" dirty="0"/>
              <a:t>N</a:t>
            </a:r>
            <a:r>
              <a:rPr lang="ru-RU" sz="1200" b="1" dirty="0"/>
              <a:t>-АЛКИЛПИРИДИНИЯ </a:t>
            </a:r>
            <a:endParaRPr lang="ru-RU" sz="1200" b="1" dirty="0" smtClean="0"/>
          </a:p>
          <a:p>
            <a:pPr algn="ctr"/>
            <a:r>
              <a:rPr lang="ru-RU" sz="1200" b="1" dirty="0" smtClean="0"/>
              <a:t>С </a:t>
            </a:r>
            <a:r>
              <a:rPr lang="ru-RU" sz="1200" b="1" dirty="0"/>
              <a:t>АНИОНАМИ ПЕРЕХОДНЫХ </a:t>
            </a:r>
            <a:r>
              <a:rPr lang="ru-RU" sz="1200" b="1" dirty="0" smtClean="0"/>
              <a:t>МЕТАЛЛОВ</a:t>
            </a:r>
            <a:endParaRPr lang="ru-RU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85725" y="7961611"/>
            <a:ext cx="34448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Рис.1. Спектры в </a:t>
            </a:r>
            <a:r>
              <a:rPr lang="ru-RU" sz="1200" dirty="0"/>
              <a:t>видимой области </a:t>
            </a:r>
            <a:r>
              <a:rPr lang="ru-RU" sz="1200" dirty="0" smtClean="0"/>
              <a:t>тетрахлорферратов </a:t>
            </a:r>
            <a:r>
              <a:rPr lang="en-US" sz="1200" dirty="0" smtClean="0"/>
              <a:t>N-</a:t>
            </a:r>
            <a:r>
              <a:rPr lang="ru-RU" sz="1200" dirty="0" smtClean="0"/>
              <a:t>алкилпиридиния с </a:t>
            </a:r>
            <a:r>
              <a:rPr lang="ru-RU" sz="1200" dirty="0"/>
              <a:t>полосами поглощения (530 нм, 615 нм и 680 </a:t>
            </a:r>
            <a:r>
              <a:rPr lang="ru-RU" sz="1200" dirty="0" smtClean="0"/>
              <a:t>нм) характерными </a:t>
            </a:r>
            <a:r>
              <a:rPr lang="ru-RU" sz="1200" dirty="0"/>
              <a:t>для тетрахлорферрат-аниона</a:t>
            </a:r>
            <a:endParaRPr lang="ru-RU" sz="1200" baseline="30000" dirty="0"/>
          </a:p>
        </p:txBody>
      </p:sp>
      <p:sp>
        <p:nvSpPr>
          <p:cNvPr id="15" name="TextBox 14"/>
          <p:cNvSpPr txBox="1"/>
          <p:nvPr/>
        </p:nvSpPr>
        <p:spPr>
          <a:xfrm>
            <a:off x="3810163" y="8978514"/>
            <a:ext cx="27811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ИК-спектральные характеристики</a:t>
            </a:r>
          </a:p>
          <a:p>
            <a:pPr algn="ctr"/>
            <a:r>
              <a:rPr lang="en-US" sz="1200" b="1" dirty="0" smtClean="0"/>
              <a:t>N-</a:t>
            </a:r>
            <a:r>
              <a:rPr lang="ru-RU" sz="1200" b="1" dirty="0" smtClean="0"/>
              <a:t>октилпиридиний тетрахлорферрата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31503" y="2782026"/>
            <a:ext cx="6585392" cy="830997"/>
          </a:xfrm>
          <a:prstGeom prst="rect">
            <a:avLst/>
          </a:prstGeom>
          <a:ln w="19050">
            <a:solidFill>
              <a:srgbClr val="4ECFD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200" b="1" dirty="0"/>
              <a:t>Цель работы: </a:t>
            </a:r>
            <a:r>
              <a:rPr lang="ru-RU" sz="1200" dirty="0" smtClean="0"/>
              <a:t>Синтез </a:t>
            </a:r>
            <a:r>
              <a:rPr lang="ru-RU" sz="1200" dirty="0"/>
              <a:t>металлатных </a:t>
            </a:r>
            <a:r>
              <a:rPr lang="ru-RU" sz="1200" dirty="0" smtClean="0"/>
              <a:t>ионных жидкостей с катионом </a:t>
            </a:r>
            <a:r>
              <a:rPr lang="en-US" sz="1200" dirty="0"/>
              <a:t>N</a:t>
            </a:r>
            <a:r>
              <a:rPr lang="ru-RU" sz="1200" dirty="0"/>
              <a:t>-алкилпиридиния с </a:t>
            </a:r>
            <a:r>
              <a:rPr lang="ru-RU" sz="1200" dirty="0" smtClean="0"/>
              <a:t>различной длиной алкильных заместителей и </a:t>
            </a:r>
            <a:r>
              <a:rPr lang="ru-RU" sz="1200" dirty="0"/>
              <a:t>тетрахлорферрат-, тетрахлорманганат- и </a:t>
            </a:r>
            <a:r>
              <a:rPr lang="ru-RU" sz="1200" dirty="0" smtClean="0"/>
              <a:t>тетрахлорникелат-анионами</a:t>
            </a:r>
            <a:r>
              <a:rPr lang="en-US" sz="1200" dirty="0" smtClean="0"/>
              <a:t>;</a:t>
            </a:r>
            <a:r>
              <a:rPr lang="ru-RU" sz="1200" dirty="0" smtClean="0"/>
              <a:t> идентификация органического катиона методом ИК-спектроскопии, комплексных металлатных анионов – методом спектроскопии в видимой области.</a:t>
            </a:r>
            <a:endParaRPr lang="ru-RU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406204" y="3658039"/>
            <a:ext cx="6077339" cy="2046714"/>
          </a:xfrm>
          <a:prstGeom prst="rect">
            <a:avLst/>
          </a:prstGeom>
          <a:noFill/>
          <a:ln w="19050">
            <a:solidFill>
              <a:srgbClr val="4ECFD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endParaRPr lang="ru-RU" sz="1200" b="1" dirty="0" smtClean="0"/>
          </a:p>
          <a:p>
            <a:pPr algn="ctr">
              <a:spcBef>
                <a:spcPts val="600"/>
              </a:spcBef>
            </a:pPr>
            <a:endParaRPr lang="ru-RU" sz="1200" b="1" dirty="0"/>
          </a:p>
          <a:p>
            <a:pPr algn="ctr">
              <a:spcBef>
                <a:spcPts val="600"/>
              </a:spcBef>
            </a:pPr>
            <a:endParaRPr lang="ru-RU" sz="1200" b="1" dirty="0" smtClean="0"/>
          </a:p>
          <a:p>
            <a:pPr algn="ctr">
              <a:spcBef>
                <a:spcPts val="600"/>
              </a:spcBef>
            </a:pPr>
            <a:endParaRPr lang="ru-RU" sz="1200" b="1" dirty="0"/>
          </a:p>
          <a:p>
            <a:pPr algn="ctr">
              <a:spcBef>
                <a:spcPts val="600"/>
              </a:spcBef>
            </a:pPr>
            <a:endParaRPr lang="ru-RU" sz="700" b="1" dirty="0" smtClean="0"/>
          </a:p>
          <a:p>
            <a:pPr algn="ctr">
              <a:spcBef>
                <a:spcPts val="600"/>
              </a:spcBef>
            </a:pPr>
            <a:endParaRPr lang="ru-RU" sz="300" b="1" dirty="0" smtClean="0"/>
          </a:p>
          <a:p>
            <a:pPr algn="ctr">
              <a:spcBef>
                <a:spcPts val="600"/>
              </a:spcBef>
            </a:pPr>
            <a:endParaRPr lang="ru-RU" sz="300" b="1" dirty="0"/>
          </a:p>
          <a:p>
            <a:pPr algn="ctr">
              <a:spcBef>
                <a:spcPts val="600"/>
              </a:spcBef>
            </a:pPr>
            <a:endParaRPr lang="ru-RU" sz="300" b="1" dirty="0" smtClean="0"/>
          </a:p>
          <a:p>
            <a:pPr algn="ctr">
              <a:spcBef>
                <a:spcPts val="600"/>
              </a:spcBef>
            </a:pPr>
            <a:endParaRPr lang="ru-RU" sz="300" b="1" dirty="0"/>
          </a:p>
          <a:p>
            <a:pPr algn="ctr">
              <a:spcBef>
                <a:spcPts val="600"/>
              </a:spcBef>
            </a:pPr>
            <a:endParaRPr lang="ru-RU" sz="300" b="1" dirty="0" smtClean="0"/>
          </a:p>
          <a:p>
            <a:pPr algn="ctr">
              <a:spcBef>
                <a:spcPts val="600"/>
              </a:spcBef>
            </a:pPr>
            <a:endParaRPr lang="ru-RU" sz="7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38414" y="11254366"/>
            <a:ext cx="6583019" cy="830997"/>
          </a:xfrm>
          <a:prstGeom prst="rect">
            <a:avLst/>
          </a:prstGeom>
          <a:noFill/>
          <a:ln w="19050">
            <a:solidFill>
              <a:srgbClr val="4ECFD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200" b="1" dirty="0" smtClean="0"/>
              <a:t>Выводы: </a:t>
            </a:r>
            <a:r>
              <a:rPr lang="ru-RU" sz="1200" dirty="0" smtClean="0"/>
              <a:t>Синтезированы металлатные </a:t>
            </a:r>
            <a:r>
              <a:rPr lang="ru-RU" sz="1200" dirty="0"/>
              <a:t>ионные жидкости </a:t>
            </a:r>
            <a:r>
              <a:rPr lang="ru-RU" sz="1200" dirty="0" smtClean="0"/>
              <a:t>тетрахлорферраты, тетрахлорманганаты </a:t>
            </a:r>
            <a:r>
              <a:rPr lang="ru-RU" sz="1200" dirty="0"/>
              <a:t>и </a:t>
            </a:r>
            <a:r>
              <a:rPr lang="ru-RU" sz="1200" dirty="0" smtClean="0"/>
              <a:t>тетрахлорникелаты </a:t>
            </a:r>
            <a:r>
              <a:rPr lang="ru-RU" sz="1200" dirty="0"/>
              <a:t>N-алкилпиридиния с различной длинной алкильного </a:t>
            </a:r>
            <a:r>
              <a:rPr lang="ru-RU" sz="1200" dirty="0" smtClean="0"/>
              <a:t>заместителя</a:t>
            </a:r>
            <a:r>
              <a:rPr lang="en-US" sz="1200" dirty="0" smtClean="0"/>
              <a:t>; </a:t>
            </a:r>
            <a:r>
              <a:rPr lang="ru-RU" sz="1200" dirty="0"/>
              <a:t>с</a:t>
            </a:r>
            <a:r>
              <a:rPr lang="ru-RU" sz="1200" dirty="0" smtClean="0"/>
              <a:t>труктура </a:t>
            </a:r>
            <a:r>
              <a:rPr lang="ru-RU" sz="1200" dirty="0"/>
              <a:t>органического катиона подтверждена данными </a:t>
            </a:r>
            <a:r>
              <a:rPr lang="ru-RU" sz="1200" dirty="0" smtClean="0"/>
              <a:t>ИК-спектроскопии, наличие комплексных металлатных анионов –  </a:t>
            </a:r>
            <a:r>
              <a:rPr lang="ru-RU" sz="1200" dirty="0"/>
              <a:t>данными спектроскопии в видимой </a:t>
            </a:r>
            <a:r>
              <a:rPr lang="ru-RU" sz="1200" dirty="0" smtClean="0"/>
              <a:t>области.</a:t>
            </a:r>
            <a:endParaRPr lang="ru-RU" sz="1200" dirty="0"/>
          </a:p>
        </p:txBody>
      </p:sp>
      <p:pic>
        <p:nvPicPr>
          <p:cNvPr id="1092" name="Picture 68" descr="https://yt3.googleusercontent.com/ytc/AL5GRJXACCWVKuJS-GNqv_AazAnIUI2DcuYvtfedSlFE6w=s900-c-k-c0x00ffffff-no-rj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49" t="7585" r="11653" b="3158"/>
          <a:stretch/>
        </p:blipFill>
        <p:spPr bwMode="auto">
          <a:xfrm>
            <a:off x="283663" y="143124"/>
            <a:ext cx="861325" cy="1016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138415" y="1175966"/>
            <a:ext cx="6585392" cy="1569660"/>
          </a:xfrm>
          <a:prstGeom prst="rect">
            <a:avLst/>
          </a:prstGeom>
          <a:ln w="19050">
            <a:solidFill>
              <a:srgbClr val="4ECFD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200" b="1" dirty="0"/>
              <a:t>Актуальность: </a:t>
            </a:r>
            <a:r>
              <a:rPr lang="ru-RU" sz="1200" dirty="0"/>
              <a:t>Металлатные ионные </a:t>
            </a:r>
            <a:r>
              <a:rPr lang="ru-RU" sz="1200" dirty="0" smtClean="0"/>
              <a:t>жидкости, </a:t>
            </a:r>
            <a:r>
              <a:rPr lang="ru-RU" sz="1200" dirty="0"/>
              <a:t>благодаря наличию в своем составе аниона переходного металла, обладают интересными и сильно изменяющимися свойствами, некоторые из которых уникальны для металлатных </a:t>
            </a:r>
            <a:r>
              <a:rPr lang="ru-RU" sz="1200" dirty="0" smtClean="0"/>
              <a:t>ионных жидкостей </a:t>
            </a:r>
            <a:r>
              <a:rPr lang="ru-RU" sz="1200" dirty="0"/>
              <a:t>по сравнению с обычными </a:t>
            </a:r>
            <a:r>
              <a:rPr lang="ru-RU" sz="1200" dirty="0" smtClean="0"/>
              <a:t>ионными жидкостями. </a:t>
            </a:r>
            <a:r>
              <a:rPr lang="ru-RU" sz="1200" dirty="0"/>
              <a:t>Так разнообразные окислительно-восстановительные особенности переходного металла обеспечивают доступ к широкому спектру свойств, например, к увеличению электрохимической стабильности или каталитической активности, появлению парамагнитных свойств из-за возможного локального упорядочения магнитных анионов и оптических свойств обусловливающих яркую окраску </a:t>
            </a:r>
            <a:r>
              <a:rPr lang="ru-RU" sz="1200" dirty="0" smtClean="0"/>
              <a:t>некоторых солей </a:t>
            </a:r>
            <a:r>
              <a:rPr lang="ru-RU" sz="1200" dirty="0"/>
              <a:t>переходных </a:t>
            </a:r>
            <a:r>
              <a:rPr lang="ru-RU" sz="1200" dirty="0" smtClean="0"/>
              <a:t>металлов.</a:t>
            </a:r>
            <a:endParaRPr lang="ru-RU" sz="1200" dirty="0"/>
          </a:p>
        </p:txBody>
      </p:sp>
      <p:pic>
        <p:nvPicPr>
          <p:cNvPr id="24" name="Рисунок 23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5109" y="3725523"/>
            <a:ext cx="2910613" cy="191307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412439" y="3667564"/>
            <a:ext cx="2987986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sz="1200" b="1" dirty="0" smtClean="0"/>
              <a:t>Схема </a:t>
            </a:r>
            <a:r>
              <a:rPr lang="ru-RU" sz="1200" b="1" dirty="0"/>
              <a:t>реакций синтеза хлоридов и тетрахлорметаллатов N-алкилпиридиния</a:t>
            </a:r>
          </a:p>
          <a:p>
            <a:pPr algn="just">
              <a:spcBef>
                <a:spcPts val="600"/>
              </a:spcBef>
            </a:pPr>
            <a:r>
              <a:rPr lang="ru-RU" sz="1200" dirty="0"/>
              <a:t>По реакции кватернизации пиридина с алкилхлоридами были синтезированы хлориды </a:t>
            </a:r>
            <a:r>
              <a:rPr lang="en-US" sz="1200" dirty="0"/>
              <a:t>N</a:t>
            </a:r>
            <a:r>
              <a:rPr lang="ru-RU" sz="1200" dirty="0"/>
              <a:t>-алкилпиридиния. На основе четвертичных </a:t>
            </a:r>
            <a:r>
              <a:rPr lang="ru-RU" sz="1200" dirty="0" smtClean="0"/>
              <a:t>солей по реакции </a:t>
            </a:r>
            <a:r>
              <a:rPr lang="ru-RU" sz="1200" dirty="0"/>
              <a:t>с хлоридом </a:t>
            </a:r>
            <a:r>
              <a:rPr lang="ru-RU" sz="1200" dirty="0" smtClean="0"/>
              <a:t>железа (</a:t>
            </a:r>
            <a:r>
              <a:rPr lang="en-US" sz="1200" dirty="0" smtClean="0"/>
              <a:t>III</a:t>
            </a:r>
            <a:r>
              <a:rPr lang="ru-RU" sz="1200" dirty="0" smtClean="0"/>
              <a:t>), хлоридом марганца (</a:t>
            </a:r>
            <a:r>
              <a:rPr lang="en-US" sz="1200" dirty="0" smtClean="0"/>
              <a:t>II)</a:t>
            </a:r>
            <a:r>
              <a:rPr lang="en-US" sz="1200" dirty="0" smtClean="0"/>
              <a:t>, </a:t>
            </a:r>
            <a:r>
              <a:rPr lang="ru-RU" sz="1200" dirty="0"/>
              <a:t>хлоридом </a:t>
            </a:r>
            <a:r>
              <a:rPr lang="ru-RU" sz="1200" dirty="0" smtClean="0"/>
              <a:t>никеля (</a:t>
            </a:r>
            <a:r>
              <a:rPr lang="en-US" sz="1200" dirty="0"/>
              <a:t>II)</a:t>
            </a:r>
            <a:r>
              <a:rPr lang="ru-RU" sz="1200" dirty="0" smtClean="0"/>
              <a:t> были </a:t>
            </a:r>
            <a:r>
              <a:rPr lang="ru-RU" sz="1200" dirty="0"/>
              <a:t>получены тетрахлорферраты, тетрахлорманганаты и тетрахлорникелаты </a:t>
            </a:r>
            <a:r>
              <a:rPr lang="en-US" sz="1200" dirty="0"/>
              <a:t>N</a:t>
            </a:r>
            <a:r>
              <a:rPr lang="ru-RU" sz="1200" dirty="0" smtClean="0"/>
              <a:t>-алкилпиридиния.</a:t>
            </a:r>
            <a:endParaRPr lang="ru-RU" sz="1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38415" y="5705734"/>
            <a:ext cx="65761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Спектры в видимой области металлатных ионных жидкостей</a:t>
            </a:r>
            <a:endParaRPr lang="ru-RU" sz="12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3444179" y="7964513"/>
            <a:ext cx="3262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Рис.2. Спектры </a:t>
            </a:r>
            <a:r>
              <a:rPr lang="ru-RU" sz="1200" dirty="0"/>
              <a:t>в видимой области </a:t>
            </a:r>
            <a:r>
              <a:rPr lang="ru-RU" sz="1200" dirty="0" err="1" smtClean="0"/>
              <a:t>тетрахлорманганатов</a:t>
            </a:r>
            <a:r>
              <a:rPr lang="ru-RU" sz="1200" dirty="0" smtClean="0"/>
              <a:t> </a:t>
            </a:r>
            <a:r>
              <a:rPr lang="en-US" sz="1200" dirty="0"/>
              <a:t>N-</a:t>
            </a:r>
            <a:r>
              <a:rPr lang="ru-RU" sz="1200" dirty="0"/>
              <a:t>алкилпиридиния с </a:t>
            </a:r>
            <a:r>
              <a:rPr lang="ru-RU" sz="1200" dirty="0"/>
              <a:t>полосами поглощения </a:t>
            </a:r>
            <a:r>
              <a:rPr lang="ru-RU" sz="1200" dirty="0" smtClean="0"/>
              <a:t>(425 нм и 445 нм</a:t>
            </a:r>
            <a:r>
              <a:rPr lang="ru-RU" sz="1200" dirty="0"/>
              <a:t>)</a:t>
            </a:r>
          </a:p>
          <a:p>
            <a:r>
              <a:rPr lang="ru-RU" sz="1200" dirty="0"/>
              <a:t>характерными для </a:t>
            </a:r>
            <a:r>
              <a:rPr lang="ru-RU" sz="1200" dirty="0" smtClean="0"/>
              <a:t>тетрахлорманганат-аниона</a:t>
            </a:r>
            <a:endParaRPr lang="ru-RU" sz="1200" baseline="30000" dirty="0"/>
          </a:p>
        </p:txBody>
      </p:sp>
      <p:pic>
        <p:nvPicPr>
          <p:cNvPr id="1102" name="Picture 7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3600" y="6005537"/>
            <a:ext cx="1085103" cy="538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Рисунок 33"/>
          <p:cNvPicPr/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89"/>
          <a:stretch/>
        </p:blipFill>
        <p:spPr bwMode="auto">
          <a:xfrm>
            <a:off x="274138" y="8812050"/>
            <a:ext cx="3726362" cy="223325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6" name="TextBox 35"/>
          <p:cNvSpPr txBox="1"/>
          <p:nvPr/>
        </p:nvSpPr>
        <p:spPr>
          <a:xfrm>
            <a:off x="275599" y="10935382"/>
            <a:ext cx="38773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Рис.3. ИК-спектр </a:t>
            </a:r>
            <a:r>
              <a:rPr lang="en-US" sz="1200" dirty="0" smtClean="0"/>
              <a:t>N-</a:t>
            </a:r>
            <a:r>
              <a:rPr lang="ru-RU" sz="1200" dirty="0" smtClean="0"/>
              <a:t>октилпиридиний </a:t>
            </a:r>
            <a:r>
              <a:rPr lang="ru-RU" sz="1200" dirty="0"/>
              <a:t>тетрахлорферрата </a:t>
            </a: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147574"/>
              </p:ext>
            </p:extLst>
          </p:nvPr>
        </p:nvGraphicFramePr>
        <p:xfrm>
          <a:off x="4029075" y="9481597"/>
          <a:ext cx="2316232" cy="1295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4421"/>
                <a:gridCol w="1361811"/>
              </a:tblGrid>
              <a:tr h="221029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ν</a:t>
                      </a:r>
                      <a:r>
                        <a:rPr lang="en-US" sz="1100" dirty="0" smtClean="0"/>
                        <a:t>(C-H)sp</a:t>
                      </a:r>
                      <a:r>
                        <a:rPr lang="en-US" sz="1100" baseline="30000" dirty="0" smtClean="0"/>
                        <a:t>2</a:t>
                      </a:r>
                      <a:r>
                        <a:rPr lang="en-US" sz="1100" dirty="0" smtClean="0"/>
                        <a:t>ar</a:t>
                      </a:r>
                      <a:endParaRPr lang="ru-RU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3066</a:t>
                      </a:r>
                      <a:r>
                        <a:rPr lang="ru-RU" sz="1100" dirty="0" smtClean="0"/>
                        <a:t> см</a:t>
                      </a:r>
                      <a:r>
                        <a:rPr lang="ru-RU" sz="1100" baseline="30000" dirty="0" smtClean="0"/>
                        <a:t>-1</a:t>
                      </a:r>
                      <a:r>
                        <a:rPr lang="en-US" sz="1100" dirty="0" smtClean="0"/>
                        <a:t>;</a:t>
                      </a:r>
                      <a:endParaRPr lang="ru-RU" sz="1100" dirty="0" smtClean="0"/>
                    </a:p>
                  </a:txBody>
                  <a:tcPr anchor="ctr"/>
                </a:tc>
              </a:tr>
              <a:tr h="221029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ν</a:t>
                      </a:r>
                      <a:r>
                        <a:rPr lang="en-US" sz="1100" dirty="0" smtClean="0"/>
                        <a:t>(C-H)sp</a:t>
                      </a:r>
                      <a:r>
                        <a:rPr lang="en-US" sz="1100" baseline="30000" dirty="0" smtClean="0"/>
                        <a:t>3 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2928</a:t>
                      </a:r>
                      <a:r>
                        <a:rPr lang="ru-RU" sz="1100" dirty="0" smtClean="0"/>
                        <a:t> см</a:t>
                      </a:r>
                      <a:r>
                        <a:rPr lang="ru-RU" sz="1100" baseline="30000" dirty="0" smtClean="0"/>
                        <a:t>-1</a:t>
                      </a:r>
                      <a:r>
                        <a:rPr lang="en-US" sz="1100" dirty="0" smtClean="0"/>
                        <a:t>, 2856</a:t>
                      </a:r>
                      <a:r>
                        <a:rPr lang="ru-RU" sz="1100" dirty="0" smtClean="0"/>
                        <a:t> см</a:t>
                      </a:r>
                      <a:r>
                        <a:rPr lang="ru-RU" sz="1100" baseline="30000" dirty="0" smtClean="0"/>
                        <a:t>-1</a:t>
                      </a:r>
                      <a:endParaRPr lang="ru-RU" sz="1100" dirty="0" smtClean="0"/>
                    </a:p>
                  </a:txBody>
                  <a:tcPr anchor="ctr"/>
                </a:tc>
              </a:tr>
              <a:tr h="221029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ν(С-С)</a:t>
                      </a:r>
                      <a:r>
                        <a:rPr lang="en-US" sz="1100" dirty="0" smtClean="0"/>
                        <a:t>ar</a:t>
                      </a:r>
                      <a:r>
                        <a:rPr lang="ru-RU" sz="1100" dirty="0" smtClean="0"/>
                        <a:t> 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1634 см</a:t>
                      </a:r>
                      <a:r>
                        <a:rPr lang="ru-RU" sz="1100" baseline="30000" dirty="0" smtClean="0"/>
                        <a:t>-1</a:t>
                      </a:r>
                      <a:r>
                        <a:rPr lang="ru-RU" sz="1100" dirty="0" smtClean="0"/>
                        <a:t>, 1486 см</a:t>
                      </a:r>
                      <a:r>
                        <a:rPr lang="ru-RU" sz="1100" baseline="30000" dirty="0" smtClean="0"/>
                        <a:t>-1</a:t>
                      </a:r>
                      <a:endParaRPr lang="ru-RU" sz="1100" dirty="0"/>
                    </a:p>
                  </a:txBody>
                  <a:tcPr anchor="ctr"/>
                </a:tc>
              </a:tr>
              <a:tr h="221029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δ(</a:t>
                      </a:r>
                      <a:r>
                        <a:rPr lang="en-US" sz="1100" dirty="0" smtClean="0"/>
                        <a:t>C</a:t>
                      </a:r>
                      <a:r>
                        <a:rPr lang="ru-RU" sz="1100" dirty="0" smtClean="0"/>
                        <a:t>-</a:t>
                      </a:r>
                      <a:r>
                        <a:rPr lang="en-US" sz="1100" dirty="0" smtClean="0"/>
                        <a:t>H</a:t>
                      </a:r>
                      <a:r>
                        <a:rPr lang="ru-RU" sz="1100" dirty="0" smtClean="0"/>
                        <a:t>)</a:t>
                      </a:r>
                      <a:r>
                        <a:rPr lang="en-US" sz="1100" dirty="0" smtClean="0"/>
                        <a:t>sp</a:t>
                      </a:r>
                      <a:r>
                        <a:rPr lang="ru-RU" sz="1100" baseline="30000" dirty="0" smtClean="0"/>
                        <a:t>3</a:t>
                      </a:r>
                      <a:r>
                        <a:rPr lang="ru-RU" sz="1100" dirty="0" smtClean="0"/>
                        <a:t> 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1465 см</a:t>
                      </a:r>
                      <a:r>
                        <a:rPr lang="ru-RU" sz="1100" baseline="30000" dirty="0" smtClean="0"/>
                        <a:t>-1</a:t>
                      </a:r>
                      <a:r>
                        <a:rPr lang="ru-RU" sz="1100" dirty="0" smtClean="0"/>
                        <a:t>, 1377 см</a:t>
                      </a:r>
                      <a:r>
                        <a:rPr lang="ru-RU" sz="1100" baseline="30000" dirty="0" smtClean="0"/>
                        <a:t>-1</a:t>
                      </a:r>
                      <a:endParaRPr lang="ru-RU" sz="1100" dirty="0" smtClean="0"/>
                    </a:p>
                  </a:txBody>
                  <a:tcPr anchor="ctr"/>
                </a:tc>
              </a:tr>
              <a:tr h="221029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δ(</a:t>
                      </a:r>
                      <a:r>
                        <a:rPr lang="en-US" sz="1100" dirty="0" smtClean="0"/>
                        <a:t>C</a:t>
                      </a:r>
                      <a:r>
                        <a:rPr lang="ru-RU" sz="1100" dirty="0" smtClean="0"/>
                        <a:t>-</a:t>
                      </a:r>
                      <a:r>
                        <a:rPr lang="en-US" sz="1100" dirty="0" smtClean="0"/>
                        <a:t>H</a:t>
                      </a:r>
                      <a:r>
                        <a:rPr lang="ru-RU" sz="1100" dirty="0" smtClean="0"/>
                        <a:t>)</a:t>
                      </a:r>
                      <a:r>
                        <a:rPr lang="en-US" sz="1100" dirty="0" smtClean="0"/>
                        <a:t>sp</a:t>
                      </a:r>
                      <a:r>
                        <a:rPr lang="ru-RU" sz="1100" baseline="30000" dirty="0" smtClean="0"/>
                        <a:t>2</a:t>
                      </a:r>
                      <a:r>
                        <a:rPr lang="en-US" sz="1100" dirty="0" smtClean="0"/>
                        <a:t>ar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768 см</a:t>
                      </a:r>
                      <a:r>
                        <a:rPr lang="ru-RU" sz="1100" baseline="30000" dirty="0" smtClean="0"/>
                        <a:t>-1</a:t>
                      </a:r>
                      <a:r>
                        <a:rPr lang="ru-RU" sz="1100" dirty="0" smtClean="0"/>
                        <a:t>, 681 см</a:t>
                      </a:r>
                      <a:r>
                        <a:rPr lang="ru-RU" sz="1100" baseline="30000" dirty="0" smtClean="0"/>
                        <a:t>-1</a:t>
                      </a:r>
                      <a:endParaRPr lang="ru-RU" sz="1100" dirty="0" smtClean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5382106"/>
              </p:ext>
            </p:extLst>
          </p:nvPr>
        </p:nvGraphicFramePr>
        <p:xfrm>
          <a:off x="3367277" y="5747050"/>
          <a:ext cx="3376423" cy="25426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" r:id="rId10" imgW="4102560" imgH="3324960" progId="">
                  <p:embed/>
                </p:oleObj>
              </mc:Choice>
              <mc:Fallback>
                <p:oleObj r:id="rId10" imgW="4102560" imgH="332496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367277" y="5747050"/>
                        <a:ext cx="3376423" cy="25426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0308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632</TotalTime>
  <Words>341</Words>
  <Application>Microsoft Office PowerPoint</Application>
  <PresentationFormat>Произвольный</PresentationFormat>
  <Paragraphs>59</Paragraphs>
  <Slides>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ЦДР</dc:creator>
  <cp:lastModifiedBy>ЦДР</cp:lastModifiedBy>
  <cp:revision>72</cp:revision>
  <dcterms:created xsi:type="dcterms:W3CDTF">2021-03-23T18:26:56Z</dcterms:created>
  <dcterms:modified xsi:type="dcterms:W3CDTF">2023-03-19T14:04:15Z</dcterms:modified>
</cp:coreProperties>
</file>