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58" y="4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4DA8-7883-44D2-9F38-9A822E5BF3C6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406B-7EC5-447B-9EC9-5F832256C0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689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4DA8-7883-44D2-9F38-9A822E5BF3C6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406B-7EC5-447B-9EC9-5F832256C0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301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4DA8-7883-44D2-9F38-9A822E5BF3C6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406B-7EC5-447B-9EC9-5F832256C0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760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4DA8-7883-44D2-9F38-9A822E5BF3C6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406B-7EC5-447B-9EC9-5F832256C0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943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4DA8-7883-44D2-9F38-9A822E5BF3C6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406B-7EC5-447B-9EC9-5F832256C0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035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4DA8-7883-44D2-9F38-9A822E5BF3C6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406B-7EC5-447B-9EC9-5F832256C0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747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4DA8-7883-44D2-9F38-9A822E5BF3C6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406B-7EC5-447B-9EC9-5F832256C0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055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4DA8-7883-44D2-9F38-9A822E5BF3C6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406B-7EC5-447B-9EC9-5F832256C0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956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4DA8-7883-44D2-9F38-9A822E5BF3C6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406B-7EC5-447B-9EC9-5F832256C0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50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4DA8-7883-44D2-9F38-9A822E5BF3C6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406B-7EC5-447B-9EC9-5F832256C0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070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4DA8-7883-44D2-9F38-9A822E5BF3C6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406B-7EC5-447B-9EC9-5F832256C0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90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34DA8-7883-44D2-9F38-9A822E5BF3C6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9406B-7EC5-447B-9EC9-5F832256C0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479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074" y="1741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 СТАРИННЫХ ХЛЕБОБУЛОЧНЫХ ИЗДЕЛИЙ В СОВРЕМЕННЫХ УСЛОВИЯХ</a:t>
            </a:r>
            <a:br>
              <a:rPr lang="ru-RU" dirty="0"/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Авторы: Кудряшова Е.Д., Карасева Е.Н.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Тверской государственный университет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биохимии и биотехнологии</a:t>
            </a:r>
            <a:br>
              <a:rPr lang="ru-RU" sz="20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2980"/>
            <a:ext cx="5625737" cy="519901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Цель исследования - рассмотреть возможность выпуска калачей и ситничков московских на современном технологическом оборудовании.</a:t>
            </a: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На кафедре биохимии и биотехнологии Химико-технологического факультета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ТвГУ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были проведены пробные выпечки калачей с использованием брожения при "положительном " холоде в течение 150 минут. </a:t>
            </a: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Проведена оценка качества данных изделий. Органолептические и физико-химические показатели качества калачей и ситничков московских соответствовали требованиям ГОСТ 27844-88 «Изделия булочные. Технические условия». Результаты экспертизы представлены в таблице 1.</a:t>
            </a: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38944" y="1353549"/>
            <a:ext cx="63920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Таблица 1 -Физико-химические показатели калачей и ситничков московских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421629"/>
              </p:ext>
            </p:extLst>
          </p:nvPr>
        </p:nvGraphicFramePr>
        <p:xfrm>
          <a:off x="5738945" y="1989311"/>
          <a:ext cx="6244048" cy="28387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1718">
                  <a:extLst>
                    <a:ext uri="{9D8B030D-6E8A-4147-A177-3AD203B41FA5}">
                      <a16:colId xmlns:a16="http://schemas.microsoft.com/office/drawing/2014/main" val="2912063811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3409437797"/>
                    </a:ext>
                  </a:extLst>
                </a:gridCol>
                <a:gridCol w="1558331">
                  <a:extLst>
                    <a:ext uri="{9D8B030D-6E8A-4147-A177-3AD203B41FA5}">
                      <a16:colId xmlns:a16="http://schemas.microsoft.com/office/drawing/2014/main" val="3229308325"/>
                    </a:ext>
                  </a:extLst>
                </a:gridCol>
                <a:gridCol w="1602879">
                  <a:extLst>
                    <a:ext uri="{9D8B030D-6E8A-4147-A177-3AD203B41FA5}">
                      <a16:colId xmlns:a16="http://schemas.microsoft.com/office/drawing/2014/main" val="1065501457"/>
                    </a:ext>
                  </a:extLst>
                </a:gridCol>
              </a:tblGrid>
              <a:tr h="268252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Наименование </a:t>
                      </a: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показателя​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Требования </a:t>
                      </a: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ГОСТ​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Фактические значения показателя</a:t>
                      </a:r>
                      <a:r>
                        <a:rPr lang="ru-RU" sz="1600" dirty="0">
                          <a:effectLst/>
                        </a:rPr>
                        <a:t>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604289"/>
                  </a:ext>
                </a:extLst>
              </a:tr>
              <a:tr h="8047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Образец 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Соответствие/</a:t>
                      </a:r>
                      <a:r>
                        <a:rPr lang="en-US" sz="1600">
                          <a:effectLst/>
                        </a:rPr>
                        <a:t>​</a:t>
                      </a:r>
                      <a:endParaRPr lang="ru-RU" sz="1600">
                        <a:effectLst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несоответствие</a:t>
                      </a:r>
                      <a:r>
                        <a:rPr lang="en-US" sz="1600">
                          <a:effectLst/>
                        </a:rPr>
                        <a:t>​</a:t>
                      </a:r>
                      <a:endParaRPr lang="ru-RU" sz="1600">
                        <a:effectLst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Требованиям ГОСТ​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112100"/>
                  </a:ext>
                </a:extLst>
              </a:tr>
              <a:tr h="536504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Влажность мякиша, %, не более​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калачи - 44,0</a:t>
                      </a: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ситнички-45,5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43,0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Соответствует​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213729"/>
                  </a:ext>
                </a:extLst>
              </a:tr>
              <a:tr h="536504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Кислотность мякиша, град, не более​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2,5​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Соответствует​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896057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625737" y="4866779"/>
            <a:ext cx="63572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Вывод: в результате проведенных пробных выпечек и физико-химического анализа установлено, что современное технологическое оборудование позволяет возродить производство калачей и ситничков московских в современных условиях, при этом их качество соответствует требованиям ГОСТ 27844-88 «Изделия булочные. Технические условия».</a:t>
            </a:r>
          </a:p>
        </p:txBody>
      </p:sp>
    </p:spTree>
    <p:extLst>
      <p:ext uri="{BB962C8B-B14F-4D97-AF65-F5344CB8AC3E}">
        <p14:creationId xmlns:p14="http://schemas.microsoft.com/office/powerpoint/2010/main" val="4268567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215</Words>
  <Application>Microsoft Office PowerPoint</Application>
  <PresentationFormat>Широкоэкранный</PresentationFormat>
  <Paragraphs>27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 ПРОИЗВОДСТВО СТАРИННЫХ ХЛЕБОБУЛОЧНЫХ ИЗДЕЛИЙ В СОВРЕМЕННЫХ УСЛОВИЯХ Авторы: Кудряшова Е.Д., Карасева Е.Н.  Тверской государственный университет Кафедра биохимии и биотехнологии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Кудряшова</dc:creator>
  <cp:lastModifiedBy>Русакова Наталья Петровна</cp:lastModifiedBy>
  <cp:revision>3</cp:revision>
  <dcterms:created xsi:type="dcterms:W3CDTF">2023-03-06T14:47:10Z</dcterms:created>
  <dcterms:modified xsi:type="dcterms:W3CDTF">2023-03-11T10:25:40Z</dcterms:modified>
</cp:coreProperties>
</file>