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7" r:id="rId2"/>
  </p:sldIdLst>
  <p:sldSz cx="6858000" cy="12192000"/>
  <p:notesSz cx="6858000" cy="12192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AA07FC-515A-B773-770A-1B8D96812A1D}">
  <a:tblStyle styleId="{3DAA07FC-515A-B773-770A-1B8D96812A1D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08" y="-2213"/>
      </p:cViewPr>
      <p:guideLst>
        <p:guide orient="horz" pos="384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5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13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4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916" y="3039535"/>
            <a:ext cx="5915025" cy="5071532"/>
          </a:xfrm>
        </p:spPr>
        <p:txBody>
          <a:bodyPr anchor="b"/>
          <a:lstStyle>
            <a:lvl1pPr>
              <a:defRPr sz="10667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71488" y="3245556"/>
            <a:ext cx="2914650" cy="77357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3471863" y="3245556"/>
            <a:ext cx="2914650" cy="77357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72381" y="649112"/>
            <a:ext cx="5915025" cy="2356556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72381" y="4453465"/>
            <a:ext cx="2901255" cy="655037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3471863" y="4453465"/>
            <a:ext cx="2915543" cy="655037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915543" y="1755423"/>
            <a:ext cx="3471863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53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4907756" y="649111"/>
            <a:ext cx="1478756" cy="10332156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71487" y="649111"/>
            <a:ext cx="4350544" cy="10332156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0F8C64-0958-499C-ADF2-A55168A26CCD}" type="datetimeFigureOut">
              <a:rPr lang="ru-RU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A876F1-678B-40AD-993E-38BA381560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69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5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0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7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3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9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0F8C64-0958-499C-ADF2-A55168A26CC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7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tint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17013" y="-62350"/>
            <a:ext cx="6875013" cy="1063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625620">
              <a:lnSpc>
                <a:spcPct val="90000"/>
              </a:lnSpc>
              <a:spcBef>
                <a:spcPts val="0"/>
              </a:spcBef>
              <a:buNone/>
              <a:defRPr sz="7822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СИНТЕЗ  НАНОЧАСТИЦ СЕРЕБРА С ИСПОЛЬЗОВАНИЕМ ВОДНЫХ ЭКСТРАКТОВ ЛЕКАРСТВЕННЫХ РАСТЕНИЙ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Calibri"/>
                <a:cs typeface="Times New Roman"/>
              </a:rPr>
            </a:b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0" y="1444205"/>
            <a:ext cx="6773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atin typeface="Times New Roman"/>
                <a:ea typeface="Times New Roman"/>
              </a:rPr>
              <a:t>Цель</a:t>
            </a:r>
            <a:r>
              <a:rPr lang="ru-RU" sz="1600" dirty="0" smtClean="0">
                <a:latin typeface="Times New Roman"/>
                <a:ea typeface="Times New Roman"/>
              </a:rPr>
              <a:t>: </a:t>
            </a:r>
            <a:r>
              <a:rPr lang="ru-RU" sz="1400" dirty="0" smtClean="0"/>
              <a:t>СИНТЕЗ  НАНОЧАСТИЦ СЕРЕБРА С ИСПОЛЬЗОВАНИЕМ ВОДНЫХ ЭКСТРАКТОВ ЛЕКАРСТВЕННЫХ РАСТЕНИЙ</a:t>
            </a:r>
            <a:endParaRPr lang="ru-RU" sz="1400" dirty="0"/>
          </a:p>
        </p:txBody>
      </p:sp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-241384" y="438437"/>
            <a:ext cx="7800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2860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7432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2004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36576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Тверской государственный университет   </a:t>
            </a:r>
            <a:endParaRPr dirty="0"/>
          </a:p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  Кафедра физической химии</a:t>
            </a:r>
            <a:endParaRPr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2420888" y="982441"/>
            <a:ext cx="4437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1200" b="1" dirty="0"/>
              <a:t>Докладчик</a:t>
            </a:r>
            <a:r>
              <a:rPr lang="ru-RU" sz="1200" dirty="0"/>
              <a:t>: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Д.М. </a:t>
            </a:r>
            <a:r>
              <a:rPr lang="ru-RU" sz="1200" dirty="0" err="1">
                <a:latin typeface="Times New Roman"/>
                <a:ea typeface="Calibri"/>
                <a:cs typeface="Times New Roman"/>
              </a:rPr>
              <a:t>Стычинский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 </a:t>
            </a:r>
            <a:endParaRPr lang="ru-RU" sz="1200" dirty="0"/>
          </a:p>
          <a:p>
            <a:pPr algn="r">
              <a:defRPr/>
            </a:pPr>
            <a:r>
              <a:rPr lang="ru-RU" sz="1200" b="1" dirty="0"/>
              <a:t>Научный руководитель</a:t>
            </a:r>
            <a:r>
              <a:rPr lang="ru-RU" sz="1200" dirty="0"/>
              <a:t>: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С.Д. Хижняк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r">
              <a:defRPr/>
            </a:pPr>
            <a:endParaRPr lang="ru-RU" sz="3200" dirty="0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-23441" y="385149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052729"/>
              </p:ext>
            </p:extLst>
          </p:nvPr>
        </p:nvGraphicFramePr>
        <p:xfrm>
          <a:off x="-55289" y="2917400"/>
          <a:ext cx="2199720" cy="1685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Graph" r:id="rId3" imgW="3136608" imgH="2398669" progId="Origin95.Graph">
                  <p:embed/>
                </p:oleObj>
              </mc:Choice>
              <mc:Fallback>
                <p:oleObj name="Graph" r:id="rId3" imgW="3136608" imgH="2398669" progId="Origin95.Grap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5289" y="2917400"/>
                        <a:ext cx="2199720" cy="1685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3450609" y="10111467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251294"/>
              </p:ext>
            </p:extLst>
          </p:nvPr>
        </p:nvGraphicFramePr>
        <p:xfrm>
          <a:off x="2071888" y="2919968"/>
          <a:ext cx="2387989" cy="1670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Graph" r:id="rId5" imgW="3136608" imgH="2398669" progId="Origin95.Graph">
                  <p:embed/>
                </p:oleObj>
              </mc:Choice>
              <mc:Fallback>
                <p:oleObj name="Graph" r:id="rId5" imgW="3136608" imgH="2398669" progId="Origin95.Graph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888" y="2919968"/>
                        <a:ext cx="2387989" cy="1670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-50399" y="625996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127086"/>
              </p:ext>
            </p:extLst>
          </p:nvPr>
        </p:nvGraphicFramePr>
        <p:xfrm>
          <a:off x="4129295" y="2920939"/>
          <a:ext cx="2283819" cy="1678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Graph" r:id="rId7" imgW="3136608" imgH="2398669" progId="Origin95.Graph">
                  <p:embed/>
                </p:oleObj>
              </mc:Choice>
              <mc:Fallback>
                <p:oleObj name="Graph" r:id="rId7" imgW="3136608" imgH="2398669" progId="Origin95.Graph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295" y="2920939"/>
                        <a:ext cx="2283819" cy="16786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-44982" y="84832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961693"/>
              </p:ext>
            </p:extLst>
          </p:nvPr>
        </p:nvGraphicFramePr>
        <p:xfrm>
          <a:off x="-133965" y="4433520"/>
          <a:ext cx="2357071" cy="180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Graph" r:id="rId9" imgW="3136608" imgH="2398669" progId="Origin95.Graph">
                  <p:embed/>
                </p:oleObj>
              </mc:Choice>
              <mc:Fallback>
                <p:oleObj name="Graph" r:id="rId9" imgW="3136608" imgH="2398669" progId="Origin95.Graph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3965" y="4433520"/>
                        <a:ext cx="2357071" cy="1806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-243408" y="9599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52597"/>
              </p:ext>
            </p:extLst>
          </p:nvPr>
        </p:nvGraphicFramePr>
        <p:xfrm>
          <a:off x="2022327" y="4416932"/>
          <a:ext cx="2397847" cy="1839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Graph" r:id="rId11" imgW="3920760" imgH="3000960" progId="Origin95.Graph">
                  <p:embed/>
                </p:oleObj>
              </mc:Choice>
              <mc:Fallback>
                <p:oleObj name="Graph" r:id="rId11" imgW="3920760" imgH="3000960" progId="Origin95.Graph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327" y="4416932"/>
                        <a:ext cx="2397847" cy="1839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3382835" y="842634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26260"/>
              </p:ext>
            </p:extLst>
          </p:nvPr>
        </p:nvGraphicFramePr>
        <p:xfrm>
          <a:off x="4089233" y="4473132"/>
          <a:ext cx="2363942" cy="181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Graph" r:id="rId13" imgW="3136608" imgH="2398669" progId="Origin95.Graph">
                  <p:embed/>
                </p:oleObj>
              </mc:Choice>
              <mc:Fallback>
                <p:oleObj name="Graph" r:id="rId13" imgW="3136608" imgH="2398669" progId="Origin95.Graph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233" y="4473132"/>
                        <a:ext cx="2363942" cy="18115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0"/>
          <p:cNvSpPr txBox="1">
            <a:spLocks noChangeArrowheads="1"/>
          </p:cNvSpPr>
          <p:nvPr/>
        </p:nvSpPr>
        <p:spPr bwMode="auto">
          <a:xfrm>
            <a:off x="112262" y="6240135"/>
            <a:ext cx="672229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2860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7432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2004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3657600" algn="l" defTabSz="914400">
              <a:defRPr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pPr>
              <a:defRPr/>
            </a:pPr>
            <a:r>
              <a:rPr lang="ru-RU" sz="1200" dirty="0">
                <a:latin typeface="Calibri"/>
              </a:rPr>
              <a:t>УФ спектры водных  экстрактов после добавления </a:t>
            </a:r>
            <a:r>
              <a:rPr lang="en-US" sz="1200" dirty="0">
                <a:latin typeface="Calibri"/>
              </a:rPr>
              <a:t>AgNO3</a:t>
            </a:r>
            <a:r>
              <a:rPr lang="ru-RU" sz="1200" dirty="0">
                <a:latin typeface="Calibri"/>
              </a:rPr>
              <a:t>  : 1)Чистотел </a:t>
            </a:r>
            <a:r>
              <a:rPr lang="ru-RU" sz="1200" dirty="0" smtClean="0">
                <a:latin typeface="Calibri"/>
              </a:rPr>
              <a:t>обыкновенный, 2)Крапива </a:t>
            </a:r>
            <a:r>
              <a:rPr lang="ru-RU" sz="1200" dirty="0">
                <a:latin typeface="Calibri"/>
              </a:rPr>
              <a:t>двудомная</a:t>
            </a:r>
            <a:r>
              <a:rPr lang="ru-RU" sz="1200" dirty="0" smtClean="0">
                <a:latin typeface="Calibri"/>
              </a:rPr>
              <a:t>, 3)Мелима </a:t>
            </a:r>
            <a:r>
              <a:rPr lang="ru-RU" sz="1200" dirty="0">
                <a:latin typeface="Calibri"/>
              </a:rPr>
              <a:t>лечебная</a:t>
            </a:r>
            <a:r>
              <a:rPr lang="ru-RU" sz="1200" dirty="0" smtClean="0">
                <a:latin typeface="Calibri"/>
              </a:rPr>
              <a:t>, 4)Мята </a:t>
            </a:r>
            <a:r>
              <a:rPr lang="ru-RU" sz="1200" dirty="0">
                <a:latin typeface="Calibri"/>
              </a:rPr>
              <a:t>перечная</a:t>
            </a:r>
            <a:r>
              <a:rPr lang="ru-RU" sz="1200" dirty="0" smtClean="0">
                <a:latin typeface="Calibri"/>
              </a:rPr>
              <a:t>, 5)Шалфей </a:t>
            </a:r>
            <a:r>
              <a:rPr lang="ru-RU" sz="1200" dirty="0">
                <a:latin typeface="Calibri"/>
              </a:rPr>
              <a:t>лечебный</a:t>
            </a:r>
            <a:r>
              <a:rPr lang="ru-RU" sz="1200" dirty="0" smtClean="0">
                <a:latin typeface="Calibri"/>
              </a:rPr>
              <a:t>, 6)Тимьян </a:t>
            </a:r>
            <a:r>
              <a:rPr lang="ru-RU" sz="1200" dirty="0">
                <a:latin typeface="Calibri"/>
              </a:rPr>
              <a:t>ползучий</a:t>
            </a:r>
            <a:endParaRPr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8650" y="10877337"/>
            <a:ext cx="69927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Вывод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sz="1600" dirty="0"/>
              <a:t>изучение эффективности синтеза НЧС использованием водных экстрактов лекарственных растений и оценка их стабильности во времени с помощью метода УФ спектроскопии могут быть использованы для разработки способа </a:t>
            </a:r>
            <a:r>
              <a:rPr lang="ru-RU" sz="1600" dirty="0" err="1"/>
              <a:t>биобезопасного</a:t>
            </a:r>
            <a:r>
              <a:rPr lang="ru-RU" sz="1600" dirty="0"/>
              <a:t> и экологически чистого производства </a:t>
            </a:r>
            <a:r>
              <a:rPr lang="ru-RU" sz="1600" dirty="0" err="1"/>
              <a:t>наночастиц</a:t>
            </a:r>
            <a:r>
              <a:rPr lang="ru-RU" sz="1600" dirty="0"/>
              <a:t> </a:t>
            </a:r>
            <a:r>
              <a:rPr lang="ru-RU" sz="1600" dirty="0" smtClean="0"/>
              <a:t>серебра.</a:t>
            </a: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39788"/>
              </p:ext>
            </p:extLst>
          </p:nvPr>
        </p:nvGraphicFramePr>
        <p:xfrm>
          <a:off x="39828" y="6812453"/>
          <a:ext cx="6782980" cy="4092647"/>
        </p:xfrm>
        <a:graphic>
          <a:graphicData uri="http://schemas.openxmlformats.org/drawingml/2006/table">
            <a:tbl>
              <a:tblPr firstRow="1" firstCol="1" bandRow="1">
                <a:tableStyleId>{3DAA07FC-515A-B773-770A-1B8D96812A1D}</a:tableStyleId>
              </a:tblPr>
              <a:tblGrid>
                <a:gridCol w="1185665">
                  <a:extLst>
                    <a:ext uri="{9D8B030D-6E8A-4147-A177-3AD203B41FA5}">
                      <a16:colId xmlns:a16="http://schemas.microsoft.com/office/drawing/2014/main" val="52791901"/>
                    </a:ext>
                  </a:extLst>
                </a:gridCol>
                <a:gridCol w="613181">
                  <a:extLst>
                    <a:ext uri="{9D8B030D-6E8A-4147-A177-3AD203B41FA5}">
                      <a16:colId xmlns:a16="http://schemas.microsoft.com/office/drawing/2014/main" val="2383950315"/>
                    </a:ext>
                  </a:extLst>
                </a:gridCol>
                <a:gridCol w="523257">
                  <a:extLst>
                    <a:ext uri="{9D8B030D-6E8A-4147-A177-3AD203B41FA5}">
                      <a16:colId xmlns:a16="http://schemas.microsoft.com/office/drawing/2014/main" val="3138569540"/>
                    </a:ext>
                  </a:extLst>
                </a:gridCol>
                <a:gridCol w="582994">
                  <a:extLst>
                    <a:ext uri="{9D8B030D-6E8A-4147-A177-3AD203B41FA5}">
                      <a16:colId xmlns:a16="http://schemas.microsoft.com/office/drawing/2014/main" val="4018364561"/>
                    </a:ext>
                  </a:extLst>
                </a:gridCol>
                <a:gridCol w="582994">
                  <a:extLst>
                    <a:ext uri="{9D8B030D-6E8A-4147-A177-3AD203B41FA5}">
                      <a16:colId xmlns:a16="http://schemas.microsoft.com/office/drawing/2014/main" val="4150913539"/>
                    </a:ext>
                  </a:extLst>
                </a:gridCol>
                <a:gridCol w="510119">
                  <a:extLst>
                    <a:ext uri="{9D8B030D-6E8A-4147-A177-3AD203B41FA5}">
                      <a16:colId xmlns:a16="http://schemas.microsoft.com/office/drawing/2014/main" val="4076686990"/>
                    </a:ext>
                  </a:extLst>
                </a:gridCol>
                <a:gridCol w="437245">
                  <a:extLst>
                    <a:ext uri="{9D8B030D-6E8A-4147-A177-3AD203B41FA5}">
                      <a16:colId xmlns:a16="http://schemas.microsoft.com/office/drawing/2014/main" val="4115219090"/>
                    </a:ext>
                  </a:extLst>
                </a:gridCol>
                <a:gridCol w="510119">
                  <a:extLst>
                    <a:ext uri="{9D8B030D-6E8A-4147-A177-3AD203B41FA5}">
                      <a16:colId xmlns:a16="http://schemas.microsoft.com/office/drawing/2014/main" val="162671638"/>
                    </a:ext>
                  </a:extLst>
                </a:gridCol>
                <a:gridCol w="582994">
                  <a:extLst>
                    <a:ext uri="{9D8B030D-6E8A-4147-A177-3AD203B41FA5}">
                      <a16:colId xmlns:a16="http://schemas.microsoft.com/office/drawing/2014/main" val="2135029551"/>
                    </a:ext>
                  </a:extLst>
                </a:gridCol>
                <a:gridCol w="655869">
                  <a:extLst>
                    <a:ext uri="{9D8B030D-6E8A-4147-A177-3AD203B41FA5}">
                      <a16:colId xmlns:a16="http://schemas.microsoft.com/office/drawing/2014/main" val="2856734316"/>
                    </a:ext>
                  </a:extLst>
                </a:gridCol>
                <a:gridCol w="598543">
                  <a:extLst>
                    <a:ext uri="{9D8B030D-6E8A-4147-A177-3AD203B41FA5}">
                      <a16:colId xmlns:a16="http://schemas.microsoft.com/office/drawing/2014/main" val="3406974746"/>
                    </a:ext>
                  </a:extLst>
                </a:gridCol>
              </a:tblGrid>
              <a:tr h="38071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Название растения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Спустя 5 минут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Спустя 1 час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Спустя 3 дня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Спустя 7 дней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Спустя 1 месяц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516211"/>
                  </a:ext>
                </a:extLst>
              </a:tr>
              <a:tr h="285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extLst>
                  <a:ext uri="{0D108BD9-81ED-4DB2-BD59-A6C34878D82A}">
                    <a16:rowId xmlns:a16="http://schemas.microsoft.com/office/drawing/2014/main" val="573159775"/>
                  </a:ext>
                </a:extLst>
              </a:tr>
              <a:tr h="57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Чистотел обыкновенный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467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0.67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470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251570"/>
                  </a:ext>
                </a:extLst>
              </a:tr>
              <a:tr h="57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Крапива двудомная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425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1.2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425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43530"/>
                  </a:ext>
                </a:extLst>
              </a:tr>
              <a:tr h="57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Мелиса лечебная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0.99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1.45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451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79328"/>
                  </a:ext>
                </a:extLst>
              </a:tr>
              <a:tr h="57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Мята перечная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439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404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32501"/>
                  </a:ext>
                </a:extLst>
              </a:tr>
              <a:tr h="57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Шалфей лечебный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440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677407"/>
                  </a:ext>
                </a:extLst>
              </a:tr>
              <a:tr h="57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Тимьян ползучий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438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XO Thames" panose="020206030504050203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80" marR="659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8120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7538" y="1930329"/>
            <a:ext cx="67461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исследования образцы растений были высушены естественным путем, измельчены; водные экстракты приготовлены в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термобане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температуре 70</a:t>
            </a:r>
            <a:r>
              <a:rPr lang="ru-RU" sz="1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С, (12 час).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 к 0.1 мл водного экстракта образца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добавляли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0.1 мл раствора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AgNO</a:t>
            </a:r>
            <a:r>
              <a:rPr lang="ru-RU" sz="1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 концентрацией 0,01 М и через определенные промежутки времени регистрировали спектры.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337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246</Words>
  <Application>Microsoft Office PowerPoint</Application>
  <DocSecurity>0</DocSecurity>
  <PresentationFormat>Широкоэкранный</PresentationFormat>
  <Paragraphs>91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XO Thames</vt:lpstr>
      <vt:lpstr>Office Theme</vt:lpstr>
      <vt:lpstr>Graph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Tera</dc:creator>
  <cp:keywords/>
  <dc:description/>
  <cp:lastModifiedBy>РегресияЛегенды</cp:lastModifiedBy>
  <cp:revision>23</cp:revision>
  <dcterms:created xsi:type="dcterms:W3CDTF">2021-03-28T07:32:11Z</dcterms:created>
  <dcterms:modified xsi:type="dcterms:W3CDTF">2023-03-20T16:55:52Z</dcterms:modified>
  <cp:category/>
  <dc:identifier/>
  <cp:contentStatus/>
  <dc:language/>
  <cp:version/>
</cp:coreProperties>
</file>