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1938" y="-5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7T08:25:34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7T11:02:59.597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7T11:03:01.21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305 140 24575,'1'1'0,"1"0"0,-1 0 0,0 0 0,0 0 0,0 0 0,1-1 0,-1 1 0,0 0 0,1 0 0,-1-1 0,1 1 0,-1-1 0,1 0 0,-1 1 0,1-1 0,-1 0 0,1 0 0,-1 0 0,1 0 0,-1 0 0,1 0 0,-1 0 0,1 0 0,-1-1 0,1 1 0,-1-1 0,1 1 0,-1-1 0,1 0 0,-1 1 0,0-1 0,1 0 0,-1 0 0,0 0 0,0 0 0,0 0 0,2-2 0,4-3 0,-1-1 0,0-1 0,-1 1 0,8-14 0,-12 20 0,2-4 0,1 1 0,0 0 0,-1 0 0,1 0 0,1 1 0,-1 0 0,0-1 0,1 1 0,0 1 0,-1-1 0,6-2 0,65-22 0,-40 16 0,-33 10 0,0 0 0,0 0 0,0 0 0,0 1 0,0-1 0,0 1 0,0 0 0,0-1 0,0 1 0,0 0 0,0 0 0,1 0 0,-1 1 0,0-1 0,0 0 0,0 1 0,0 0 0,0-1 0,0 1 0,0 0 0,0 0 0,0 0 0,0 0 0,-1 0 0,1 1 0,0-1 0,-1 0 0,1 1 0,-1-1 0,1 1 0,-1 0 0,2 2 0,-2-2 0,0 0 0,0 1 0,-1-1 0,1 0 0,-1 1 0,1-1 0,-1 1 0,0-1 0,0 1 0,0-1 0,0 1 0,0-1 0,0 1 0,-1-1 0,1 1 0,-1-1 0,0 0 0,0 1 0,1-1 0,-2 0 0,1 1 0,0-1 0,0 0 0,-1 0 0,1 0 0,-1 0 0,-3 2 0,0 1 0,-1-1 0,0 0 0,0 0 0,0-1 0,0 1 0,-1-1 0,1-1 0,-1 1 0,-11 1 0,0 1 0,0-2 0,-28 2 0,-61 4 0,60-4 0,-1-1 0,-58-5 0,105 1 0,1 0 0,-1 0 0,1 0 0,-1 0 0,1 0 0,-1 0 0,1 0 0,-1 0 0,1 0 0,-1 0 0,1 0 0,-1 0 0,1 0 0,-1-1 0,1 1 0,0 0 0,-1 0 0,1-1 0,-1 1 0,1 0 0,-1 0 0,1-1 0,0 1 0,-1-1 0,1 1 0,0 0 0,0-1 0,-1 1 0,1-1 0,0 1 0,0 0 0,-1-1 0,1 1 0,0-1 0,0 1 0,0-1 0,0 1 0,0-1 0,0 1 0,0-1 0,0 1 0,0-1 0,0 1 0,0-1 0,0 1 0,0-2 0,20-27 0,-11 20 0,0 0 0,1 1 0,-1 0 0,15-8 0,-3 6 0,2-2 0,46-15 0,-62 24 0,1 1 0,0 1 0,0-1 0,-1 1 0,1 1 0,0-1 0,0 2 0,0-1 0,0 1 0,11 2 0,-18-3 0,0 0 0,-1 0 0,1 1 0,0-1 0,0 0 0,-1 0 0,1 1 0,0-1 0,-1 0 0,1 1 0,-1-1 0,1 0 0,-1 1 0,1-1 0,0 1 0,-1-1 0,0 1 0,1 0 0,-1-1 0,1 1 0,-1-1 0,0 1 0,1 0 0,-1-1 0,0 1 0,0 0 0,1-1 0,-1 1 0,0 0 0,0 0 0,0 1 0,-10 25 0,-30 23 0,38-48 0,-25 25 0,-1-1 0,0-1 0,-37 23 0,32-29 0,-1-1 0,-1-2 0,-67 21 0,71-28 0,25-9 0,22-6 0,50-20 0,78-43 0,-97 45 0,-19 12 0,0 1 0,49-12 0,-43 14 0,52-21 0,-24 6 0,97-25 0,-117 38 0,-17 0 0,-22 10 0,0-1 0,0 0 0,1 1 0,-1-1 0,0 1 0,0 0 0,1 0 0,-1 0 0,1 1 0,-1-1 0,0 1 0,1 0 0,-1 0 0,1 0 0,-1 0 0,1 1 0,4 0 0,-9 2 0,-1-1 0,1 1 0,-1 0 0,1-1 0,-1 0 0,0 1 0,0-1 0,0 0 0,0 0 0,-5 3 0,-45 31 0,40-29 0,-1 2 0,1-1 0,-11 11 0,6-4 0,0-1 0,-1 0 0,-1-1 0,0-2 0,-26 13 0,-107 37 0,45-20 0,79-33 0,22-12 0,14-11 0,40-27-1365,-40 30-5461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7T11:42:20.45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803" y="1349248"/>
            <a:ext cx="5297805" cy="718515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95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803" y="8534400"/>
            <a:ext cx="5297805" cy="3007360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>
                <a:solidFill>
                  <a:schemeClr val="tx1">
                    <a:lumMod val="8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7175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11FD2EB1-7599-4452-8907-AE969D75CE7B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AA379171-1448-408F-879B-018C7C05E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51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EB1-7599-4452-8907-AE969D75CE7B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9171-1448-408F-879B-018C7C05E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26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4894" y="677333"/>
            <a:ext cx="1393031" cy="1048455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677333"/>
            <a:ext cx="4350544" cy="1048455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EB1-7599-4452-8907-AE969D75CE7B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9171-1448-408F-879B-018C7C05E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52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EB1-7599-4452-8907-AE969D75CE7B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9171-1448-408F-879B-018C7C05E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803" y="1349248"/>
            <a:ext cx="5297805" cy="7185152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9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8534400"/>
            <a:ext cx="5297805" cy="300736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EB1-7599-4452-8907-AE969D75CE7B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9171-1448-408F-879B-018C7C05EF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7175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810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9803" y="3251203"/>
            <a:ext cx="2520315" cy="773571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6145" y="3251203"/>
            <a:ext cx="2520315" cy="773571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EB1-7599-4452-8907-AE969D75CE7B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9171-1448-408F-879B-018C7C05E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38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3052773"/>
            <a:ext cx="2520315" cy="130048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  <a:lvl2pPr marL="342900" indent="0">
              <a:buNone/>
              <a:defRPr sz="135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803" y="4457867"/>
            <a:ext cx="2520315" cy="651493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9574" y="3052773"/>
            <a:ext cx="2523744" cy="130048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350" b="0" kern="1200" spc="8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150"/>
              </a:spcAft>
              <a:buClr>
                <a:schemeClr val="accent1"/>
              </a:buClr>
              <a:buSzPct val="8000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46145" y="4457867"/>
            <a:ext cx="2520315" cy="651493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EB1-7599-4452-8907-AE969D75CE7B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9171-1448-408F-879B-018C7C05E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03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EB1-7599-4452-8907-AE969D75CE7B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9171-1448-408F-879B-018C7C05E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81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EB1-7599-4452-8907-AE969D75CE7B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9171-1448-408F-879B-018C7C05E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33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812803"/>
            <a:ext cx="1800225" cy="2844795"/>
          </a:xfrm>
        </p:spPr>
        <p:txBody>
          <a:bodyPr anchor="b">
            <a:normAutofit/>
          </a:bodyPr>
          <a:lstStyle>
            <a:lvl1pPr>
              <a:defRPr sz="21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219200"/>
            <a:ext cx="3419475" cy="97536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3732863"/>
            <a:ext cx="1800225" cy="6773335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9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EB1-7599-4452-8907-AE969D75CE7B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9171-1448-408F-879B-018C7C05E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08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9076267"/>
            <a:ext cx="6352223" cy="311573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9347200"/>
            <a:ext cx="5614988" cy="1625600"/>
          </a:xfrm>
        </p:spPr>
        <p:txBody>
          <a:bodyPr anchor="b">
            <a:normAutofit/>
          </a:bodyPr>
          <a:lstStyle>
            <a:lvl1pPr>
              <a:defRPr sz="21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3"/>
            <a:ext cx="6352223" cy="9118085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0859716"/>
            <a:ext cx="5614988" cy="10613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75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EB1-7599-4452-8907-AE969D75CE7B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79171-1448-408F-879B-018C7C05E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45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13646" y="0"/>
            <a:ext cx="548640" cy="1219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9803" y="650240"/>
            <a:ext cx="5452110" cy="23565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3251203"/>
            <a:ext cx="4834890" cy="7735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894635" y="1997042"/>
            <a:ext cx="3386665" cy="205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1FD2EB1-7599-4452-8907-AE969D75CE7B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3404500" y="7415709"/>
            <a:ext cx="6366933" cy="205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30791" y="10972803"/>
            <a:ext cx="514350" cy="1055511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A379171-1448-408F-879B-018C7C05E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spc="-38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1350" kern="1200" spc="8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6.emf"/><Relationship Id="rId26" Type="http://schemas.openxmlformats.org/officeDocument/2006/relationships/image" Target="../media/image8.png"/><Relationship Id="rId3" Type="http://schemas.openxmlformats.org/officeDocument/2006/relationships/customXml" Target="../ink/ink1.xml"/><Relationship Id="rId21" Type="http://schemas.openxmlformats.org/officeDocument/2006/relationships/oleObject" Target="../embeddings/oleObject3.bin"/><Relationship Id="rId7" Type="http://schemas.openxmlformats.org/officeDocument/2006/relationships/customXml" Target="../ink/ink2.xml"/><Relationship Id="rId17" Type="http://schemas.openxmlformats.org/officeDocument/2006/relationships/customXml" Target="../ink/ink4.xml"/><Relationship Id="rId25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7.png"/><Relationship Id="rId20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24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5" Type="http://schemas.openxmlformats.org/officeDocument/2006/relationships/customXml" Target="../ink/ink3.xml"/><Relationship Id="rId23" Type="http://schemas.openxmlformats.org/officeDocument/2006/relationships/oleObject" Target="../embeddings/oleObject4.bin"/><Relationship Id="rId19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4" Type="http://schemas.openxmlformats.org/officeDocument/2006/relationships/image" Target="../media/image6.png"/><Relationship Id="rId22" Type="http://schemas.openxmlformats.org/officeDocument/2006/relationships/image" Target="../media/image3.wmf"/><Relationship Id="rId27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264DD5-3042-4AD1-8746-A68767B6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49" y="375998"/>
            <a:ext cx="6527625" cy="338554"/>
          </a:xfrm>
        </p:spPr>
        <p:txBody>
          <a:bodyPr anchor="ctr">
            <a:noAutofit/>
          </a:bodyPr>
          <a:lstStyle/>
          <a:p>
            <a:pPr algn="ctr"/>
            <a:r>
              <a:rPr lang="ru-RU" sz="1800" dirty="0">
                <a:latin typeface="Bahnschrift Condensed" panose="020B0502040204020203" pitchFamily="34" charset="0"/>
              </a:rPr>
              <a:t>Физико-химические свойства </a:t>
            </a:r>
            <a:r>
              <a:rPr lang="en-US" sz="1800" dirty="0">
                <a:latin typeface="Bahnschrift Condensed" panose="020B0502040204020203" pitchFamily="34" charset="0"/>
              </a:rPr>
              <a:t>N-</a:t>
            </a:r>
            <a:r>
              <a:rPr lang="ru-RU" sz="1800" dirty="0" err="1">
                <a:latin typeface="Bahnschrift Condensed" panose="020B0502040204020203" pitchFamily="34" charset="0"/>
              </a:rPr>
              <a:t>алкилпиридиниевых</a:t>
            </a:r>
            <a:r>
              <a:rPr lang="ru-RU" sz="1800" dirty="0">
                <a:latin typeface="Bahnschrift Condensed" panose="020B0502040204020203" pitchFamily="34" charset="0"/>
              </a:rPr>
              <a:t> ионных жидкостей с </a:t>
            </a:r>
            <a:r>
              <a:rPr lang="ru-RU" sz="1800" dirty="0" err="1">
                <a:latin typeface="Bahnschrift Condensed" panose="020B0502040204020203" pitchFamily="34" charset="0"/>
              </a:rPr>
              <a:t>галогенометаллатными</a:t>
            </a:r>
            <a:r>
              <a:rPr lang="ru-RU" sz="1800" dirty="0">
                <a:latin typeface="Bahnschrift Condensed" panose="020B0502040204020203" pitchFamily="34" charset="0"/>
              </a:rPr>
              <a:t> анионами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Рукописный ввод 4">
                <a:extLst>
                  <a:ext uri="{FF2B5EF4-FFF2-40B4-BE49-F238E27FC236}">
                    <a16:creationId xmlns:a16="http://schemas.microsoft.com/office/drawing/2014/main" id="{ED6F1948-FA58-4DBC-B003-F1D1BFB067A7}"/>
                  </a:ext>
                </a:extLst>
              </p14:cNvPr>
              <p14:cNvContentPartPr/>
              <p14:nvPr/>
            </p14:nvContentPartPr>
            <p14:xfrm>
              <a:off x="2020996" y="2656671"/>
              <a:ext cx="360" cy="360"/>
            </p14:xfrm>
          </p:contentPart>
        </mc:Choice>
        <mc:Fallback xmlns="">
          <p:pic>
            <p:nvPicPr>
              <p:cNvPr id="5" name="Рукописный ввод 4">
                <a:extLst>
                  <a:ext uri="{FF2B5EF4-FFF2-40B4-BE49-F238E27FC236}">
                    <a16:creationId xmlns:a16="http://schemas.microsoft.com/office/drawing/2014/main" id="{ED6F1948-FA58-4DBC-B003-F1D1BFB067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11996" y="2647671"/>
                <a:ext cx="18000" cy="18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7B24FBB9-14AC-4EE9-864F-18097FE84D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284996"/>
              </p:ext>
            </p:extLst>
          </p:nvPr>
        </p:nvGraphicFramePr>
        <p:xfrm>
          <a:off x="44450" y="2946400"/>
          <a:ext cx="355758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CS ChemDraw Drawing" r:id="rId5" imgW="9187560" imgH="2593800" progId="ChemDraw.Document.6.0">
                  <p:embed/>
                </p:oleObj>
              </mc:Choice>
              <mc:Fallback>
                <p:oleObj name="CS ChemDraw Drawing" r:id="rId5" imgW="9187560" imgH="25938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450" y="2946400"/>
                        <a:ext cx="3557588" cy="103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55AAD31-5CAF-4D57-A8C0-18477452D514}"/>
              </a:ext>
            </a:extLst>
          </p:cNvPr>
          <p:cNvSpPr txBox="1"/>
          <p:nvPr/>
        </p:nvSpPr>
        <p:spPr>
          <a:xfrm>
            <a:off x="2730411" y="53115"/>
            <a:ext cx="12477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latin typeface="Bahnschrift Condensed" panose="020B0502040204020203" pitchFamily="34" charset="0"/>
              </a:rPr>
              <a:t>Юлмасов Г.С.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0C36E8-DC57-4CA9-AA42-EABB301E8963}"/>
              </a:ext>
            </a:extLst>
          </p:cNvPr>
          <p:cNvSpPr txBox="1"/>
          <p:nvPr/>
        </p:nvSpPr>
        <p:spPr>
          <a:xfrm>
            <a:off x="1496606" y="831808"/>
            <a:ext cx="39471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latin typeface="Bahnschrift Condensed" panose="020B0502040204020203" pitchFamily="34" charset="0"/>
              </a:rPr>
              <a:t>Тверской государственный университет, кафедра органической химии</a:t>
            </a:r>
            <a:endParaRPr lang="en-US" sz="1050" dirty="0">
              <a:latin typeface="Bahnschrift Condensed" panose="020B0502040204020203" pitchFamily="34" charset="0"/>
            </a:endParaRPr>
          </a:p>
          <a:p>
            <a:pPr algn="r"/>
            <a:r>
              <a:rPr lang="ru-RU" sz="1050" dirty="0">
                <a:latin typeface="Bahnschrift Condensed" panose="020B0502040204020203" pitchFamily="34" charset="0"/>
              </a:rPr>
              <a:t>Руководитель: к.х.н. Журавлев О.Е.</a:t>
            </a: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FADAD5A6-A5AB-4A00-9CD6-F8CB08FFF6B5}"/>
              </a:ext>
            </a:extLst>
          </p:cNvPr>
          <p:cNvGrpSpPr/>
          <p:nvPr/>
        </p:nvGrpSpPr>
        <p:grpSpPr>
          <a:xfrm>
            <a:off x="1874415" y="2613465"/>
            <a:ext cx="361080" cy="119160"/>
            <a:chOff x="1874415" y="2956365"/>
            <a:chExt cx="361080" cy="11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7" name="Рукописный ввод 16">
                  <a:extLst>
                    <a:ext uri="{FF2B5EF4-FFF2-40B4-BE49-F238E27FC236}">
                      <a16:creationId xmlns:a16="http://schemas.microsoft.com/office/drawing/2014/main" id="{375C3CB4-1606-4B4E-9597-B46D823461E2}"/>
                    </a:ext>
                  </a:extLst>
                </p14:cNvPr>
                <p14:cNvContentPartPr/>
                <p14:nvPr/>
              </p14:nvContentPartPr>
              <p14:xfrm>
                <a:off x="2235135" y="2974725"/>
                <a:ext cx="360" cy="360"/>
              </p14:xfrm>
            </p:contentPart>
          </mc:Choice>
          <mc:Fallback xmlns="">
            <p:pic>
              <p:nvPicPr>
                <p:cNvPr id="17" name="Рукописный ввод 16">
                  <a:extLst>
                    <a:ext uri="{FF2B5EF4-FFF2-40B4-BE49-F238E27FC236}">
                      <a16:creationId xmlns:a16="http://schemas.microsoft.com/office/drawing/2014/main" id="{375C3CB4-1606-4B4E-9597-B46D823461E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226135" y="296608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8" name="Рукописный ввод 17">
                  <a:extLst>
                    <a:ext uri="{FF2B5EF4-FFF2-40B4-BE49-F238E27FC236}">
                      <a16:creationId xmlns:a16="http://schemas.microsoft.com/office/drawing/2014/main" id="{02CBC423-620A-480E-8F9F-4747FE58A28D}"/>
                    </a:ext>
                  </a:extLst>
                </p14:cNvPr>
                <p14:cNvContentPartPr/>
                <p14:nvPr/>
              </p14:nvContentPartPr>
              <p14:xfrm>
                <a:off x="1874415" y="2956365"/>
                <a:ext cx="316800" cy="119160"/>
              </p14:xfrm>
            </p:contentPart>
          </mc:Choice>
          <mc:Fallback xmlns="">
            <p:pic>
              <p:nvPicPr>
                <p:cNvPr id="18" name="Рукописный ввод 17">
                  <a:extLst>
                    <a:ext uri="{FF2B5EF4-FFF2-40B4-BE49-F238E27FC236}">
                      <a16:creationId xmlns:a16="http://schemas.microsoft.com/office/drawing/2014/main" id="{02CBC423-620A-480E-8F9F-4747FE58A28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865415" y="2947365"/>
                  <a:ext cx="334440" cy="136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0" name="Рукописный ввод 19">
                <a:extLst>
                  <a:ext uri="{FF2B5EF4-FFF2-40B4-BE49-F238E27FC236}">
                    <a16:creationId xmlns:a16="http://schemas.microsoft.com/office/drawing/2014/main" id="{33F85224-A18C-47F8-9468-347DC683D7C5}"/>
                  </a:ext>
                </a:extLst>
              </p14:cNvPr>
              <p14:cNvContentPartPr/>
              <p14:nvPr/>
            </p14:nvContentPartPr>
            <p14:xfrm>
              <a:off x="2996640" y="2044220"/>
              <a:ext cx="360" cy="360"/>
            </p14:xfrm>
          </p:contentPart>
        </mc:Choice>
        <mc:Fallback xmlns="">
          <p:pic>
            <p:nvPicPr>
              <p:cNvPr id="20" name="Рукописный ввод 19">
                <a:extLst>
                  <a:ext uri="{FF2B5EF4-FFF2-40B4-BE49-F238E27FC236}">
                    <a16:creationId xmlns:a16="http://schemas.microsoft.com/office/drawing/2014/main" id="{33F85224-A18C-47F8-9468-347DC683D7C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987640" y="203522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32FB7E0E-B41A-47AB-8B4B-DC57A90CB79A}"/>
              </a:ext>
            </a:extLst>
          </p:cNvPr>
          <p:cNvSpPr txBox="1"/>
          <p:nvPr/>
        </p:nvSpPr>
        <p:spPr>
          <a:xfrm>
            <a:off x="158750" y="1311683"/>
            <a:ext cx="61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Arial Narrow" panose="020B0606020202030204" pitchFamily="34" charset="0"/>
              </a:rPr>
              <a:t>Металлсодержащие ионные жидкости – это ионные жидкости, имеющие атом металла в составе катиона или аниона. Эти соединения имеют очень широкий спектр применения в различных областях химической технологии. В настоящей работе рассматривались ионные жидкости на основе катиона </a:t>
            </a:r>
            <a:r>
              <a:rPr lang="ru-RU" sz="1200" dirty="0" err="1">
                <a:latin typeface="Arial Narrow" panose="020B0606020202030204" pitchFamily="34" charset="0"/>
              </a:rPr>
              <a:t>децилпиридиния</a:t>
            </a:r>
            <a:r>
              <a:rPr lang="ru-RU" sz="1200" dirty="0">
                <a:latin typeface="Arial Narrow" panose="020B0606020202030204" pitchFamily="34" charset="0"/>
              </a:rPr>
              <a:t> и </a:t>
            </a:r>
            <a:r>
              <a:rPr lang="ru-RU" sz="1200" dirty="0" err="1">
                <a:latin typeface="Arial Narrow" panose="020B0606020202030204" pitchFamily="34" charset="0"/>
              </a:rPr>
              <a:t>тетрахлорометаллатных</a:t>
            </a:r>
            <a:r>
              <a:rPr lang="ru-RU" sz="1200" dirty="0">
                <a:latin typeface="Arial Narrow" panose="020B0606020202030204" pitchFamily="34" charset="0"/>
              </a:rPr>
              <a:t> анионов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D93898-2DE4-4A82-8279-AB47629D74EC}"/>
              </a:ext>
            </a:extLst>
          </p:cNvPr>
          <p:cNvSpPr txBox="1"/>
          <p:nvPr/>
        </p:nvSpPr>
        <p:spPr>
          <a:xfrm>
            <a:off x="158749" y="2163048"/>
            <a:ext cx="61372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 Narrow" panose="020B0606020202030204" pitchFamily="34" charset="0"/>
              </a:rPr>
              <a:t>Цель работы</a:t>
            </a:r>
          </a:p>
          <a:p>
            <a:pPr algn="ctr"/>
            <a:r>
              <a:rPr lang="ru-RU" sz="1100" dirty="0">
                <a:latin typeface="Arial Narrow" panose="020B0606020202030204" pitchFamily="34" charset="0"/>
              </a:rPr>
              <a:t>Синтез и анализ физико-химических свойств ионных жидкостей на основе комплексных анионов, содержащих </a:t>
            </a:r>
            <a:r>
              <a:rPr lang="en-US" sz="1100" dirty="0">
                <a:latin typeface="Arial Narrow" panose="020B0606020202030204" pitchFamily="34" charset="0"/>
              </a:rPr>
              <a:t>Ni, Mn </a:t>
            </a:r>
            <a:r>
              <a:rPr lang="ru-RU" sz="1100" dirty="0">
                <a:latin typeface="Arial Narrow" panose="020B0606020202030204" pitchFamily="34" charset="0"/>
              </a:rPr>
              <a:t>и </a:t>
            </a:r>
            <a:r>
              <a:rPr lang="en-US" sz="1100" dirty="0">
                <a:latin typeface="Arial Narrow" panose="020B0606020202030204" pitchFamily="34" charset="0"/>
              </a:rPr>
              <a:t>Co, </a:t>
            </a:r>
            <a:r>
              <a:rPr lang="ru-RU" sz="1100" dirty="0">
                <a:latin typeface="Arial Narrow" panose="020B0606020202030204" pitchFamily="34" charset="0"/>
              </a:rPr>
              <a:t>и пиридиниевых катионов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8CEE39-A3B2-4799-9B9B-96DBB69A279B}"/>
              </a:ext>
            </a:extLst>
          </p:cNvPr>
          <p:cNvSpPr txBox="1"/>
          <p:nvPr/>
        </p:nvSpPr>
        <p:spPr>
          <a:xfrm>
            <a:off x="-5804" y="9162662"/>
            <a:ext cx="32295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 Narrow" panose="020B0606020202030204" pitchFamily="34" charset="0"/>
              </a:rPr>
              <a:t>Объекты и методы исследования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</a:rPr>
              <a:t>Синтез исследуемых веществ проводился реакцией в твердой фазе при нагревании, схема реакции представлена на рисунке 1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</a:rPr>
              <a:t>Температура плавления была определена с помощью прибора </a:t>
            </a:r>
            <a:r>
              <a:rPr lang="en-US" sz="1000" dirty="0">
                <a:latin typeface="Arial Narrow" panose="020B0606020202030204" pitchFamily="34" charset="0"/>
              </a:rPr>
              <a:t>Buchi M-560</a:t>
            </a:r>
            <a:r>
              <a:rPr lang="ru-RU" sz="1000" dirty="0">
                <a:latin typeface="Arial Narrow" panose="020B0606020202030204" pitchFamily="34" charset="0"/>
              </a:rPr>
              <a:t> </a:t>
            </a:r>
            <a:endParaRPr lang="en-US" sz="1000" dirty="0">
              <a:latin typeface="Arial Narrow" panose="020B060602020203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</a:rPr>
              <a:t>Спектры Видимой области были получены на спектрофотометре сф-56 в растворах ацетонитрила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</a:rPr>
              <a:t>Термический анализ был проведен на </a:t>
            </a:r>
            <a:r>
              <a:rPr lang="ru-RU" sz="1000" dirty="0" err="1">
                <a:latin typeface="Arial Narrow" panose="020B0606020202030204" pitchFamily="34" charset="0"/>
              </a:rPr>
              <a:t>дериватографе</a:t>
            </a:r>
            <a:r>
              <a:rPr lang="en-US" sz="1000" dirty="0">
                <a:latin typeface="Arial Narrow" panose="020B0606020202030204" pitchFamily="34" charset="0"/>
              </a:rPr>
              <a:t> Termoscan-02</a:t>
            </a:r>
            <a:endParaRPr lang="ru-RU" sz="1000" dirty="0"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E76BDD-833E-4AD3-8C1F-75E31FB84763}"/>
              </a:ext>
            </a:extLst>
          </p:cNvPr>
          <p:cNvSpPr txBox="1"/>
          <p:nvPr/>
        </p:nvSpPr>
        <p:spPr>
          <a:xfrm>
            <a:off x="3231007" y="9158914"/>
            <a:ext cx="30795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 Narrow" panose="020B0606020202030204" pitchFamily="34" charset="0"/>
              </a:rPr>
              <a:t>Результаты работы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</a:rPr>
              <a:t>Синтезировано 3 вещества, общий состав которых - </a:t>
            </a:r>
            <a:r>
              <a:rPr lang="en-US" sz="1000" dirty="0">
                <a:latin typeface="Arial Narrow" panose="020B0606020202030204" pitchFamily="34" charset="0"/>
              </a:rPr>
              <a:t>[C</a:t>
            </a:r>
            <a:r>
              <a:rPr lang="ru-RU" sz="1000" baseline="-25000" dirty="0">
                <a:latin typeface="Arial Narrow" panose="020B0606020202030204" pitchFamily="34" charset="0"/>
              </a:rPr>
              <a:t>10</a:t>
            </a:r>
            <a:r>
              <a:rPr lang="en-US" sz="1000" dirty="0" err="1">
                <a:latin typeface="Arial Narrow" panose="020B0606020202030204" pitchFamily="34" charset="0"/>
              </a:rPr>
              <a:t>Pyr</a:t>
            </a:r>
            <a:r>
              <a:rPr lang="en-US" sz="1000" dirty="0">
                <a:latin typeface="Arial Narrow" panose="020B0606020202030204" pitchFamily="34" charset="0"/>
              </a:rPr>
              <a:t>][MCl</a:t>
            </a:r>
            <a:r>
              <a:rPr lang="en-US" sz="1000" baseline="-25000" dirty="0">
                <a:latin typeface="Arial Narrow" panose="020B0606020202030204" pitchFamily="34" charset="0"/>
              </a:rPr>
              <a:t>4</a:t>
            </a:r>
            <a:r>
              <a:rPr lang="en-US" sz="1000" dirty="0">
                <a:latin typeface="Arial Narrow" panose="020B0606020202030204" pitchFamily="34" charset="0"/>
              </a:rPr>
              <a:t>]</a:t>
            </a:r>
            <a:endParaRPr lang="ru-RU" sz="1000" dirty="0">
              <a:latin typeface="Arial Narrow" panose="020B060602020203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</a:rPr>
              <a:t>Определена температура плавления полученных веществ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</a:rPr>
              <a:t>Получены спектры соединений в Видимой области</a:t>
            </a:r>
            <a:endParaRPr lang="en-US" sz="1000" dirty="0">
              <a:latin typeface="Arial Narrow" panose="020B060602020203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</a:rPr>
              <a:t>Определен молярный коэффициент поглощения для ионных жидкостей на основе никеля и кобальта</a:t>
            </a:r>
            <a:endParaRPr lang="en-US" sz="1000" dirty="0">
              <a:latin typeface="Arial Narrow" panose="020B060602020203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</a:rPr>
              <a:t>Проведен термогравиметрический анализ соединений</a:t>
            </a:r>
          </a:p>
          <a:p>
            <a:pPr marL="228600" indent="-228600" algn="just">
              <a:buFont typeface="+mj-lt"/>
              <a:buAutoNum type="arabicPeriod"/>
            </a:pPr>
            <a:endParaRPr lang="ru-RU" sz="1000" dirty="0">
              <a:latin typeface="Arial Narrow" panose="020B0606020202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A1F979D-1CBB-4BAC-AC66-2C0A8332E533}"/>
              </a:ext>
            </a:extLst>
          </p:cNvPr>
          <p:cNvSpPr txBox="1"/>
          <p:nvPr/>
        </p:nvSpPr>
        <p:spPr>
          <a:xfrm>
            <a:off x="-5804" y="10743251"/>
            <a:ext cx="631631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 Narrow" panose="020B0606020202030204" pitchFamily="34" charset="0"/>
              </a:rPr>
              <a:t>Выводы</a:t>
            </a:r>
            <a:endParaRPr lang="en-US" sz="1000" b="1" dirty="0">
              <a:latin typeface="Arial Narrow" panose="020B060602020203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</a:rPr>
              <a:t>Температура плавления полученных соединений ниже 100 </a:t>
            </a:r>
            <a:r>
              <a:rPr lang="ru-RU" sz="1000" baseline="30000" dirty="0">
                <a:latin typeface="Arial Narrow" panose="020B0606020202030204" pitchFamily="34" charset="0"/>
              </a:rPr>
              <a:t>о</a:t>
            </a:r>
            <a:r>
              <a:rPr lang="ru-RU" sz="1000" dirty="0">
                <a:latin typeface="Arial Narrow" panose="020B0606020202030204" pitchFamily="34" charset="0"/>
              </a:rPr>
              <a:t>С, что позволяет отнести их к классу </a:t>
            </a:r>
            <a:r>
              <a:rPr lang="en-US" sz="1000" dirty="0">
                <a:latin typeface="Arial Narrow" panose="020B0606020202030204" pitchFamily="34" charset="0"/>
              </a:rPr>
              <a:t>RTIL (room temperature ionic liquids</a:t>
            </a:r>
            <a:r>
              <a:rPr lang="ru-RU" sz="1000" dirty="0">
                <a:latin typeface="Arial Narrow" panose="020B0606020202030204" pitchFamily="34" charset="0"/>
              </a:rPr>
              <a:t>, или ионные жидкости комнатной температуры)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</a:rPr>
              <a:t>Спектры соединений в Видимой области подтверждают наличие в составе соединений соответствующих комплексных анионов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</a:rPr>
              <a:t>Спектры марганца не позволяют определить молярный коэффициент поглощения по причине низкой оптической плотности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</a:rPr>
              <a:t>Термический анализ показывает, что разложение на воздухе происходит в 2 этапа – эндотермический и экзотермический</a:t>
            </a:r>
          </a:p>
          <a:p>
            <a:pPr marL="228600" indent="-228600" algn="just">
              <a:buFont typeface="+mj-lt"/>
              <a:buAutoNum type="arabicPeriod"/>
            </a:pPr>
            <a:endParaRPr lang="ru-RU" sz="1000" dirty="0">
              <a:latin typeface="Arial Narrow" panose="020B060602020203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ru-RU" sz="1200" dirty="0">
              <a:latin typeface="Arial Narrow" panose="020B060602020203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ru-RU" sz="1200" dirty="0">
              <a:latin typeface="Arial Narrow" panose="020B0606020202030204" pitchFamily="34" charset="0"/>
            </a:endParaRPr>
          </a:p>
        </p:txBody>
      </p:sp>
      <p:graphicFrame>
        <p:nvGraphicFramePr>
          <p:cNvPr id="26" name="Таблица 26">
            <a:extLst>
              <a:ext uri="{FF2B5EF4-FFF2-40B4-BE49-F238E27FC236}">
                <a16:creationId xmlns:a16="http://schemas.microsoft.com/office/drawing/2014/main" id="{CE5B26E4-0F21-4CFA-956B-5729CAC3A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811401"/>
              </p:ext>
            </p:extLst>
          </p:nvPr>
        </p:nvGraphicFramePr>
        <p:xfrm>
          <a:off x="3735255" y="3121356"/>
          <a:ext cx="2563945" cy="1689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244">
                  <a:extLst>
                    <a:ext uri="{9D8B030D-6E8A-4147-A177-3AD203B41FA5}">
                      <a16:colId xmlns:a16="http://schemas.microsoft.com/office/drawing/2014/main" val="3882227477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2810543734"/>
                    </a:ext>
                  </a:extLst>
                </a:gridCol>
                <a:gridCol w="1250201">
                  <a:extLst>
                    <a:ext uri="{9D8B030D-6E8A-4147-A177-3AD203B41FA5}">
                      <a16:colId xmlns:a16="http://schemas.microsoft.com/office/drawing/2014/main" val="1990682500"/>
                    </a:ext>
                  </a:extLst>
                </a:gridCol>
              </a:tblGrid>
              <a:tr h="56133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Соединение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Arial Narrow" panose="020B0606020202030204" pitchFamily="34" charset="0"/>
                        </a:rPr>
                        <a:t>T</a:t>
                      </a:r>
                      <a:r>
                        <a:rPr lang="ru-RU" sz="800" baseline="-25000" dirty="0" err="1">
                          <a:latin typeface="Arial Narrow" panose="020B0606020202030204" pitchFamily="34" charset="0"/>
                        </a:rPr>
                        <a:t>пл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800" baseline="30000" dirty="0">
                          <a:latin typeface="Arial Narrow" panose="020B0606020202030204" pitchFamily="34" charset="0"/>
                        </a:rPr>
                        <a:t>о</a:t>
                      </a:r>
                      <a:r>
                        <a:rPr lang="ru-RU" sz="800" baseline="0" dirty="0">
                          <a:latin typeface="Arial Narrow" panose="020B0606020202030204" pitchFamily="34" charset="0"/>
                        </a:rPr>
                        <a:t>С</a:t>
                      </a:r>
                      <a:endParaRPr lang="ru-RU" sz="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Полосы поглощения, </a:t>
                      </a:r>
                      <a:r>
                        <a:rPr lang="ru-RU" sz="800" dirty="0" err="1">
                          <a:latin typeface="Arial Narrow" panose="020B0606020202030204" pitchFamily="34" charset="0"/>
                        </a:rPr>
                        <a:t>нм</a:t>
                      </a:r>
                      <a:endParaRPr lang="ru-RU" sz="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9747975"/>
                  </a:ext>
                </a:extLst>
              </a:tr>
              <a:tr h="376058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 Narrow" panose="020B0606020202030204" pitchFamily="34" charset="0"/>
                        </a:rPr>
                        <a:t>[C</a:t>
                      </a:r>
                      <a:r>
                        <a:rPr lang="en-US" sz="800" baseline="-25000" dirty="0">
                          <a:latin typeface="Arial Narrow" panose="020B0606020202030204" pitchFamily="34" charset="0"/>
                        </a:rPr>
                        <a:t>10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Pyr][NiCl</a:t>
                      </a:r>
                      <a:r>
                        <a:rPr lang="en-US" sz="800" baseline="-25000" dirty="0"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]</a:t>
                      </a:r>
                      <a:endParaRPr lang="ru-RU" sz="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63-65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622, 655, 701, 860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9351130"/>
                  </a:ext>
                </a:extLst>
              </a:tr>
              <a:tr h="376058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 Narrow" panose="020B0606020202030204" pitchFamily="34" charset="0"/>
                        </a:rPr>
                        <a:t>[C</a:t>
                      </a:r>
                      <a:r>
                        <a:rPr lang="en-US" sz="800" baseline="-25000" dirty="0">
                          <a:latin typeface="Arial Narrow" panose="020B0606020202030204" pitchFamily="34" charset="0"/>
                        </a:rPr>
                        <a:t>10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Pyr][MnCl</a:t>
                      </a:r>
                      <a:r>
                        <a:rPr lang="en-US" sz="800" baseline="-25000" dirty="0"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]</a:t>
                      </a:r>
                      <a:endParaRPr lang="ru-RU" sz="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39-41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429, 444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0652974"/>
                  </a:ext>
                </a:extLst>
              </a:tr>
              <a:tr h="376058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 Narrow" panose="020B0606020202030204" pitchFamily="34" charset="0"/>
                        </a:rPr>
                        <a:t>[C</a:t>
                      </a:r>
                      <a:r>
                        <a:rPr lang="en-US" sz="800" baseline="-25000" dirty="0">
                          <a:latin typeface="Arial Narrow" panose="020B0606020202030204" pitchFamily="34" charset="0"/>
                        </a:rPr>
                        <a:t>10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Pyr][CoCl</a:t>
                      </a:r>
                      <a:r>
                        <a:rPr lang="en-US" sz="800" baseline="-25000" dirty="0"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]</a:t>
                      </a:r>
                      <a:endParaRPr lang="ru-RU" sz="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46-47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451, 532, 590, 623, 710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3110357"/>
                  </a:ext>
                </a:extLst>
              </a:tr>
            </a:tbl>
          </a:graphicData>
        </a:graphic>
      </p:graphicFrame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765BE39B-E119-4F0A-979C-FA8F9C87D6EE}"/>
              </a:ext>
            </a:extLst>
          </p:cNvPr>
          <p:cNvCxnSpPr>
            <a:cxnSpLocks/>
          </p:cNvCxnSpPr>
          <p:nvPr/>
        </p:nvCxnSpPr>
        <p:spPr>
          <a:xfrm flipV="1">
            <a:off x="-16228" y="1311685"/>
            <a:ext cx="6458592" cy="7995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11CAE189-C39C-43C7-8EF2-13AC8F64AD47}"/>
              </a:ext>
            </a:extLst>
          </p:cNvPr>
          <p:cNvCxnSpPr>
            <a:cxnSpLocks/>
          </p:cNvCxnSpPr>
          <p:nvPr/>
        </p:nvCxnSpPr>
        <p:spPr>
          <a:xfrm>
            <a:off x="-16228" y="2144456"/>
            <a:ext cx="6458592" cy="13439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CD6E2F5-F617-4F02-BD74-51AC4A98C667}"/>
              </a:ext>
            </a:extLst>
          </p:cNvPr>
          <p:cNvSpPr txBox="1"/>
          <p:nvPr/>
        </p:nvSpPr>
        <p:spPr>
          <a:xfrm>
            <a:off x="-5804" y="4069370"/>
            <a:ext cx="3695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Рисунок 1.</a:t>
            </a:r>
            <a:r>
              <a:rPr lang="ru-RU" sz="1200" dirty="0">
                <a:latin typeface="Arial Narrow" panose="020B0606020202030204" pitchFamily="34" charset="0"/>
              </a:rPr>
              <a:t> Общая схема синтеза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80014E81-F726-4D78-9A9C-2A693F2CAF06}"/>
              </a:ext>
            </a:extLst>
          </p:cNvPr>
          <p:cNvCxnSpPr>
            <a:cxnSpLocks/>
          </p:cNvCxnSpPr>
          <p:nvPr/>
        </p:nvCxnSpPr>
        <p:spPr>
          <a:xfrm>
            <a:off x="-16228" y="2809406"/>
            <a:ext cx="6458592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EEFA8719-97F5-4AE9-A6C2-2EFBF482C8F1}"/>
              </a:ext>
            </a:extLst>
          </p:cNvPr>
          <p:cNvCxnSpPr>
            <a:cxnSpLocks/>
          </p:cNvCxnSpPr>
          <p:nvPr/>
        </p:nvCxnSpPr>
        <p:spPr>
          <a:xfrm flipH="1" flipV="1">
            <a:off x="3689675" y="2808730"/>
            <a:ext cx="32880" cy="440367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8ADAFCDD-C4A3-43A0-9B2A-E904D217E3F2}"/>
              </a:ext>
            </a:extLst>
          </p:cNvPr>
          <p:cNvSpPr txBox="1"/>
          <p:nvPr/>
        </p:nvSpPr>
        <p:spPr>
          <a:xfrm>
            <a:off x="3686527" y="2825524"/>
            <a:ext cx="28089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 Narrow" panose="020B0606020202030204" pitchFamily="34" charset="0"/>
              </a:rPr>
              <a:t>Таблица 1. </a:t>
            </a:r>
            <a:r>
              <a:rPr lang="ru-RU" sz="1000" dirty="0">
                <a:latin typeface="Arial Narrow" panose="020B0606020202030204" pitchFamily="34" charset="0"/>
              </a:rPr>
              <a:t>Свойства полученных соединений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B5A5CAD-0507-4054-9637-CE1AF84BBAF3}"/>
              </a:ext>
            </a:extLst>
          </p:cNvPr>
          <p:cNvSpPr txBox="1"/>
          <p:nvPr/>
        </p:nvSpPr>
        <p:spPr>
          <a:xfrm>
            <a:off x="-16227" y="8913432"/>
            <a:ext cx="6326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Рисунок </a:t>
            </a:r>
            <a:r>
              <a:rPr lang="en-US" sz="1200" b="1" dirty="0">
                <a:latin typeface="Arial Narrow" panose="020B0606020202030204" pitchFamily="34" charset="0"/>
              </a:rPr>
              <a:t>3</a:t>
            </a:r>
            <a:r>
              <a:rPr lang="ru-RU" sz="1200" b="1" dirty="0">
                <a:latin typeface="Arial Narrow" panose="020B0606020202030204" pitchFamily="34" charset="0"/>
              </a:rPr>
              <a:t>.</a:t>
            </a:r>
            <a:r>
              <a:rPr lang="ru-RU" sz="1200" dirty="0">
                <a:latin typeface="Arial Narrow" panose="020B0606020202030204" pitchFamily="34" charset="0"/>
              </a:rPr>
              <a:t> Спектры полученных соединений в УФ/Видимой области 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3771D59B-92B8-4A53-8B6D-B1E3DFB16779}"/>
              </a:ext>
            </a:extLst>
          </p:cNvPr>
          <p:cNvCxnSpPr>
            <a:cxnSpLocks/>
          </p:cNvCxnSpPr>
          <p:nvPr/>
        </p:nvCxnSpPr>
        <p:spPr>
          <a:xfrm>
            <a:off x="-14819" y="7212406"/>
            <a:ext cx="6457183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5CDE3617-E79E-4D93-9FBD-1F074A849801}"/>
              </a:ext>
            </a:extLst>
          </p:cNvPr>
          <p:cNvCxnSpPr>
            <a:cxnSpLocks/>
          </p:cNvCxnSpPr>
          <p:nvPr/>
        </p:nvCxnSpPr>
        <p:spPr>
          <a:xfrm>
            <a:off x="3227387" y="9179394"/>
            <a:ext cx="0" cy="156385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F419076F-C24D-4213-8CC8-35A979895C83}"/>
              </a:ext>
            </a:extLst>
          </p:cNvPr>
          <p:cNvCxnSpPr>
            <a:cxnSpLocks/>
          </p:cNvCxnSpPr>
          <p:nvPr/>
        </p:nvCxnSpPr>
        <p:spPr>
          <a:xfrm>
            <a:off x="-16228" y="4499267"/>
            <a:ext cx="3718603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47D57F46-E56F-482C-ABA3-1B1C0CA97B43}"/>
              </a:ext>
            </a:extLst>
          </p:cNvPr>
          <p:cNvCxnSpPr>
            <a:cxnSpLocks/>
          </p:cNvCxnSpPr>
          <p:nvPr/>
        </p:nvCxnSpPr>
        <p:spPr>
          <a:xfrm>
            <a:off x="-14819" y="10743250"/>
            <a:ext cx="6457183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C143E5D8-B7B2-45AE-A5BE-052A8D8E91A6}"/>
              </a:ext>
            </a:extLst>
          </p:cNvPr>
          <p:cNvCxnSpPr>
            <a:cxnSpLocks/>
          </p:cNvCxnSpPr>
          <p:nvPr/>
        </p:nvCxnSpPr>
        <p:spPr>
          <a:xfrm>
            <a:off x="-28280" y="9179394"/>
            <a:ext cx="6457183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6CD82F8-A4D5-4F4D-B327-A0EE4C03D875}"/>
              </a:ext>
            </a:extLst>
          </p:cNvPr>
          <p:cNvSpPr txBox="1"/>
          <p:nvPr/>
        </p:nvSpPr>
        <p:spPr>
          <a:xfrm>
            <a:off x="3641219" y="5066138"/>
            <a:ext cx="28089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Arial Narrow" panose="020B0606020202030204" pitchFamily="34" charset="0"/>
              </a:rPr>
              <a:t>Таблица 2. </a:t>
            </a:r>
            <a:r>
              <a:rPr lang="ru-RU" sz="1000" dirty="0">
                <a:latin typeface="Arial Narrow" panose="020B0606020202030204" pitchFamily="34" charset="0"/>
              </a:rPr>
              <a:t>Молярные коэффициенты поглощения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F0FFF8A0-975D-440C-8B53-43D6855FA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274988"/>
              </p:ext>
            </p:extLst>
          </p:nvPr>
        </p:nvGraphicFramePr>
        <p:xfrm>
          <a:off x="3750495" y="5335920"/>
          <a:ext cx="2563944" cy="1374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972">
                  <a:extLst>
                    <a:ext uri="{9D8B030D-6E8A-4147-A177-3AD203B41FA5}">
                      <a16:colId xmlns:a16="http://schemas.microsoft.com/office/drawing/2014/main" val="129332218"/>
                    </a:ext>
                  </a:extLst>
                </a:gridCol>
                <a:gridCol w="1281972">
                  <a:extLst>
                    <a:ext uri="{9D8B030D-6E8A-4147-A177-3AD203B41FA5}">
                      <a16:colId xmlns:a16="http://schemas.microsoft.com/office/drawing/2014/main" val="1716725735"/>
                    </a:ext>
                  </a:extLst>
                </a:gridCol>
              </a:tblGrid>
              <a:tr h="45828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Соединение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Молярный коэффициент поглощения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8279179"/>
                  </a:ext>
                </a:extLst>
              </a:tr>
              <a:tr h="45828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 Narrow" panose="020B0606020202030204" pitchFamily="34" charset="0"/>
                        </a:rPr>
                        <a:t>[C</a:t>
                      </a:r>
                      <a:r>
                        <a:rPr lang="en-US" sz="800" baseline="-25000" dirty="0">
                          <a:latin typeface="Arial Narrow" panose="020B0606020202030204" pitchFamily="34" charset="0"/>
                        </a:rPr>
                        <a:t>10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Pyr][NiCl</a:t>
                      </a:r>
                      <a:r>
                        <a:rPr lang="en-US" sz="800" baseline="-25000" dirty="0"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]</a:t>
                      </a:r>
                      <a:endParaRPr lang="ru-RU" sz="8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ru-RU" sz="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101,16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1003357"/>
                  </a:ext>
                </a:extLst>
              </a:tr>
              <a:tr h="45828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 Narrow" panose="020B0606020202030204" pitchFamily="34" charset="0"/>
                        </a:rPr>
                        <a:t>[C</a:t>
                      </a:r>
                      <a:r>
                        <a:rPr lang="en-US" sz="800" baseline="-25000" dirty="0">
                          <a:latin typeface="Arial Narrow" panose="020B0606020202030204" pitchFamily="34" charset="0"/>
                        </a:rPr>
                        <a:t>10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Pyr][CoCl</a:t>
                      </a:r>
                      <a:r>
                        <a:rPr lang="en-US" sz="800" baseline="-25000" dirty="0">
                          <a:latin typeface="Arial Narrow" panose="020B0606020202030204" pitchFamily="34" charset="0"/>
                        </a:rPr>
                        <a:t>4</a:t>
                      </a:r>
                      <a:r>
                        <a:rPr lang="en-US" sz="800" baseline="0" dirty="0">
                          <a:latin typeface="Arial Narrow" panose="020B0606020202030204" pitchFamily="34" charset="0"/>
                        </a:rPr>
                        <a:t>]</a:t>
                      </a:r>
                      <a:endParaRPr lang="ru-RU" sz="800" dirty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ru-RU" sz="8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 Narrow" panose="020B0606020202030204" pitchFamily="34" charset="0"/>
                        </a:rPr>
                        <a:t>263,24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9445059"/>
                  </a:ext>
                </a:extLst>
              </a:tr>
            </a:tbl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5E0FDF1-F64C-4B8A-80AC-A573EC2F97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259418"/>
              </p:ext>
            </p:extLst>
          </p:nvPr>
        </p:nvGraphicFramePr>
        <p:xfrm>
          <a:off x="2143765" y="7241307"/>
          <a:ext cx="2159999" cy="1652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Graph" r:id="rId19" imgW="3920760" imgH="3000960" progId="Origin50.Graph">
                  <p:embed/>
                </p:oleObj>
              </mc:Choice>
              <mc:Fallback>
                <p:oleObj name="Graph" r:id="rId19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143765" y="7241307"/>
                        <a:ext cx="2159999" cy="1652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7FF08E4F-56F5-4309-A838-79DE06D9EE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520183"/>
              </p:ext>
            </p:extLst>
          </p:nvPr>
        </p:nvGraphicFramePr>
        <p:xfrm>
          <a:off x="44450" y="7245223"/>
          <a:ext cx="2160001" cy="1652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Graph" r:id="rId21" imgW="3920760" imgH="3000960" progId="Origin50.Graph">
                  <p:embed/>
                </p:oleObj>
              </mc:Choice>
              <mc:Fallback>
                <p:oleObj name="Graph" r:id="rId21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4450" y="7245223"/>
                        <a:ext cx="2160001" cy="1652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7940493C-6F10-4B5E-BD6E-326DC6E788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118581"/>
              </p:ext>
            </p:extLst>
          </p:nvPr>
        </p:nvGraphicFramePr>
        <p:xfrm>
          <a:off x="4170422" y="7241447"/>
          <a:ext cx="2160001" cy="1652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Graph" r:id="rId23" imgW="3920760" imgH="3000960" progId="Origin50.Graph">
                  <p:embed/>
                </p:oleObj>
              </mc:Choice>
              <mc:Fallback>
                <p:oleObj name="Graph" r:id="rId23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170422" y="7241447"/>
                        <a:ext cx="2160001" cy="1652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6F6775B2-4B98-4340-981B-8F6858579545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2058" y="4666081"/>
            <a:ext cx="1688477" cy="1053437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9E39782C-2D27-408A-B118-792F54ED6E3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0" y="6005016"/>
            <a:ext cx="1688478" cy="103906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FC906A9E-B71D-43E6-9518-B0F198B52CAA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0" y="4668967"/>
            <a:ext cx="1688478" cy="1048490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FF69CC32-2E4A-42A1-B41D-14B07D89D90A}"/>
              </a:ext>
            </a:extLst>
          </p:cNvPr>
          <p:cNvSpPr txBox="1"/>
          <p:nvPr/>
        </p:nvSpPr>
        <p:spPr>
          <a:xfrm>
            <a:off x="1907544" y="6258642"/>
            <a:ext cx="1727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Narrow" panose="020B0606020202030204" pitchFamily="34" charset="0"/>
              </a:rPr>
              <a:t>Рисунок 3. </a:t>
            </a:r>
            <a:r>
              <a:rPr lang="ru-RU" sz="1200" dirty="0">
                <a:latin typeface="Arial Narrow" panose="020B0606020202030204" pitchFamily="34" charset="0"/>
              </a:rPr>
              <a:t>Термический анализ соединений</a:t>
            </a:r>
          </a:p>
        </p:txBody>
      </p:sp>
    </p:spTree>
    <p:extLst>
      <p:ext uri="{BB962C8B-B14F-4D97-AF65-F5344CB8AC3E}">
        <p14:creationId xmlns:p14="http://schemas.microsoft.com/office/powerpoint/2010/main" val="268458092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1269</TotalTime>
  <Words>360</Words>
  <Application>Microsoft Office PowerPoint</Application>
  <PresentationFormat>Широкоэкранный</PresentationFormat>
  <Paragraphs>47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Bahnschrift Condensed</vt:lpstr>
      <vt:lpstr>Century Schoolbook</vt:lpstr>
      <vt:lpstr>Wingdings 2</vt:lpstr>
      <vt:lpstr>Вид</vt:lpstr>
      <vt:lpstr>CS ChemDraw Drawing</vt:lpstr>
      <vt:lpstr>Graph</vt:lpstr>
      <vt:lpstr>Физико-химические свойства N-алкилпиридиниевых ионных жидкостей с галогенометаллатными анионами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Пиридиниевые ионные жидкости на основе металлсодержащих анионов</dc:title>
  <dc:creator>Юлмасов Глеб Сергеевич</dc:creator>
  <cp:lastModifiedBy>Пользователь Windows</cp:lastModifiedBy>
  <cp:revision>27</cp:revision>
  <dcterms:created xsi:type="dcterms:W3CDTF">2022-03-27T07:12:38Z</dcterms:created>
  <dcterms:modified xsi:type="dcterms:W3CDTF">2023-03-21T10:20:47Z</dcterms:modified>
</cp:coreProperties>
</file>