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6858000" cy="9144000"/>
  <p:defaultTextStyle>
    <a:defPPr>
      <a:defRPr lang="ru-RU"/>
    </a:defPPr>
    <a:lvl1pPr marL="0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71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6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71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6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42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7" algn="l" defTabSz="91427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181" y="-58"/>
      </p:cViewPr>
      <p:guideLst>
        <p:guide orient="horz" pos="9537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AE684-EFD3-42AD-91B2-3FFD41A83D23}" type="datetimeFigureOut">
              <a:rPr lang="ru-RU" smtClean="0"/>
              <a:t>17.03.2023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87588-3718-4D66-974E-1553C9776E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04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71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536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671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806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942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077" algn="l" defTabSz="9142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17738" y="685800"/>
            <a:ext cx="24225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7588-3718-4D66-974E-1553C9776EE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54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9406425"/>
            <a:ext cx="18178780" cy="64905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1212610"/>
            <a:ext cx="4812030" cy="2583610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1" y="1212610"/>
            <a:ext cx="14079643" cy="258361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19457695"/>
            <a:ext cx="18178780" cy="601393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9341" y="7065334"/>
            <a:ext cx="9445837" cy="19983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871624" y="7065334"/>
            <a:ext cx="9445837" cy="19983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1" y="6777950"/>
            <a:ext cx="9449551" cy="28247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69341" y="9602677"/>
            <a:ext cx="9449551" cy="174460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199" y="6777950"/>
            <a:ext cx="9453263" cy="28247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864199" y="9602677"/>
            <a:ext cx="9453263" cy="174460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61646" y="1205598"/>
            <a:ext cx="11955815" cy="25843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1" y="6336372"/>
            <a:ext cx="7036110" cy="207123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7065334"/>
            <a:ext cx="19248120" cy="19983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1" y="28065058"/>
            <a:ext cx="4990253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28065058"/>
            <a:ext cx="6772487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8" y="28065058"/>
            <a:ext cx="4990253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730395" y="15782982"/>
            <a:ext cx="11449272" cy="7294288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Дерягина-Мюллера-Топорова,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отличие от модели Герца, учитывает адгезию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путем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введения величины работы силы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адгезии 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равной удельной энергии, отнесенной к единице площади контакта, необходимой для разрыва контакта наконечника и исследуемой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поверхности. </a:t>
            </a: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 данной работе по экспериментальным силовым кривым (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рис.2),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полученным в работе [1], были вычислены значения силы адгезии и получены значения удельной поверхностной энергии по формуле [2]:</a:t>
            </a:r>
          </a:p>
          <a:p>
            <a:pPr algn="just"/>
            <a:endParaRPr lang="ru-RU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                    </a:t>
            </a:r>
            <a:endParaRPr lang="ru-RU" sz="28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сила адгезии; R – радиус наконечника зонда.</a:t>
            </a:r>
          </a:p>
          <a:p>
            <a:pPr algn="just"/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005799" y="20363335"/>
            <a:ext cx="2898464" cy="8687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Надпись 2"/>
          <p:cNvSpPr txBox="1">
            <a:spLocks noChangeArrowheads="1"/>
          </p:cNvSpPr>
          <p:nvPr/>
        </p:nvSpPr>
        <p:spPr bwMode="auto">
          <a:xfrm>
            <a:off x="13259734" y="20475244"/>
            <a:ext cx="2884314" cy="64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6350" indent="-6350" algn="just">
              <a:lnSpc>
                <a:spcPct val="112000"/>
              </a:lnSpc>
              <a:spcAft>
                <a:spcPts val="0"/>
              </a:spcAft>
            </a:pPr>
            <a:r>
              <a:rPr lang="ru-RU" sz="3200" dirty="0">
                <a:effectLst/>
                <a:latin typeface="Times New Roman"/>
                <a:ea typeface="Yu Mincho"/>
              </a:rPr>
              <a:t>γ = F</a:t>
            </a:r>
            <a:r>
              <a:rPr lang="ru-RU" sz="3200" baseline="-25000" dirty="0">
                <a:effectLst/>
                <a:latin typeface="Times New Roman"/>
                <a:ea typeface="Yu Mincho"/>
              </a:rPr>
              <a:t>a</a:t>
            </a:r>
            <a:r>
              <a:rPr lang="en-US" sz="3200" baseline="-25000" dirty="0">
                <a:effectLst/>
                <a:latin typeface="Times New Roman"/>
                <a:ea typeface="Yu Mincho"/>
              </a:rPr>
              <a:t>d </a:t>
            </a:r>
            <a:r>
              <a:rPr lang="ru-RU" sz="3200" dirty="0">
                <a:effectLst/>
                <a:latin typeface="Times New Roman"/>
                <a:ea typeface="Yu Mincho"/>
              </a:rPr>
              <a:t>/ (</a:t>
            </a:r>
            <a:r>
              <a:rPr lang="ru-RU" sz="3200" dirty="0" smtClean="0">
                <a:effectLst/>
                <a:latin typeface="Times New Roman"/>
                <a:ea typeface="Yu Mincho"/>
              </a:rPr>
              <a:t>2πR)</a:t>
            </a:r>
            <a:endParaRPr lang="ru-RU" sz="3200" dirty="0">
              <a:effectLst/>
              <a:latin typeface="Times New Roman"/>
              <a:ea typeface="Yu Minch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8664" y="58922"/>
            <a:ext cx="16880686" cy="2637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95181" tIns="147590" rIns="295181" bIns="147590" rtlCol="0">
            <a:spAutoFit/>
          </a:bodyPr>
          <a:lstStyle/>
          <a:p>
            <a:r>
              <a:rPr lang="ru-RU" sz="3000" b="1" dirty="0">
                <a:solidFill>
                  <a:srgbClr val="002060"/>
                </a:solidFill>
                <a:cs typeface="Times New Roman" panose="02020603050405020304" pitchFamily="18" charset="0"/>
              </a:rPr>
              <a:t>Шамарина </a:t>
            </a:r>
            <a:r>
              <a:rPr lang="ru-RU" sz="3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К.А.</a:t>
            </a:r>
            <a:r>
              <a:rPr lang="ru-RU" sz="3000" b="1" baseline="30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</a:t>
            </a:r>
            <a:endParaRPr lang="en-US" sz="3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3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Научный руководитель</a:t>
            </a:r>
            <a:r>
              <a:rPr lang="ru-RU" sz="3000" b="1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ru-RU" sz="3000" b="1" smtClean="0">
                <a:solidFill>
                  <a:srgbClr val="002060"/>
                </a:solidFill>
                <a:cs typeface="Times New Roman" panose="02020603050405020304" pitchFamily="18" charset="0"/>
              </a:rPr>
              <a:t>доцент </a:t>
            </a:r>
            <a:r>
              <a:rPr lang="ru-RU" sz="3000" b="1">
                <a:solidFill>
                  <a:srgbClr val="002060"/>
                </a:solidFill>
                <a:cs typeface="Times New Roman" panose="02020603050405020304" pitchFamily="18" charset="0"/>
              </a:rPr>
              <a:t>к.х.н</a:t>
            </a:r>
            <a:r>
              <a:rPr lang="ru-RU" sz="3000" b="1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ru-RU" sz="3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Веролайнен</a:t>
            </a:r>
            <a:r>
              <a:rPr lang="ru-RU" sz="3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Н.В.</a:t>
            </a:r>
            <a:r>
              <a:rPr lang="ru-RU" sz="3000" b="1" baseline="30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</a:t>
            </a:r>
            <a:r>
              <a:rPr lang="ru-RU" sz="3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sz="3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доцент </a:t>
            </a:r>
            <a:r>
              <a:rPr lang="ru-RU" sz="3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к.ф.-м.н</a:t>
            </a:r>
            <a:r>
              <a:rPr lang="ru-RU" sz="3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ru-RU" sz="3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Кузнецова Ю.В.</a:t>
            </a:r>
            <a:r>
              <a:rPr lang="ru-RU" sz="3000" b="1" baseline="30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  <a:endParaRPr lang="ru-RU" sz="3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Тверской Государственный </a:t>
            </a:r>
            <a:r>
              <a:rPr lang="ru-RU" sz="3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Университет</a:t>
            </a:r>
          </a:p>
          <a:p>
            <a:r>
              <a:rPr lang="ru-RU" sz="3000" baseline="30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</a:t>
            </a:r>
            <a:r>
              <a:rPr lang="ru-RU" sz="3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Кафедра </a:t>
            </a:r>
            <a:r>
              <a:rPr lang="ru-RU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органической химии, </a:t>
            </a:r>
            <a:r>
              <a:rPr lang="ru-RU" sz="3000" baseline="30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  <a:r>
              <a:rPr lang="ru-RU" sz="3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кафедра </a:t>
            </a:r>
            <a:r>
              <a:rPr lang="ru-RU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физики конденсированного состояния </a:t>
            </a:r>
            <a:endParaRPr lang="ru-RU" sz="30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3437250" y="2207147"/>
            <a:ext cx="17670600" cy="97787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95181" tIns="147590" rIns="295181" bIns="147590">
            <a:noAutofit/>
          </a:bodyPr>
          <a:lstStyle>
            <a:lvl1pPr algn="ctr" defTabSz="91430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ОЦЕНКА ЗНАЧЕНИЙ СИЛЫ АДГЕЗИИ И УДЕЛЬНОЙ ПОВЕРХНОСТНОЙ ЭНЕРГИИ НАПОЛНЕННОГО ПОЛИМЕРА </a:t>
            </a:r>
            <a:r>
              <a:rPr lang="ru-RU" sz="10300" b="1" dirty="0">
                <a:solidFill>
                  <a:srgbClr val="002060"/>
                </a:solidFill>
              </a:rPr>
              <a:t/>
            </a:r>
            <a:br>
              <a:rPr lang="ru-RU" sz="10300" b="1" dirty="0">
                <a:solidFill>
                  <a:srgbClr val="002060"/>
                </a:solidFill>
              </a:rPr>
            </a:br>
            <a:endParaRPr lang="ru-RU" sz="10300" b="1" dirty="0">
              <a:solidFill>
                <a:srgbClr val="00206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02053" y="3834731"/>
            <a:ext cx="20590165" cy="3013325"/>
          </a:xfrm>
          <a:prstGeom prst="flowChartAlternate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59186" y="3521719"/>
            <a:ext cx="20820433" cy="3598751"/>
          </a:xfrm>
          <a:prstGeom prst="flowChartAlternateProcess">
            <a:avLst/>
          </a:prstGeom>
          <a:noFill/>
        </p:spPr>
        <p:txBody>
          <a:bodyPr wrap="square" lIns="295181" tIns="147590" rIns="295181" bIns="147590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Полимерные композиты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находят большое применение в различных областях промышленности. Механические и эксплуатационные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свойства напрямую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зависят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 структуры материалов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Поэтому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актуальным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задача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исследования локальных поверхностных свойств композитов.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Наиболее перспективным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методом,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который позволяет исследовать не только структуру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материала,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и его локальные механические свойства, является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атомно-силовая микроскопия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(АСМ). </a:t>
            </a:r>
            <a:endParaRPr lang="ru-RU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623" y="7243098"/>
            <a:ext cx="20047015" cy="1080599"/>
          </a:xfrm>
          <a:prstGeom prst="rect">
            <a:avLst/>
          </a:prstGeom>
          <a:noFill/>
        </p:spPr>
        <p:txBody>
          <a:bodyPr wrap="square" lIns="94791" tIns="47394" rIns="94791" bIns="47394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оценить значения силы адгезии и удельной поверхностной энергии полимерной плёнки с помощью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метода контактной спектроскопии на установке сканирующего зондового микроскопа.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20176" y="7180809"/>
            <a:ext cx="20590165" cy="1262434"/>
          </a:xfrm>
          <a:prstGeom prst="flowChartAlternate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91" tIns="47394" rIns="94791" bIns="47394"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59185" y="8731275"/>
            <a:ext cx="20590165" cy="4275827"/>
          </a:xfrm>
          <a:prstGeom prst="flowChartAlternate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91" tIns="47394" rIns="94791" bIns="47394"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46874" y="8795681"/>
            <a:ext cx="5528951" cy="584759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Объекты исследования: 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16" y="9523363"/>
            <a:ext cx="4269461" cy="261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54487" y="9007721"/>
            <a:ext cx="12846564" cy="4401189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pPr algn="just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Лестосил СМ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 каучук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силоксановый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блоксополимер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формулой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{[(C</a:t>
            </a:r>
            <a:r>
              <a:rPr lang="en-US" sz="32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SiO]</a:t>
            </a:r>
            <a:r>
              <a:rPr lang="en-US" sz="32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[C</a:t>
            </a:r>
            <a:r>
              <a:rPr lang="en-US" sz="32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2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[(CH</a:t>
            </a:r>
            <a:r>
              <a:rPr lang="en-US" sz="32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SiO]</a:t>
            </a:r>
            <a:r>
              <a:rPr lang="en-US" sz="32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32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где а=0.3;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=0.003; с=1;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=130. Применяется для приготовления наполненных и ненаполненных покрытий, пригодных в интервале температур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-60°С до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+250°С.</a:t>
            </a: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 качестве наполнителя использовали карбонильное железо, модифицированное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растворе катионного ПАВ (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цетилпиридиния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бромид).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3867" y="12143006"/>
            <a:ext cx="6119349" cy="523204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 1.Композитные плёнки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63203" y="13339787"/>
            <a:ext cx="20529015" cy="9737484"/>
          </a:xfrm>
          <a:prstGeom prst="flowChartAlternate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91" tIns="47394" rIns="94791" bIns="47394"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63203" y="25520580"/>
            <a:ext cx="20612401" cy="2574376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91" tIns="47394" rIns="94791" bIns="47394" rtlCol="0" anchor="ctr"/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50346" y="27309339"/>
            <a:ext cx="19776980" cy="2574376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91" tIns="47394" rIns="94791" bIns="47394" rtlCol="0" anchor="ctr"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3960" indent="-473960" algn="just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Кузнецова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Ю.В.,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Веролайнен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Н.В.,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Шамарина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К.А. Получение локальных значений модуля Юнга на поверхности полимеров методом контактной силовой спектроскопии // XXIX Российская конференция по электронной микроскопии RCEM-2022 – Москва, 2022. –  С.565-566</a:t>
            </a:r>
          </a:p>
          <a:p>
            <a:pPr marL="473960" indent="-473960" algn="just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Кузнецова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Т.А., Чижик Н.В., Ширяева Т.И.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Микрозонды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определения силы адгезии и удельной поверхностной энергии методом атомно-силовой микроскопии // Приборы и методы измерений – Изд-во БНТУ, 2013, №1(6). –  С.41-45</a:t>
            </a:r>
          </a:p>
          <a:p>
            <a:pPr algn="just"/>
            <a:endParaRPr lang="ru-RU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0346" y="23420907"/>
            <a:ext cx="19693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етодом атомно-силовой микроскопии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определены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адгезионные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силы между поверхностью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композита и поверхностью зонда, значение силы адгезии составило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Вычислено значение удельной поверхностной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энергии —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0,03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Н/м.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Полученные значения в дальнейшем могут применятся для расчёта модуля Юнга по модели Дерягина-Мюллера-Топорова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05699" y="21762079"/>
            <a:ext cx="7261037" cy="954091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 2. Силовая кривая отвода зонда от образца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16" y="13915852"/>
            <a:ext cx="6273804" cy="778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730395" y="13771835"/>
            <a:ext cx="1144927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Ранее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проведено исследование методом контактной спектроскопии на установке сканирующего зондового микроскопа Solver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P47.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расчета локальных значений модуля Юнга на поверхности образца применялась модель Герца [1].</a:t>
            </a:r>
          </a:p>
          <a:p>
            <a:endParaRPr lang="ru-RU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46" y="58922"/>
            <a:ext cx="3113196" cy="346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1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</TotalTime>
  <Words>212</Words>
  <Application>Microsoft Office PowerPoint</Application>
  <PresentationFormat>Произвольный</PresentationFormat>
  <Paragraphs>34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User</cp:lastModifiedBy>
  <cp:revision>103</cp:revision>
  <dcterms:created xsi:type="dcterms:W3CDTF">2022-03-22T06:26:45Z</dcterms:created>
  <dcterms:modified xsi:type="dcterms:W3CDTF">2023-03-17T06:10:54Z</dcterms:modified>
</cp:coreProperties>
</file>