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78B"/>
    <a:srgbClr val="FFD3FC"/>
    <a:srgbClr val="FFFFFF"/>
    <a:srgbClr val="30CBED"/>
    <a:srgbClr val="F7FC7E"/>
    <a:srgbClr val="B2B2B2"/>
    <a:srgbClr val="202020"/>
    <a:srgbClr val="323232"/>
    <a:srgbClr val="CC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7" y="432"/>
      </p:cViewPr>
      <p:guideLst>
        <p:guide orient="horz" pos="213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350" y="90805"/>
            <a:ext cx="8622665" cy="901065"/>
          </a:xfrm>
          <a:ln>
            <a:solidFill>
              <a:srgbClr val="30CBED"/>
            </a:solidFill>
          </a:ln>
        </p:spPr>
        <p:txBody>
          <a:bodyPr>
            <a:noAutofit/>
          </a:bodyPr>
          <a:lstStyle/>
          <a:p>
            <a:r>
              <a:rPr lang="ru-RU" sz="1500">
                <a:latin typeface="Times New Roman" panose="02020603050405020304" charset="0"/>
                <a:cs typeface="Times New Roman" panose="02020603050405020304" charset="0"/>
              </a:rPr>
              <a:t>Шебеченкова А.Н</a:t>
            </a:r>
            <a:r>
              <a:rPr lang="ru-RU" sz="1500" baseline="30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sz="1500">
                <a:latin typeface="Times New Roman" panose="02020603050405020304" charset="0"/>
                <a:cs typeface="Times New Roman" panose="02020603050405020304" charset="0"/>
              </a:rPr>
              <a:t>., Русакова Н.П.</a:t>
            </a:r>
            <a:r>
              <a:rPr lang="ru-RU" sz="1500" baseline="30000">
                <a:latin typeface="Times New Roman" panose="02020603050405020304" charset="0"/>
                <a:cs typeface="Times New Roman" panose="02020603050405020304" charset="0"/>
              </a:rPr>
              <a:t>1</a:t>
            </a:r>
            <a:br>
              <a:rPr lang="ru-RU" sz="1500" baseline="30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1500" baseline="30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ru-RU" sz="1500">
                <a:latin typeface="Times New Roman" panose="02020603050405020304" charset="0"/>
                <a:cs typeface="Times New Roman" panose="02020603050405020304" charset="0"/>
              </a:rPr>
              <a:t>Тверской государственный университет</a:t>
            </a:r>
            <a:br>
              <a:rPr lang="ru-RU" sz="15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1500">
                <a:latin typeface="Times New Roman" panose="02020603050405020304" charset="0"/>
                <a:cs typeface="Times New Roman" panose="02020603050405020304" charset="0"/>
              </a:rPr>
              <a:t>E-mail: anshebechenkova@gmail.com</a:t>
            </a: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358140" y="2332990"/>
            <a:ext cx="9144000" cy="1734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866265" y="1020445"/>
            <a:ext cx="8458835" cy="415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ru-RU" sz="2000" b="1">
                <a:latin typeface="Times New Roman" panose="02020603050405020304" charset="0"/>
                <a:cs typeface="Times New Roman" panose="02020603050405020304" charset="0"/>
              </a:rPr>
              <a:t>ОБЪЕМЫ ГРУПП КОНФОРМЕРОВ ПРОПАНОЛА-1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58140" y="1510665"/>
            <a:ext cx="11132820" cy="460375"/>
          </a:xfrm>
          <a:prstGeom prst="rect">
            <a:avLst/>
          </a:prstGeom>
          <a:noFill/>
          <a:ln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</p:spPr>
        <p:txBody>
          <a:bodyPr wrap="square" rtlCol="0">
            <a:spAutoFit/>
          </a:bodyPr>
          <a:lstStyle/>
          <a:p>
            <a:r>
              <a:rPr lang="ru-RU" altLang="en-US" sz="1200" b="1" u="sng">
                <a:latin typeface="Times New Roman" panose="02020603050405020304" charset="0"/>
                <a:cs typeface="Times New Roman" panose="02020603050405020304" charset="0"/>
              </a:rPr>
              <a:t>Актуальность</a:t>
            </a:r>
            <a:r>
              <a:rPr lang="ru-RU" altLang="en-US" sz="12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Описание свойств поворотных изомеров – одна из сложнейших химических задач, свойства распределения электронной плотности получают в методах квантовой химии.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354965" y="1981200"/>
            <a:ext cx="5896610" cy="275590"/>
          </a:xfrm>
          <a:prstGeom prst="rect">
            <a:avLst/>
          </a:prstGeom>
          <a:noFill/>
          <a:ln>
            <a:gradFill>
              <a:gsLst>
                <a:gs pos="0">
                  <a:srgbClr val="7B32B2"/>
                </a:gs>
                <a:gs pos="100000">
                  <a:srgbClr val="401A5D"/>
                </a:gs>
              </a:gsLst>
            </a:gradFill>
          </a:ln>
        </p:spPr>
        <p:txBody>
          <a:bodyPr wrap="none" rtlCol="0">
            <a:spAutoFit/>
          </a:bodyPr>
          <a:lstStyle/>
          <a:p>
            <a:r>
              <a:rPr lang="ru-RU" altLang="en-US" sz="1200" b="1" u="sng">
                <a:latin typeface="Times New Roman" panose="02020603050405020304" charset="0"/>
                <a:cs typeface="Times New Roman" panose="02020603050405020304" charset="0"/>
              </a:rPr>
              <a:t>Цель работы</a:t>
            </a:r>
            <a:r>
              <a:rPr lang="ru-RU" altLang="en-US" sz="1200" b="1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квантово-химическое изучение объемов групп </a:t>
            </a:r>
            <a:r>
              <a:rPr lang="en-US" altLang="en-US" sz="1200">
                <a:latin typeface="Times New Roman" panose="02020603050405020304" charset="0"/>
                <a:cs typeface="Times New Roman" panose="02020603050405020304" charset="0"/>
              </a:rPr>
              <a:t>V(R)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атомов пропанола-1.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632460" y="3072130"/>
            <a:ext cx="2145665" cy="1373505"/>
            <a:chOff x="266" y="5372"/>
            <a:chExt cx="3379" cy="2163"/>
          </a:xfrm>
        </p:grpSpPr>
        <p:pic>
          <p:nvPicPr>
            <p:cNvPr id="43" name="Изображение 1"/>
            <p:cNvPicPr>
              <a:picLocks noChangeAspect="1"/>
            </p:cNvPicPr>
            <p:nvPr/>
          </p:nvPicPr>
          <p:blipFill>
            <a:blip r:embed="rId2"/>
            <a:srcRect l="27316" t="27209" r="11987" b="26166"/>
            <a:stretch>
              <a:fillRect/>
            </a:stretch>
          </p:blipFill>
          <p:spPr>
            <a:xfrm>
              <a:off x="564" y="5372"/>
              <a:ext cx="2579" cy="1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Текстовое поле 44"/>
            <p:cNvSpPr txBox="1"/>
            <p:nvPr/>
          </p:nvSpPr>
          <p:spPr>
            <a:xfrm>
              <a:off x="266" y="6664"/>
              <a:ext cx="3379" cy="871"/>
            </a:xfrm>
            <a:prstGeom prst="rect">
              <a:avLst/>
            </a:prstGeom>
            <a:noFill/>
            <a:ln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</a:gra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ru-RU" altLang="en-US" sz="1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Рис. 1: Пропанол-1 (tt); стрелочками показаны внутренние вращения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142615" y="3039110"/>
            <a:ext cx="3155950" cy="1572260"/>
            <a:chOff x="3726" y="5601"/>
            <a:chExt cx="4970" cy="2476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929" y="5601"/>
              <a:ext cx="4245" cy="1605"/>
              <a:chOff x="9406" y="6039"/>
              <a:chExt cx="3707" cy="1349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9406" y="6083"/>
                <a:ext cx="1647" cy="1188"/>
                <a:chOff x="9406" y="6083"/>
                <a:chExt cx="1647" cy="1188"/>
              </a:xfrm>
            </p:grpSpPr>
            <p:pic>
              <p:nvPicPr>
                <p:cNvPr id="35" name="Изображение 7"/>
                <p:cNvPicPr>
                  <a:picLocks noChangeAspect="1"/>
                </p:cNvPicPr>
                <p:nvPr/>
              </p:nvPicPr>
              <p:blipFill>
                <a:blip r:embed="rId3">
                  <a:lum contrast="20000"/>
                </a:blip>
                <a:srcRect l="47739" t="41824" r="31097" b="17540"/>
                <a:stretch>
                  <a:fillRect/>
                </a:stretch>
              </p:blipFill>
              <p:spPr>
                <a:xfrm>
                  <a:off x="9406" y="6083"/>
                  <a:ext cx="1172" cy="11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" name="Текстовое поле 35"/>
                <p:cNvSpPr txBox="1"/>
                <p:nvPr/>
              </p:nvSpPr>
              <p:spPr>
                <a:xfrm>
                  <a:off x="10578" y="6906"/>
                  <a:ext cx="475" cy="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altLang="en-US" sz="1200">
                      <a:latin typeface="Times New Roman" panose="02020603050405020304" charset="0"/>
                      <a:cs typeface="Times New Roman" panose="02020603050405020304" charset="0"/>
                    </a:rPr>
                    <a:t>а)</a:t>
                  </a:r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11490" y="6039"/>
                <a:ext cx="1623" cy="1349"/>
                <a:chOff x="11490" y="6039"/>
                <a:chExt cx="1623" cy="1349"/>
              </a:xfrm>
            </p:grpSpPr>
            <p:pic>
              <p:nvPicPr>
                <p:cNvPr id="38" name="Изображение 7"/>
                <p:cNvPicPr>
                  <a:picLocks noChangeAspect="1"/>
                </p:cNvPicPr>
                <p:nvPr/>
              </p:nvPicPr>
              <p:blipFill>
                <a:blip r:embed="rId3">
                  <a:lum contrast="20000"/>
                </a:blip>
                <a:srcRect l="68726" t="41824" r="10466" b="17540"/>
                <a:stretch>
                  <a:fillRect/>
                </a:stretch>
              </p:blipFill>
              <p:spPr>
                <a:xfrm>
                  <a:off x="11490" y="6039"/>
                  <a:ext cx="1308" cy="134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" name="Текстовое поле 38"/>
                <p:cNvSpPr txBox="1"/>
                <p:nvPr/>
              </p:nvSpPr>
              <p:spPr>
                <a:xfrm>
                  <a:off x="12623" y="6907"/>
                  <a:ext cx="490" cy="3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altLang="en-US" sz="1200">
                      <a:latin typeface="Times New Roman" panose="02020603050405020304" charset="0"/>
                      <a:cs typeface="Times New Roman" panose="02020603050405020304" charset="0"/>
                    </a:rPr>
                    <a:t>б)</a:t>
                  </a:r>
                </a:p>
              </p:txBody>
            </p:sp>
          </p:grpSp>
        </p:grpSp>
        <p:sp>
          <p:nvSpPr>
            <p:cNvPr id="46" name="Текстовое поле 45"/>
            <p:cNvSpPr txBox="1"/>
            <p:nvPr/>
          </p:nvSpPr>
          <p:spPr>
            <a:xfrm>
              <a:off x="3726" y="7206"/>
              <a:ext cx="4970" cy="871"/>
            </a:xfrm>
            <a:prstGeom prst="rect">
              <a:avLst/>
            </a:prstGeom>
            <a:noFill/>
            <a:ln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</a:gradFill>
            </a:ln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ru-RU" altLang="en-US" sz="1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Рис. 2: Проекции Ньюмена пропанола-1 с взаимным trans расположением а) групп OH и CH</a:t>
              </a:r>
              <a:r>
                <a:rPr lang="ru-RU" altLang="en-US" sz="10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r>
                <a:rPr lang="ru-RU" altLang="en-US" sz="1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вдоль связи βС-αС и б) H и C</a:t>
              </a:r>
              <a:r>
                <a:rPr lang="ru-RU" altLang="en-US" sz="10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ru-RU" altLang="en-US" sz="1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H</a:t>
              </a:r>
              <a:r>
                <a:rPr lang="ru-RU" altLang="en-US" sz="1000" baseline="-25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5</a:t>
              </a:r>
              <a:r>
                <a:rPr lang="ru-RU" altLang="en-US" sz="1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относительно связи αC-O.</a:t>
              </a:r>
            </a:p>
          </p:txBody>
        </p:sp>
      </p:grpSp>
      <p:graphicFrame>
        <p:nvGraphicFramePr>
          <p:cNvPr id="49" name="Таблица 48"/>
          <p:cNvGraphicFramePr/>
          <p:nvPr/>
        </p:nvGraphicFramePr>
        <p:xfrm>
          <a:off x="6734176" y="3012440"/>
          <a:ext cx="3740785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27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№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Конформеры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</a:t>
                      </a:r>
                      <a:r>
                        <a:rPr lang="en-US" sz="1100" b="0" baseline="-25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1100" b="0" baseline="-2500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30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β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</a:t>
                      </a:r>
                      <a:r>
                        <a:rPr lang="en-US" sz="1100" b="0" baseline="-25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100" b="0" baseline="-2500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baseline="30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α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CH</a:t>
                      </a:r>
                      <a:r>
                        <a:rPr lang="en-US" sz="1100" b="0" baseline="-2500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100" b="0" baseline="-2500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OH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tr-tr</a:t>
                      </a:r>
                      <a:endParaRPr lang="en-US" altLang="en-US" sz="11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32,98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23,31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22,49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22,17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tr-g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tr-g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–</a:t>
                      </a:r>
                      <a:endParaRPr lang="en-US" altLang="en-US" sz="1100" b="0" i="1" baseline="30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32,95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23,62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22,19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22,19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-tr, 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–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-tr</a:t>
                      </a:r>
                      <a:endParaRPr lang="en-US" altLang="en-US" sz="1100" b="0" i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32,72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23,51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22,55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21,97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–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-g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–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, 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-g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endParaRPr lang="en-US" altLang="en-US" sz="1100" b="0" i="1" baseline="30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32,71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23,77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22,23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21,98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–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-g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, 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+</a:t>
                      </a:r>
                      <a:r>
                        <a:rPr lang="en-US" sz="1100" b="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-g</a:t>
                      </a:r>
                      <a:r>
                        <a:rPr lang="en-US" sz="1100" b="0" i="1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–</a:t>
                      </a:r>
                      <a:endParaRPr lang="en-US" altLang="en-US" sz="1100" b="0" i="1" baseline="3000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32,85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23,58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22,24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21,96</a:t>
                      </a:r>
                      <a:endParaRPr lang="en-US" altLang="en-US" sz="11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" name="Текстовое поле 51"/>
          <p:cNvSpPr txBox="1"/>
          <p:nvPr/>
        </p:nvSpPr>
        <p:spPr>
          <a:xfrm>
            <a:off x="6927533" y="4643120"/>
            <a:ext cx="3251200" cy="245110"/>
          </a:xfrm>
          <a:prstGeom prst="rect">
            <a:avLst/>
          </a:prstGeom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altLang="en-US" sz="1000">
                <a:latin typeface="Times New Roman" panose="02020603050405020304" charset="0"/>
                <a:cs typeface="Times New Roman" panose="02020603050405020304" charset="0"/>
              </a:rPr>
              <a:t>Таблица. Объемы групп </a:t>
            </a:r>
            <a:r>
              <a:rPr lang="en-US" altLang="en-US" sz="1000">
                <a:latin typeface="Times New Roman" panose="02020603050405020304" charset="0"/>
                <a:cs typeface="Times New Roman" panose="02020603050405020304" charset="0"/>
              </a:rPr>
              <a:t>V(R)</a:t>
            </a:r>
            <a:r>
              <a:rPr lang="ru-RU" altLang="en-US" sz="1000">
                <a:latin typeface="Times New Roman" panose="02020603050405020304" charset="0"/>
                <a:cs typeface="Times New Roman" panose="02020603050405020304" charset="0"/>
              </a:rPr>
              <a:t> конформеров пропанола-1</a:t>
            </a:r>
          </a:p>
        </p:txBody>
      </p:sp>
      <p:sp>
        <p:nvSpPr>
          <p:cNvPr id="53" name="Текстовое поле 52"/>
          <p:cNvSpPr txBox="1"/>
          <p:nvPr/>
        </p:nvSpPr>
        <p:spPr>
          <a:xfrm>
            <a:off x="348615" y="5071110"/>
            <a:ext cx="11682730" cy="937260"/>
          </a:xfrm>
          <a:prstGeom prst="rect">
            <a:avLst/>
          </a:prstGeom>
          <a:noFill/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txBody>
          <a:bodyPr wrap="square" rtlCol="0">
            <a:spAutoFit/>
          </a:bodyPr>
          <a:lstStyle/>
          <a:p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Выводы: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Квантово-химические вычисления показали идентичность полных электронных энергий равновесных геометрий tr-tr, tr-g+, tr-g–, g+-tr, 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-tr, 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, 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, 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, 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 (Etotal = -194,438 а.е.).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Наибольшее значение V(OH) получены для конформеров tr-tr, tr-g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 и tr-g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, это изменение сопровождается максимальными значениями V(CH</a:t>
            </a:r>
            <a:r>
              <a:rPr lang="ru-RU" altLang="en-US" sz="11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) у этих же состояний (Таблица).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Ожидаемый наименьший V(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α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ru-RU" altLang="en-US" sz="11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) при максимуме V(OH) подтвержден для tr-g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 и tr-g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, и минимальный V(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ru-RU" altLang="en-US" sz="11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) при большем V(CH3) у tr-tr. Однако в ротамере tr-g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 и tr-g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, несмотря на достаточно большое V(CH</a:t>
            </a:r>
            <a:r>
              <a:rPr lang="ru-RU" altLang="en-US" sz="11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), V(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ru-RU" altLang="en-US" sz="11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) также достаточно большой, хоть и не максимальный. Максимальное значение V(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α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CH2) отмечено на 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-tr, g</a:t>
            </a:r>
            <a:r>
              <a:rPr lang="ru-RU" altLang="en-US" sz="11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-tr. </a:t>
            </a:r>
          </a:p>
        </p:txBody>
      </p:sp>
      <p:pic>
        <p:nvPicPr>
          <p:cNvPr id="100" name="Изображение 99"/>
          <p:cNvPicPr/>
          <p:nvPr/>
        </p:nvPicPr>
        <p:blipFill>
          <a:blip r:embed="rId4">
            <a:lum bright="12000"/>
          </a:blip>
          <a:stretch>
            <a:fillRect/>
          </a:stretch>
        </p:blipFill>
        <p:spPr>
          <a:xfrm>
            <a:off x="271145" y="81915"/>
            <a:ext cx="1447165" cy="1172845"/>
          </a:xfrm>
          <a:prstGeom prst="rect">
            <a:avLst/>
          </a:prstGeom>
          <a:noFill/>
          <a:ln w="9525">
            <a:noFill/>
          </a:ln>
          <a:effectLst/>
        </p:spPr>
      </p:pic>
      <p:sp>
        <p:nvSpPr>
          <p:cNvPr id="3" name="Текстовое поле 2"/>
          <p:cNvSpPr txBox="1"/>
          <p:nvPr/>
        </p:nvSpPr>
        <p:spPr>
          <a:xfrm>
            <a:off x="348615" y="2261870"/>
            <a:ext cx="11151235" cy="645160"/>
          </a:xfrm>
          <a:prstGeom prst="rect">
            <a:avLst/>
          </a:prstGeom>
          <a:noFill/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txBody>
          <a:bodyPr wrap="square" rtlCol="0">
            <a:spAutoFit/>
          </a:bodyPr>
          <a:lstStyle/>
          <a:p>
            <a:pPr algn="l"/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Девять конформеров пропанола-1 получены внутренним вращением вокруг связи 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C-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α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C фрагмента (-H</a:t>
            </a:r>
            <a:r>
              <a:rPr lang="ru-RU" altLang="en-US" sz="1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C-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α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ru-RU" altLang="en-US" sz="1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-) и 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α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C-O образованной группой 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α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CH</a:t>
            </a:r>
            <a:r>
              <a:rPr lang="ru-RU" altLang="en-US" sz="1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и гидроксилом (Рис.1, 2). Ротамеры с взаимным расположением групп OH и CH</a:t>
            </a:r>
            <a:r>
              <a:rPr lang="ru-RU" altLang="en-US" sz="12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, H и C</a:t>
            </a:r>
            <a:r>
              <a:rPr lang="ru-RU" altLang="en-US" sz="1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ru-RU" altLang="en-US" sz="1200" baseline="-2500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(Рис.2) в trans (tr), gosh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(g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), gosh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(g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) позициях: tr-tr, tr-g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, tr-g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, 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-tr, 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-tr, 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, 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, 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, 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-g</a:t>
            </a:r>
            <a:r>
              <a:rPr lang="ru-RU" altLang="en-US" sz="1200" baseline="3000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lang="ru-RU" altLang="en-US" sz="1200">
                <a:latin typeface="Times New Roman" panose="02020603050405020304" charset="0"/>
                <a:cs typeface="Times New Roman" panose="02020603050405020304" charset="0"/>
              </a:rPr>
              <a:t> оптимизированы методом B3LYP, объемы групп атомов V(R) вычислены в рамках «квантовой теории атомов в молекулах».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58140" y="6050280"/>
            <a:ext cx="7325360" cy="598805"/>
          </a:xfrm>
          <a:prstGeom prst="rect">
            <a:avLst/>
          </a:prstGeom>
          <a:noFill/>
          <a:ln>
            <a:solidFill>
              <a:srgbClr val="C0178B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Список литературы:</a:t>
            </a:r>
          </a:p>
          <a:p>
            <a:pPr algn="l"/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1.Frisch M.J., Trucks G.W., Schlegel H.B., Pople et al. Gaussian 03 (Revision E 0.1, SMP). Gaussian Inc. Pittsburgh PA. 2007.</a:t>
            </a:r>
          </a:p>
          <a:p>
            <a:pPr algn="l"/>
            <a:r>
              <a:rPr lang="ru-RU" altLang="en-US" sz="1100">
                <a:latin typeface="Times New Roman" panose="02020603050405020304" charset="0"/>
                <a:cs typeface="Times New Roman" panose="02020603050405020304" charset="0"/>
              </a:rPr>
              <a:t>2.Бейдер Р. Атомы в молекулах. Квантовая теория. М.: Мир. 2001. С. 532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514</Words>
  <Application>Microsoft Office PowerPoint</Application>
  <PresentationFormat>Широкоэкранный</PresentationFormat>
  <Paragraphs>53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微软雅黑</vt:lpstr>
      <vt:lpstr>Arial</vt:lpstr>
      <vt:lpstr>Calibri</vt:lpstr>
      <vt:lpstr>Calibri Light</vt:lpstr>
      <vt:lpstr>Times New Roman</vt:lpstr>
      <vt:lpstr>Office Theme</vt:lpstr>
      <vt:lpstr>Шебеченкова А.Н1., Русакова Н.П.1 1Тверской государственный университет E-mail: anshebechenkova@gmail.com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RN</dc:creator>
  <cp:lastModifiedBy>Русакова Наталья Петровна</cp:lastModifiedBy>
  <cp:revision>6</cp:revision>
  <dcterms:created xsi:type="dcterms:W3CDTF">2023-03-16T13:08:00Z</dcterms:created>
  <dcterms:modified xsi:type="dcterms:W3CDTF">2023-03-21T15:24:37Z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1049-11.2.0.11486</vt:lpwstr>
  </property>
  <property fmtid="{D5CDD505-2E9C-101B-9397-08002B2CF9AE}" pid="3" name="ICV">
    <vt:lpwstr>0E05A10E5A3E4B47BB0E35555C5A669C</vt:lpwstr>
  </property>
</Properties>
</file>