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0" d="100"/>
          <a:sy n="20" d="100"/>
        </p:scale>
        <p:origin x="24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72" y="28256865"/>
            <a:ext cx="21378057" cy="20183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27963366"/>
            <a:ext cx="21378057" cy="2825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4526" y="3350457"/>
            <a:ext cx="17641491" cy="15743111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18708" spc="-117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9386" y="19669710"/>
            <a:ext cx="17641491" cy="5045869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5612" cap="all" spc="468" baseline="0">
                <a:solidFill>
                  <a:schemeClr val="tx2"/>
                </a:solidFill>
                <a:latin typeface="+mj-lt"/>
              </a:defRPr>
            </a:lvl1pPr>
            <a:lvl2pPr marL="1069162" indent="0" algn="ctr">
              <a:buNone/>
              <a:defRPr sz="5612"/>
            </a:lvl2pPr>
            <a:lvl3pPr marL="2138324" indent="0" algn="ctr">
              <a:buNone/>
              <a:defRPr sz="5612"/>
            </a:lvl3pPr>
            <a:lvl4pPr marL="3207487" indent="0" algn="ctr">
              <a:buNone/>
              <a:defRPr sz="4677"/>
            </a:lvl4pPr>
            <a:lvl5pPr marL="4276649" indent="0" algn="ctr">
              <a:buNone/>
              <a:defRPr sz="4677"/>
            </a:lvl5pPr>
            <a:lvl6pPr marL="5345811" indent="0" algn="ctr">
              <a:buNone/>
              <a:defRPr sz="4677"/>
            </a:lvl6pPr>
            <a:lvl7pPr marL="6414973" indent="0" algn="ctr">
              <a:buNone/>
              <a:defRPr sz="4677"/>
            </a:lvl7pPr>
            <a:lvl8pPr marL="7484135" indent="0" algn="ctr">
              <a:buNone/>
              <a:defRPr sz="4677"/>
            </a:lvl8pPr>
            <a:lvl9pPr marL="8553298" indent="0" algn="ctr">
              <a:buNone/>
              <a:defRPr sz="4677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2118120" y="19174302"/>
            <a:ext cx="1732073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00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39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72" y="28256865"/>
            <a:ext cx="21378057" cy="20183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27963366"/>
            <a:ext cx="21378057" cy="2825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820142"/>
            <a:ext cx="4610844" cy="254275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820142"/>
            <a:ext cx="13565237" cy="2542755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54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49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72" y="28256865"/>
            <a:ext cx="21378057" cy="20183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27963366"/>
            <a:ext cx="21378057" cy="2825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526" y="3350457"/>
            <a:ext cx="17641491" cy="15743111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1870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4526" y="19658705"/>
            <a:ext cx="17641491" cy="5045869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5612" cap="all" spc="468" baseline="0">
                <a:solidFill>
                  <a:schemeClr val="tx2"/>
                </a:solidFill>
                <a:latin typeface="+mj-lt"/>
              </a:defRPr>
            </a:lvl1pPr>
            <a:lvl2pPr marL="1069162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2118120" y="19174302"/>
            <a:ext cx="1732073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1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24526" y="1265239"/>
            <a:ext cx="17641491" cy="64044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4526" y="8148147"/>
            <a:ext cx="8660368" cy="1776145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05649" y="8148151"/>
            <a:ext cx="8660368" cy="1776145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87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924526" y="1265239"/>
            <a:ext cx="17641491" cy="64044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4526" y="8149551"/>
            <a:ext cx="8660368" cy="325037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4677" b="0" cap="all" baseline="0">
                <a:solidFill>
                  <a:schemeClr val="tx2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4526" y="11399929"/>
            <a:ext cx="8660368" cy="14913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05649" y="8149551"/>
            <a:ext cx="8660368" cy="325037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4677" b="0" cap="all" baseline="0">
                <a:solidFill>
                  <a:schemeClr val="tx2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05649" y="11399929"/>
            <a:ext cx="8660368" cy="14913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28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63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72" y="28256865"/>
            <a:ext cx="21378057" cy="20183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9" y="27963366"/>
            <a:ext cx="21378057" cy="2825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57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" y="0"/>
            <a:ext cx="7104707" cy="302752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085905" y="0"/>
            <a:ext cx="112264" cy="302752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886" y="2623847"/>
            <a:ext cx="5613202" cy="10091738"/>
          </a:xfrm>
        </p:spPr>
        <p:txBody>
          <a:bodyPr anchor="b">
            <a:normAutofit/>
          </a:bodyPr>
          <a:lstStyle>
            <a:lvl1pPr>
              <a:defRPr sz="8419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9803" y="3229356"/>
            <a:ext cx="11386780" cy="2321099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1886" y="12917424"/>
            <a:ext cx="5613202" cy="1491742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3508">
                <a:solidFill>
                  <a:srgbClr val="FFFFFF"/>
                </a:solidFill>
              </a:defRPr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6466" y="28517266"/>
            <a:ext cx="4592622" cy="1611875"/>
          </a:xfrm>
        </p:spPr>
        <p:txBody>
          <a:bodyPr/>
          <a:lstStyle>
            <a:lvl1pPr algn="l">
              <a:defRPr/>
            </a:lvl1pPr>
          </a:lstStyle>
          <a:p>
            <a:fld id="{56635066-9161-49D4-AF8E-539365B1466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419802" y="28517266"/>
            <a:ext cx="8152507" cy="161187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6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21865432"/>
            <a:ext cx="21378057" cy="84097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9" y="21698013"/>
            <a:ext cx="21378057" cy="2825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526" y="22403657"/>
            <a:ext cx="17738386" cy="3633026"/>
          </a:xfrm>
        </p:spPr>
        <p:txBody>
          <a:bodyPr tIns="0" bIns="0" anchor="b">
            <a:noAutofit/>
          </a:bodyPr>
          <a:lstStyle>
            <a:lvl1pPr>
              <a:defRPr sz="8419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" y="0"/>
            <a:ext cx="21383599" cy="21698013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4526" y="26077050"/>
            <a:ext cx="17748409" cy="2623852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1403"/>
              </a:spcAft>
              <a:buNone/>
              <a:defRPr sz="3508">
                <a:solidFill>
                  <a:srgbClr val="FFFFFF"/>
                </a:solidFill>
              </a:defRPr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0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8256865"/>
            <a:ext cx="21383627" cy="20183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27963364"/>
            <a:ext cx="21383627" cy="2913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4526" y="1265239"/>
            <a:ext cx="17641491" cy="64044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4525" y="8148147"/>
            <a:ext cx="17641493" cy="1776145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4530" y="28517266"/>
            <a:ext cx="4336131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5">
                <a:solidFill>
                  <a:srgbClr val="FFFFFF"/>
                </a:solidFill>
              </a:defRPr>
            </a:lvl1pPr>
          </a:lstStyle>
          <a:p>
            <a:fld id="{56635066-9161-49D4-AF8E-539365B1466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65225" y="28517266"/>
            <a:ext cx="845874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05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364478" y="28517266"/>
            <a:ext cx="2301169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55">
                <a:solidFill>
                  <a:srgbClr val="FFFFFF"/>
                </a:solidFill>
              </a:defRPr>
            </a:lvl1pPr>
          </a:lstStyle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2093343" y="7671862"/>
            <a:ext cx="1748111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85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txStyles>
    <p:titleStyle>
      <a:lvl1pPr algn="l" defTabSz="2138324" rtl="0" eaLnBrk="1" latinLnBrk="0" hangingPunct="1">
        <a:lnSpc>
          <a:spcPct val="85000"/>
        </a:lnSpc>
        <a:spcBef>
          <a:spcPct val="0"/>
        </a:spcBef>
        <a:buNone/>
        <a:defRPr sz="11225" kern="1200" spc="-117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13832" indent="-213832" algn="l" defTabSz="2138324" rtl="0" eaLnBrk="1" latinLnBrk="0" hangingPunct="1">
        <a:lnSpc>
          <a:spcPct val="90000"/>
        </a:lnSpc>
        <a:spcBef>
          <a:spcPts val="2806"/>
        </a:spcBef>
        <a:spcAft>
          <a:spcPts val="468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467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98096" indent="-427665" algn="l" defTabSz="2138324" rtl="0" eaLnBrk="1" latinLnBrk="0" hangingPunct="1">
        <a:lnSpc>
          <a:spcPct val="90000"/>
        </a:lnSpc>
        <a:spcBef>
          <a:spcPts val="468"/>
        </a:spcBef>
        <a:spcAft>
          <a:spcPts val="935"/>
        </a:spcAft>
        <a:buClr>
          <a:schemeClr val="accent1"/>
        </a:buClr>
        <a:buFont typeface="Calibri" pitchFamily="34" charset="0"/>
        <a:buChar char="◦"/>
        <a:defRPr sz="420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25761" indent="-427665" algn="l" defTabSz="2138324" rtl="0" eaLnBrk="1" latinLnBrk="0" hangingPunct="1">
        <a:lnSpc>
          <a:spcPct val="90000"/>
        </a:lnSpc>
        <a:spcBef>
          <a:spcPts val="468"/>
        </a:spcBef>
        <a:spcAft>
          <a:spcPts val="935"/>
        </a:spcAft>
        <a:buClr>
          <a:schemeClr val="accent1"/>
        </a:buClr>
        <a:buFont typeface="Calibri" pitchFamily="34" charset="0"/>
        <a:buChar char="◦"/>
        <a:defRPr sz="327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53426" indent="-427665" algn="l" defTabSz="2138324" rtl="0" eaLnBrk="1" latinLnBrk="0" hangingPunct="1">
        <a:lnSpc>
          <a:spcPct val="90000"/>
        </a:lnSpc>
        <a:spcBef>
          <a:spcPts val="468"/>
        </a:spcBef>
        <a:spcAft>
          <a:spcPts val="935"/>
        </a:spcAft>
        <a:buClr>
          <a:schemeClr val="accent1"/>
        </a:buClr>
        <a:buFont typeface="Calibri" pitchFamily="34" charset="0"/>
        <a:buChar char="◦"/>
        <a:defRPr sz="327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81091" indent="-427665" algn="l" defTabSz="2138324" rtl="0" eaLnBrk="1" latinLnBrk="0" hangingPunct="1">
        <a:lnSpc>
          <a:spcPct val="90000"/>
        </a:lnSpc>
        <a:spcBef>
          <a:spcPts val="468"/>
        </a:spcBef>
        <a:spcAft>
          <a:spcPts val="935"/>
        </a:spcAft>
        <a:buClr>
          <a:schemeClr val="accent1"/>
        </a:buClr>
        <a:buFont typeface="Calibri" pitchFamily="34" charset="0"/>
        <a:buChar char="◦"/>
        <a:defRPr sz="327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72350" indent="-534581" algn="l" defTabSz="2138324" rtl="0" eaLnBrk="1" latinLnBrk="0" hangingPunct="1">
        <a:lnSpc>
          <a:spcPct val="90000"/>
        </a:lnSpc>
        <a:spcBef>
          <a:spcPts val="468"/>
        </a:spcBef>
        <a:spcAft>
          <a:spcPts val="935"/>
        </a:spcAft>
        <a:buClr>
          <a:schemeClr val="accent1"/>
        </a:buClr>
        <a:buFont typeface="Calibri" pitchFamily="34" charset="0"/>
        <a:buChar char="◦"/>
        <a:defRPr sz="327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040050" indent="-534581" algn="l" defTabSz="2138324" rtl="0" eaLnBrk="1" latinLnBrk="0" hangingPunct="1">
        <a:lnSpc>
          <a:spcPct val="90000"/>
        </a:lnSpc>
        <a:spcBef>
          <a:spcPts val="468"/>
        </a:spcBef>
        <a:spcAft>
          <a:spcPts val="935"/>
        </a:spcAft>
        <a:buClr>
          <a:schemeClr val="accent1"/>
        </a:buClr>
        <a:buFont typeface="Calibri" pitchFamily="34" charset="0"/>
        <a:buChar char="◦"/>
        <a:defRPr sz="327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507750" indent="-534581" algn="l" defTabSz="2138324" rtl="0" eaLnBrk="1" latinLnBrk="0" hangingPunct="1">
        <a:lnSpc>
          <a:spcPct val="90000"/>
        </a:lnSpc>
        <a:spcBef>
          <a:spcPts val="468"/>
        </a:spcBef>
        <a:spcAft>
          <a:spcPts val="935"/>
        </a:spcAft>
        <a:buClr>
          <a:schemeClr val="accent1"/>
        </a:buClr>
        <a:buFont typeface="Calibri" pitchFamily="34" charset="0"/>
        <a:buChar char="◦"/>
        <a:defRPr sz="327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975450" indent="-534581" algn="l" defTabSz="2138324" rtl="0" eaLnBrk="1" latinLnBrk="0" hangingPunct="1">
        <a:lnSpc>
          <a:spcPct val="90000"/>
        </a:lnSpc>
        <a:spcBef>
          <a:spcPts val="468"/>
        </a:spcBef>
        <a:spcAft>
          <a:spcPts val="935"/>
        </a:spcAft>
        <a:buClr>
          <a:schemeClr val="accent1"/>
        </a:buClr>
        <a:buFont typeface="Calibri" pitchFamily="34" charset="0"/>
        <a:buChar char="◦"/>
        <a:defRPr sz="327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5186" y="653423"/>
            <a:ext cx="16331514" cy="289384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4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ИССЛЕДОВАНИЕ ЦЕФАЛОСПОРИНОВЫХ АНТИБИОИКОВ ПРИ СОВМЕСТНОМ ПРИСУТСВИИ МЕТОДОМ ТОНКОСЛОЙНОЙ ХРОМАТОГРАФИИ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Цефазолин — Википедия"/>
          <p:cNvSpPr>
            <a:spLocks noChangeAspect="1" noChangeArrowheads="1"/>
          </p:cNvSpPr>
          <p:nvPr/>
        </p:nvSpPr>
        <p:spPr bwMode="auto">
          <a:xfrm>
            <a:off x="7418387" y="8897144"/>
            <a:ext cx="1280085" cy="1280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926433" y="3208965"/>
            <a:ext cx="8772017" cy="33239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Варзар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b="1" dirty="0"/>
              <a:t>.</a:t>
            </a:r>
          </a:p>
          <a:p>
            <a:pPr lvl="0" algn="ctr">
              <a:lnSpc>
                <a:spcPct val="150000"/>
              </a:lnSpc>
            </a:pPr>
            <a:r>
              <a:rPr lang="ru-RU" sz="3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М.В. Минина</a:t>
            </a:r>
          </a:p>
          <a:p>
            <a:pPr lvl="0" algn="ctr">
              <a:lnSpc>
                <a:spcPct val="150000"/>
              </a:lnSpc>
            </a:pPr>
            <a:r>
              <a:rPr lang="ru-RU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</a:t>
            </a:r>
          </a:p>
          <a:p>
            <a:pPr lvl="0" algn="ctr">
              <a:lnSpc>
                <a:spcPct val="150000"/>
              </a:lnSpc>
            </a:pPr>
            <a:r>
              <a:rPr lang="ru-RU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неорганической и аналитической химии</a:t>
            </a:r>
          </a:p>
        </p:txBody>
      </p:sp>
      <p:pic>
        <p:nvPicPr>
          <p:cNvPr id="11" name="Рисунок 10" descr="Изображение химической структуры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959" y="9933624"/>
            <a:ext cx="9877847" cy="40173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3196455" y="15578631"/>
            <a:ext cx="21383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4612" y="9301893"/>
            <a:ext cx="8441655" cy="4757797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888180" y="20238930"/>
            <a:ext cx="10690225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Длина пробега вещества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цефазолина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равна 3,7 см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Длина пробега вещества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цефуроксима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равна 4,6 см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Длина пробега растворителя равна 7,8 см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Получили следующие данные: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Точка один, отвечающая за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цефазолин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Rf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0,47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Точка два, совместное присутствие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цефуроксима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цефазолина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Rf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=0,59 и 0,47 соответственно</a:t>
            </a:r>
            <a:r>
              <a:rPr lang="ru-RU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0,02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29916" y="6316204"/>
            <a:ext cx="18646351" cy="3697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Цефазолин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цефуроксим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цефалоспориновые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антибиотики I и II поколения, обладающие широким антибактериальным спектром действия. Относятся к антибиотикам кислотного типа. В настоящее время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цефазолин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цефуроксим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 используются в медицинской практике. В то же время продолжается поиск новых экспрессных методов определения антибиотиков в биологических жидкостях и пищевых продуктах.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359907" y="14091785"/>
            <a:ext cx="6881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 1. Структурная формула молекулы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цефазолина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668507" y="14052810"/>
            <a:ext cx="7049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 2. Структурная формула молекулы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цефуроксима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29467" y="14772333"/>
            <a:ext cx="18846800" cy="4435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Методом тонкослойной хроматографии проведен анализ смеси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цефазолина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цефуроксима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подобраны оптимальные условия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хроматографического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определения цефалоспоринов в лекарственных смесях, биологических жидкостях, продуктах питания. Для проведения эксперимента использовали: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хроматографическую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пластинку на закрепленном слое, элюент, состав которого: бутанол, уксусная кислота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х.ч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вода в соотношении 4:1:1, а также концентрация антибиотиков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цефазолина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цефуроксима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0,04М и 0,03М соответственно. </a:t>
            </a:r>
          </a:p>
        </p:txBody>
      </p:sp>
      <p:pic>
        <p:nvPicPr>
          <p:cNvPr id="18" name="Рисунок 1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518" y="18949706"/>
            <a:ext cx="8191182" cy="796917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1638784" y="26563826"/>
            <a:ext cx="31153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 3.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Хроматограмма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73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135</TotalTime>
  <Words>217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Times New Roman</vt:lpstr>
      <vt:lpstr>Ретро</vt:lpstr>
      <vt:lpstr>ИССЛЕДОВАНИЕ ЦЕФАЛОСПОРИНОВЫХ АНТИБИОИКОВ ПРИ СОВМЕСТНОМ ПРИСУТСВИИ МЕТОДОМ ТОНКОСЛОЙНОЙ ХРОМАТОГРАФИИ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Минина Мария Владимировна</dc:creator>
  <cp:lastModifiedBy>HappyPC</cp:lastModifiedBy>
  <cp:revision>21</cp:revision>
  <dcterms:created xsi:type="dcterms:W3CDTF">2022-03-09T11:10:08Z</dcterms:created>
  <dcterms:modified xsi:type="dcterms:W3CDTF">2023-03-21T17:30:18Z</dcterms:modified>
</cp:coreProperties>
</file>