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92" r:id="rId2"/>
  </p:sldMasterIdLst>
  <p:sldIdLst>
    <p:sldId id="256" r:id="rId3"/>
  </p:sldIdLst>
  <p:sldSz cx="30275213" cy="21383625"/>
  <p:notesSz cx="6858000" cy="9144000"/>
  <p:defaultTextStyle>
    <a:defPPr>
      <a:defRPr lang="en-US"/>
    </a:defPPr>
    <a:lvl1pPr marL="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1pPr>
    <a:lvl2pPr marL="1239806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2pPr>
    <a:lvl3pPr marL="2479613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3pPr>
    <a:lvl4pPr marL="3719421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4pPr>
    <a:lvl5pPr marL="4959228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5pPr>
    <a:lvl6pPr marL="6199034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6pPr>
    <a:lvl7pPr marL="743884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7pPr>
    <a:lvl8pPr marL="8678647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8pPr>
    <a:lvl9pPr marL="9918455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6" d="100"/>
          <a:sy n="26" d="100"/>
        </p:scale>
        <p:origin x="-936" y="-72"/>
      </p:cViewPr>
      <p:guideLst>
        <p:guide orient="horz" pos="6735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3506348"/>
            <a:ext cx="22706410" cy="7444669"/>
          </a:xfrm>
        </p:spPr>
        <p:txBody>
          <a:bodyPr anchor="b">
            <a:normAutofit/>
          </a:bodyPr>
          <a:lstStyle>
            <a:lvl1pPr algn="ctr">
              <a:defRPr sz="198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7"/>
            <a:ext cx="22706410" cy="5162758"/>
          </a:xfrm>
        </p:spPr>
        <p:txBody>
          <a:bodyPr>
            <a:normAutofit/>
          </a:bodyPr>
          <a:lstStyle>
            <a:lvl1pPr marL="0" indent="0" algn="ctr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 algn="ctr">
              <a:buNone/>
              <a:defRPr sz="9271"/>
            </a:lvl2pPr>
            <a:lvl3pPr marL="3027442" indent="0" algn="ctr">
              <a:buNone/>
              <a:defRPr sz="7947"/>
            </a:lvl3pPr>
            <a:lvl4pPr marL="4541163" indent="0" algn="ctr">
              <a:buNone/>
              <a:defRPr sz="6622"/>
            </a:lvl4pPr>
            <a:lvl5pPr marL="6054884" indent="0" algn="ctr">
              <a:buNone/>
              <a:defRPr sz="6622"/>
            </a:lvl5pPr>
            <a:lvl6pPr marL="7568605" indent="0" algn="ctr">
              <a:buNone/>
              <a:defRPr sz="6622"/>
            </a:lvl6pPr>
            <a:lvl7pPr marL="9082324" indent="0" algn="ctr">
              <a:buNone/>
              <a:defRPr sz="6622"/>
            </a:lvl7pPr>
            <a:lvl8pPr marL="10596045" indent="0" algn="ctr">
              <a:buNone/>
              <a:defRPr sz="6622"/>
            </a:lvl8pPr>
            <a:lvl9pPr marL="12109766" indent="0" algn="ctr">
              <a:buNone/>
              <a:defRPr sz="662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7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5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2" y="1123636"/>
            <a:ext cx="6528093" cy="181216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6" y="1123629"/>
            <a:ext cx="19205838" cy="181216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72782" y="2"/>
            <a:ext cx="12509550" cy="21383628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9950" y="2851153"/>
            <a:ext cx="23001504" cy="10876607"/>
          </a:xfrm>
        </p:spPr>
        <p:txBody>
          <a:bodyPr anchor="b">
            <a:normAutofit/>
          </a:bodyPr>
          <a:lstStyle>
            <a:lvl1pPr algn="r">
              <a:defRPr sz="16838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1971" y="13727759"/>
            <a:ext cx="19079486" cy="4254683"/>
          </a:xfrm>
        </p:spPr>
        <p:txBody>
          <a:bodyPr anchor="t">
            <a:normAutofit/>
          </a:bodyPr>
          <a:lstStyle>
            <a:lvl1pPr marL="0" indent="0" algn="r">
              <a:buNone/>
              <a:defRPr sz="5613">
                <a:solidFill>
                  <a:schemeClr val="tx1"/>
                </a:solidFill>
              </a:defRPr>
            </a:lvl1pPr>
            <a:lvl2pPr marL="142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5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76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02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27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53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79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55178" y="19074195"/>
            <a:ext cx="2839040" cy="1138480"/>
          </a:xfrm>
        </p:spPr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97954" y="19074195"/>
            <a:ext cx="11950624" cy="11384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99068" y="19074195"/>
            <a:ext cx="1362385" cy="1138480"/>
          </a:xfrm>
        </p:spPr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672782" y="11760994"/>
            <a:ext cx="1198394" cy="282147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1855411" y="12057990"/>
            <a:ext cx="204990" cy="252447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76323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783" y="1425578"/>
            <a:ext cx="25509671" cy="617749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783" y="8315854"/>
            <a:ext cx="25509671" cy="1039190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16616" y="19045624"/>
            <a:ext cx="2839040" cy="1138480"/>
          </a:xfrm>
        </p:spPr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1313" y="19045624"/>
            <a:ext cx="17596034" cy="11384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44926" y="19045624"/>
            <a:ext cx="1416528" cy="1138480"/>
          </a:xfrm>
        </p:spPr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4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818" y="8315850"/>
            <a:ext cx="22182636" cy="7358832"/>
          </a:xfrm>
        </p:spPr>
        <p:txBody>
          <a:bodyPr anchor="b"/>
          <a:lstStyle>
            <a:lvl1pPr algn="r">
              <a:defRPr sz="1247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8826" y="15674684"/>
            <a:ext cx="22182626" cy="2682775"/>
          </a:xfrm>
        </p:spPr>
        <p:txBody>
          <a:bodyPr anchor="t">
            <a:normAutofit/>
          </a:bodyPr>
          <a:lstStyle>
            <a:lvl1pPr marL="0" indent="0" algn="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92438" y="19070248"/>
            <a:ext cx="1369016" cy="1138480"/>
          </a:xfrm>
        </p:spPr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9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783" y="2138367"/>
            <a:ext cx="25509671" cy="546470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781" y="8315854"/>
            <a:ext cx="12382562" cy="10503713"/>
          </a:xfrm>
        </p:spPr>
        <p:txBody>
          <a:bodyPr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78890" y="8315854"/>
            <a:ext cx="12382562" cy="10435583"/>
          </a:xfrm>
        </p:spPr>
        <p:txBody>
          <a:bodyPr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50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1830" y="8289454"/>
            <a:ext cx="11443564" cy="1796817"/>
          </a:xfrm>
        </p:spPr>
        <p:txBody>
          <a:bodyPr anchor="b">
            <a:noAutofit/>
          </a:bodyPr>
          <a:lstStyle>
            <a:lvl1pPr marL="0" indent="0">
              <a:buNone/>
              <a:defRPr sz="8731" b="0">
                <a:solidFill>
                  <a:schemeClr val="accent1">
                    <a:lumMod val="75000"/>
                  </a:schemeClr>
                </a:solidFill>
              </a:defRPr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6805" y="10399764"/>
            <a:ext cx="12158584" cy="8310426"/>
          </a:xfrm>
        </p:spPr>
        <p:txBody>
          <a:bodyPr anchor="t"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090100" y="8315854"/>
            <a:ext cx="11481689" cy="1796817"/>
          </a:xfrm>
        </p:spPr>
        <p:txBody>
          <a:bodyPr anchor="b">
            <a:noAutofit/>
          </a:bodyPr>
          <a:lstStyle>
            <a:lvl1pPr marL="0" indent="0">
              <a:buNone/>
              <a:defRPr sz="8731" b="0">
                <a:solidFill>
                  <a:schemeClr val="accent1">
                    <a:lumMod val="75000"/>
                  </a:schemeClr>
                </a:solidFill>
              </a:defRPr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13198" y="10399764"/>
            <a:ext cx="12158584" cy="8310426"/>
          </a:xfrm>
        </p:spPr>
        <p:txBody>
          <a:bodyPr anchor="t"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5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55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97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08" y="4989513"/>
            <a:ext cx="8815484" cy="4276725"/>
          </a:xfrm>
        </p:spPr>
        <p:txBody>
          <a:bodyPr anchor="b">
            <a:normAutofit/>
          </a:bodyPr>
          <a:lstStyle>
            <a:lvl1pPr algn="ctr">
              <a:defRPr sz="748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0101" y="2138364"/>
            <a:ext cx="15501684" cy="15918924"/>
          </a:xfrm>
        </p:spPr>
        <p:txBody>
          <a:bodyPr anchor="ctr">
            <a:normAutofit/>
          </a:bodyPr>
          <a:lstStyle>
            <a:lvl1pPr>
              <a:defRPr sz="6236"/>
            </a:lvl1pPr>
            <a:lvl2pPr>
              <a:defRPr sz="5613"/>
            </a:lvl2pPr>
            <a:lvl3pPr>
              <a:defRPr sz="4989"/>
            </a:lvl3pPr>
            <a:lvl4pPr>
              <a:defRPr sz="4365"/>
            </a:lvl4pPr>
            <a:lvl5pPr>
              <a:defRPr sz="4365"/>
            </a:lvl5pPr>
            <a:lvl6pPr>
              <a:defRPr sz="4365"/>
            </a:lvl6pPr>
            <a:lvl7pPr>
              <a:defRPr sz="4365"/>
            </a:lvl7pPr>
            <a:lvl8pPr>
              <a:defRPr sz="4365"/>
            </a:lvl8pPr>
            <a:lvl9pPr>
              <a:defRPr sz="436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6808" y="9266238"/>
            <a:ext cx="8815484" cy="5702300"/>
          </a:xfrm>
        </p:spPr>
        <p:txBody>
          <a:bodyPr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9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82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63" y="5464701"/>
            <a:ext cx="13477764" cy="4276725"/>
          </a:xfrm>
        </p:spPr>
        <p:txBody>
          <a:bodyPr anchor="b">
            <a:normAutofit/>
          </a:bodyPr>
          <a:lstStyle>
            <a:lvl1pPr algn="ctr">
              <a:defRPr sz="8731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864052" y="2851150"/>
            <a:ext cx="8149446" cy="1425575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4989"/>
            </a:lvl2pPr>
            <a:lvl3pPr marL="2851191" indent="0">
              <a:buNone/>
              <a:defRPr sz="4989"/>
            </a:lvl3pPr>
            <a:lvl4pPr marL="4276786" indent="0">
              <a:buNone/>
              <a:defRPr sz="4989"/>
            </a:lvl4pPr>
            <a:lvl5pPr marL="5702381" indent="0">
              <a:buNone/>
              <a:defRPr sz="4989"/>
            </a:lvl5pPr>
            <a:lvl6pPr marL="7127977" indent="0">
              <a:buNone/>
              <a:defRPr sz="4989"/>
            </a:lvl6pPr>
            <a:lvl7pPr marL="8553572" indent="0">
              <a:buNone/>
              <a:defRPr sz="4989"/>
            </a:lvl7pPr>
            <a:lvl8pPr marL="9979167" indent="0">
              <a:buNone/>
              <a:defRPr sz="4989"/>
            </a:lvl8pPr>
            <a:lvl9pPr marL="11404763" indent="0">
              <a:buNone/>
              <a:defRPr sz="49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863" y="9741426"/>
            <a:ext cx="13477764" cy="5702300"/>
          </a:xfrm>
        </p:spPr>
        <p:txBody>
          <a:bodyPr>
            <a:normAutofit/>
          </a:bodyPr>
          <a:lstStyle>
            <a:lvl1pPr marL="0" indent="0" algn="ctr">
              <a:buNone/>
              <a:defRPr sz="5613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91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07" y="14757336"/>
            <a:ext cx="24884977" cy="1767121"/>
          </a:xfrm>
        </p:spPr>
        <p:txBody>
          <a:bodyPr anchor="b">
            <a:normAutofit/>
          </a:bodyPr>
          <a:lstStyle>
            <a:lvl1pPr algn="ctr">
              <a:defRPr sz="748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26497" y="2906377"/>
            <a:ext cx="20432011" cy="986857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4989"/>
            </a:lvl2pPr>
            <a:lvl3pPr marL="2851191" indent="0">
              <a:buNone/>
              <a:defRPr sz="4989"/>
            </a:lvl3pPr>
            <a:lvl4pPr marL="4276786" indent="0">
              <a:buNone/>
              <a:defRPr sz="4989"/>
            </a:lvl4pPr>
            <a:lvl5pPr marL="5702381" indent="0">
              <a:buNone/>
              <a:defRPr sz="4989"/>
            </a:lvl5pPr>
            <a:lvl6pPr marL="7127977" indent="0">
              <a:buNone/>
              <a:defRPr sz="4989"/>
            </a:lvl6pPr>
            <a:lvl7pPr marL="8553572" indent="0">
              <a:buNone/>
              <a:defRPr sz="4989"/>
            </a:lvl7pPr>
            <a:lvl8pPr marL="9979167" indent="0">
              <a:buNone/>
              <a:defRPr sz="4989"/>
            </a:lvl8pPr>
            <a:lvl9pPr marL="11404763" indent="0">
              <a:buNone/>
              <a:defRPr sz="49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6807" y="16524457"/>
            <a:ext cx="24884977" cy="1539421"/>
          </a:xfrm>
        </p:spPr>
        <p:txBody>
          <a:bodyPr>
            <a:normAutofit/>
          </a:bodyPr>
          <a:lstStyle>
            <a:lvl1pPr marL="0" indent="0" algn="ctr">
              <a:buNone/>
              <a:defRPr sz="4365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71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10" y="2138363"/>
            <a:ext cx="24884977" cy="9503833"/>
          </a:xfrm>
        </p:spPr>
        <p:txBody>
          <a:bodyPr anchor="ctr">
            <a:normAutofit/>
          </a:bodyPr>
          <a:lstStyle>
            <a:lvl1pPr algn="ctr">
              <a:defRPr sz="997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9" y="13542962"/>
            <a:ext cx="24884980" cy="4514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47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09694" y="2690954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494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57635" y="8791043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494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52" y="2138367"/>
            <a:ext cx="23090859" cy="8553447"/>
          </a:xfrm>
        </p:spPr>
        <p:txBody>
          <a:bodyPr anchor="ctr">
            <a:normAutofit/>
          </a:bodyPr>
          <a:lstStyle>
            <a:lvl1pPr algn="ctr">
              <a:defRPr sz="9978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91656" y="10691809"/>
            <a:ext cx="21955251" cy="1187979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5613"/>
            </a:lvl1pPr>
            <a:lvl2pPr marL="1425595" indent="0">
              <a:buFontTx/>
              <a:buNone/>
              <a:defRPr/>
            </a:lvl2pPr>
            <a:lvl3pPr marL="2851191" indent="0">
              <a:buFontTx/>
              <a:buNone/>
              <a:defRPr/>
            </a:lvl3pPr>
            <a:lvl4pPr marL="4276786" indent="0">
              <a:buFontTx/>
              <a:buNone/>
              <a:defRPr/>
            </a:lvl4pPr>
            <a:lvl5pPr marL="570238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7" y="13542962"/>
            <a:ext cx="24884977" cy="4514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87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14" y="10316339"/>
            <a:ext cx="24884970" cy="4579800"/>
          </a:xfrm>
        </p:spPr>
        <p:txBody>
          <a:bodyPr anchor="b">
            <a:normAutofit/>
          </a:bodyPr>
          <a:lstStyle>
            <a:lvl1pPr algn="r">
              <a:defRPr sz="997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8" y="14896139"/>
            <a:ext cx="24884974" cy="2682775"/>
          </a:xfrm>
        </p:spPr>
        <p:txBody>
          <a:bodyPr anchor="t">
            <a:normAutofit/>
          </a:bodyPr>
          <a:lstStyle>
            <a:lvl1pPr marL="0" indent="0" algn="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00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09694" y="2690954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494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57635" y="8791043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494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52" y="2138367"/>
            <a:ext cx="23090859" cy="8553447"/>
          </a:xfrm>
        </p:spPr>
        <p:txBody>
          <a:bodyPr anchor="ctr">
            <a:normAutofit/>
          </a:bodyPr>
          <a:lstStyle>
            <a:lvl1pPr algn="ctr">
              <a:defRPr sz="9978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6812" y="12117388"/>
            <a:ext cx="24884974" cy="2771951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7483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8" y="14889339"/>
            <a:ext cx="24884974" cy="3167944"/>
          </a:xfrm>
        </p:spPr>
        <p:txBody>
          <a:bodyPr anchor="t">
            <a:normAutofit/>
          </a:bodyPr>
          <a:lstStyle>
            <a:lvl1pPr marL="0" indent="0" algn="r">
              <a:buNone/>
              <a:defRPr sz="5613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63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13" y="2138367"/>
            <a:ext cx="24884977" cy="85039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6809" y="10929408"/>
            <a:ext cx="24884980" cy="261355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8731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9" y="13542962"/>
            <a:ext cx="24884980" cy="4514321"/>
          </a:xfrm>
        </p:spPr>
        <p:txBody>
          <a:bodyPr anchor="t">
            <a:normAutofit/>
          </a:bodyPr>
          <a:lstStyle>
            <a:lvl1pPr marL="0" indent="0" algn="l">
              <a:buNone/>
              <a:defRPr sz="5613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17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40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174458" y="2138362"/>
            <a:ext cx="4397332" cy="159189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6810" y="2138362"/>
            <a:ext cx="19919835" cy="1591892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6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5" y="5339435"/>
            <a:ext cx="26112372" cy="8890225"/>
          </a:xfrm>
        </p:spPr>
        <p:txBody>
          <a:bodyPr anchor="b">
            <a:normAutofit/>
          </a:bodyPr>
          <a:lstStyle>
            <a:lvl1pPr>
              <a:defRPr sz="1986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5" y="14195365"/>
            <a:ext cx="26112372" cy="4677667"/>
          </a:xfrm>
        </p:spPr>
        <p:txBody>
          <a:bodyPr anchor="t">
            <a:normAutofit/>
          </a:bodyPr>
          <a:lstStyle>
            <a:lvl1pPr marL="0" indent="0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>
              <a:buNone/>
              <a:defRPr sz="5959">
                <a:solidFill>
                  <a:schemeClr val="tx1">
                    <a:tint val="75000"/>
                  </a:schemeClr>
                </a:solidFill>
              </a:defRPr>
            </a:lvl2pPr>
            <a:lvl3pPr marL="3027442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3pPr>
            <a:lvl4pPr marL="4541163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88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60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32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04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766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0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8622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7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244109"/>
            <a:ext cx="12803892" cy="25745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8622" y="7818688"/>
            <a:ext cx="12803892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32" y="5244111"/>
            <a:ext cx="12866967" cy="257457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32" y="7818688"/>
            <a:ext cx="12866967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2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7"/>
            <a:ext cx="9763756" cy="4989504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>
              <a:defRPr sz="10594"/>
            </a:lvl1pPr>
            <a:lvl2pPr>
              <a:defRPr sz="9271"/>
            </a:lvl2pPr>
            <a:lvl3pPr>
              <a:defRPr sz="7947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6"/>
            <a:ext cx="9763756" cy="1187979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5"/>
            <a:ext cx="9763756" cy="4989512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 marL="0" indent="0">
              <a:buNone/>
              <a:defRPr sz="10594"/>
            </a:lvl1pPr>
            <a:lvl2pPr marL="1513721" indent="0">
              <a:buNone/>
              <a:defRPr sz="9271"/>
            </a:lvl2pPr>
            <a:lvl3pPr marL="3027442" indent="0">
              <a:buNone/>
              <a:defRPr sz="7947"/>
            </a:lvl3pPr>
            <a:lvl4pPr marL="4541163" indent="0">
              <a:buNone/>
              <a:defRPr sz="6622"/>
            </a:lvl4pPr>
            <a:lvl5pPr marL="6054884" indent="0">
              <a:buNone/>
              <a:defRPr sz="6622"/>
            </a:lvl5pPr>
            <a:lvl6pPr marL="7568605" indent="0">
              <a:buNone/>
              <a:defRPr sz="6622"/>
            </a:lvl6pPr>
            <a:lvl7pPr marL="9082324" indent="0">
              <a:buNone/>
              <a:defRPr sz="6622"/>
            </a:lvl7pPr>
            <a:lvl8pPr marL="10596045" indent="0">
              <a:buNone/>
              <a:defRPr sz="6622"/>
            </a:lvl8pPr>
            <a:lvl9pPr marL="12109766" indent="0">
              <a:buNone/>
              <a:defRPr sz="662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8"/>
            <a:ext cx="9763756" cy="118797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8622" y="1140461"/>
            <a:ext cx="26112372" cy="4133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702302"/>
            <a:ext cx="26112372" cy="135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60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99070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7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27442" rtl="0" eaLnBrk="1" latinLnBrk="0" hangingPunct="1">
        <a:lnSpc>
          <a:spcPct val="90000"/>
        </a:lnSpc>
        <a:spcBef>
          <a:spcPct val="0"/>
        </a:spcBef>
        <a:buNone/>
        <a:defRPr sz="145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60" indent="-756860" algn="l" defTabSz="3027442" rtl="0" eaLnBrk="1" latinLnBrk="0" hangingPunct="1">
        <a:lnSpc>
          <a:spcPct val="90000"/>
        </a:lnSpc>
        <a:spcBef>
          <a:spcPts val="3312"/>
        </a:spcBef>
        <a:buFont typeface="Wingdings 2" pitchFamily="18" charset="2"/>
        <a:buChar char="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581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7947" kern="1200">
          <a:solidFill>
            <a:schemeClr val="tx1"/>
          </a:solidFill>
          <a:latin typeface="+mn-lt"/>
          <a:ea typeface="+mn-ea"/>
          <a:cs typeface="+mn-cs"/>
        </a:defRPr>
      </a:lvl2pPr>
      <a:lvl3pPr marL="3784302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023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811744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8325465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839186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1352907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866628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1pPr>
      <a:lvl2pPr marL="1513721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2pPr>
      <a:lvl3pPr marL="3027442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3pPr>
      <a:lvl4pPr marL="4541163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05488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756860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08232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059604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109766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2"/>
            <a:ext cx="7058962" cy="21383628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1783" y="1425578"/>
            <a:ext cx="25509671" cy="617749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784" y="8315856"/>
            <a:ext cx="25509668" cy="10467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128" y="19070248"/>
            <a:ext cx="2839040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1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57592E-0C21-4F4D-BDD6-4B8FDF93DDF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78825" y="19070248"/>
            <a:ext cx="1759603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1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392438" y="19070248"/>
            <a:ext cx="1369016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1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5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1425595" rtl="0" eaLnBrk="1" latinLnBrk="0" hangingPunct="1">
        <a:spcBef>
          <a:spcPct val="0"/>
        </a:spcBef>
        <a:buNone/>
        <a:defRPr sz="12472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90997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748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2316592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623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3742188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561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4811384" indent="-5345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98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6236980" indent="-5345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7840774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9266370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0691965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2117560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122">
            <a:extLst>
              <a:ext uri="{FF2B5EF4-FFF2-40B4-BE49-F238E27FC236}">
                <a16:creationId xmlns:a16="http://schemas.microsoft.com/office/drawing/2014/main" xmlns="" id="{3EE68883-82DA-46FF-9B23-5441C1D26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298" y="117840"/>
            <a:ext cx="20493454" cy="235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37" tIns="342842" rIns="137137" bIns="342842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исследование характеристик ионоселективного электрода с откликом на </a:t>
            </a:r>
            <a:r>
              <a:rPr lang="ru-RU" sz="5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винпоцетин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23">
            <a:extLst>
              <a:ext uri="{FF2B5EF4-FFF2-40B4-BE49-F238E27FC236}">
                <a16:creationId xmlns:a16="http://schemas.microsoft.com/office/drawing/2014/main" xmlns="" id="{6A743CFB-1E9E-4A37-B8A4-46DF96244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054330"/>
            <a:ext cx="21945600" cy="152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37" tIns="137137" rIns="137137" bIns="137137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В.И., Крюков Т.В.</a:t>
            </a:r>
          </a:p>
          <a:p>
            <a:pPr algn="ctr" eaLnBrk="1" hangingPunct="1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государственный университет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D020DFE-84C5-477C-BFA9-7758B8D4A946}"/>
              </a:ext>
            </a:extLst>
          </p:cNvPr>
          <p:cNvSpPr txBox="1"/>
          <p:nvPr/>
        </p:nvSpPr>
        <p:spPr>
          <a:xfrm>
            <a:off x="21607406" y="19664454"/>
            <a:ext cx="7677928" cy="561680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Email:vika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smirnova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2000@list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5486FAA-5E4B-4EF3-A97C-86613A089D0A}"/>
              </a:ext>
            </a:extLst>
          </p:cNvPr>
          <p:cNvSpPr txBox="1"/>
          <p:nvPr/>
        </p:nvSpPr>
        <p:spPr>
          <a:xfrm>
            <a:off x="23555860" y="18769734"/>
            <a:ext cx="2736559" cy="746346"/>
          </a:xfrm>
          <a:prstGeom prst="rect">
            <a:avLst/>
          </a:prstGeom>
          <a:noFill/>
        </p:spPr>
        <p:txBody>
          <a:bodyPr wrap="none" lIns="68568" tIns="34284" rIns="68568" bIns="34284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B915AF7F-BE3C-4C4B-B547-265473B0DD6A}"/>
              </a:ext>
            </a:extLst>
          </p:cNvPr>
          <p:cNvSpPr txBox="1"/>
          <p:nvPr/>
        </p:nvSpPr>
        <p:spPr>
          <a:xfrm>
            <a:off x="20422945" y="14837603"/>
            <a:ext cx="9002391" cy="2194560"/>
          </a:xfrm>
          <a:prstGeom prst="rect">
            <a:avLst/>
          </a:prstGeom>
          <a:noFill/>
        </p:spPr>
        <p:txBody>
          <a:bodyPr wrap="square" lIns="68568" tIns="68568" rIns="68568" bIns="68568" numCol="1" spcCol="342842" rtlCol="0">
            <a:noAutofit/>
          </a:bodyPr>
          <a:lstStyle/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</a:t>
            </a:r>
          </a:p>
          <a:p>
            <a:pPr marL="342842" indent="-342842">
              <a:buFont typeface="+mj-lt"/>
              <a:buAutoNum type="arabicPeriod"/>
            </a:pPr>
            <a:r>
              <a:rPr lang="en-US" sz="1400" dirty="0"/>
              <a:t>  </a:t>
            </a:r>
          </a:p>
          <a:p>
            <a:pPr marL="342842" indent="-342842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66" name="Text Box 189">
            <a:extLst>
              <a:ext uri="{FF2B5EF4-FFF2-40B4-BE49-F238E27FC236}">
                <a16:creationId xmlns:a16="http://schemas.microsoft.com/office/drawing/2014/main" xmlns="" id="{11F7D1A5-5B97-4211-B387-ABCDF362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63" y="4254297"/>
            <a:ext cx="8750581" cy="520137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Потенциометрические методы с использованием ионоселективных электродов выгодно отличаются простотой 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экспрессностью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анализа. </a:t>
            </a:r>
          </a:p>
          <a:p>
            <a:pPr fontAlgn="base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ионоселективного электрода для определения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винпоцетина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изучение его характеристик и разработка методики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ионометрического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винпоцетина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готовых лекарственных формах</a:t>
            </a:r>
            <a:r>
              <a:rPr lang="ru-RU" sz="3200" dirty="0">
                <a:latin typeface="Calibri" pitchFamily="34" charset="0"/>
              </a:rPr>
              <a:t>.</a:t>
            </a:r>
            <a:endParaRPr lang="en-US" sz="3200" dirty="0">
              <a:latin typeface="Calibri" pitchFamily="34" charset="0"/>
            </a:endParaRPr>
          </a:p>
          <a:p>
            <a:pPr fontAlgn="base"/>
            <a:endParaRPr lang="en-US" sz="3200" dirty="0">
              <a:latin typeface="Calibri" pitchFamily="34" charset="0"/>
            </a:endParaRPr>
          </a:p>
        </p:txBody>
      </p:sp>
      <p:sp>
        <p:nvSpPr>
          <p:cNvPr id="67" name="Rectangle 31">
            <a:extLst>
              <a:ext uri="{FF2B5EF4-FFF2-40B4-BE49-F238E27FC236}">
                <a16:creationId xmlns:a16="http://schemas.microsoft.com/office/drawing/2014/main" xmlns="" id="{CB2C2354-633D-47D3-B137-9150FDE14086}"/>
              </a:ext>
            </a:extLst>
          </p:cNvPr>
          <p:cNvSpPr/>
          <p:nvPr/>
        </p:nvSpPr>
        <p:spPr>
          <a:xfrm>
            <a:off x="355563" y="3584014"/>
            <a:ext cx="8712155" cy="642879"/>
          </a:xfrm>
          <a:prstGeom prst="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194">
            <a:extLst>
              <a:ext uri="{FF2B5EF4-FFF2-40B4-BE49-F238E27FC236}">
                <a16:creationId xmlns:a16="http://schemas.microsoft.com/office/drawing/2014/main" xmlns="" id="{51AE9390-D805-4F15-B8FC-9BC9F1931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54" y="15260831"/>
            <a:ext cx="9002396" cy="415493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Изготовленные электроды обладают хорошими метрологическими характеристиками. Интервал линейности электродной функции находится в промежутке 1-4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крутизна электродной функции близка к теоретическому значению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время отклика составляло 5-10 с. Показано, что потенциал ИСЭ не изменяется в интервале рН 3 - 6, что делает этот интервал наиболее подходящим для определения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винпоцетина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192">
            <a:extLst>
              <a:ext uri="{FF2B5EF4-FFF2-40B4-BE49-F238E27FC236}">
                <a16:creationId xmlns:a16="http://schemas.microsoft.com/office/drawing/2014/main" xmlns="" id="{C4B62EBF-5332-4681-BF63-2804CB57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4437" y="5237754"/>
            <a:ext cx="8992282" cy="470893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использовали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винпоцетин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фармакопейной чистоты, фосфорно-молибденовую и фосфорно-вольфрамовую кислоты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ч.д.а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диоктилфталат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ч.д.а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поливинилхлорид марки С-0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х.ч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Электродноактивное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вещество получали осаждением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винпоцетина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силу его амфотерности, из водных растворов вышеуказанными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гетерополикислотами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33">
            <a:extLst>
              <a:ext uri="{FF2B5EF4-FFF2-40B4-BE49-F238E27FC236}">
                <a16:creationId xmlns:a16="http://schemas.microsoft.com/office/drawing/2014/main" xmlns="" id="{EEF9C951-5CC4-4D89-B2DB-879D46887ACF}"/>
              </a:ext>
            </a:extLst>
          </p:cNvPr>
          <p:cNvSpPr/>
          <p:nvPr/>
        </p:nvSpPr>
        <p:spPr>
          <a:xfrm>
            <a:off x="9570742" y="4417443"/>
            <a:ext cx="9003534" cy="683969"/>
          </a:xfrm>
          <a:prstGeom prst="rect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исследования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 Box 193">
            <a:extLst>
              <a:ext uri="{FF2B5EF4-FFF2-40B4-BE49-F238E27FC236}">
                <a16:creationId xmlns:a16="http://schemas.microsoft.com/office/drawing/2014/main" xmlns="" id="{5C20D65C-5B59-470C-B40D-FF95562C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5015" y="13934382"/>
            <a:ext cx="8690197" cy="372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данной работы были синтезированы ионоселективные мембраны, и созданы на их основе ионоселективные электроды с откликом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винпоцетин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содержащие в качестве ЭАВ ионные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данного лекарственного препарата.</a:t>
            </a:r>
          </a:p>
          <a:p>
            <a:pPr eaLnBrk="1" hangingPunct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винпоцетина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готовых лекарственных формах показало работоспособность созданного ИСЭ.</a:t>
            </a:r>
          </a:p>
          <a:p>
            <a:pPr eaLnBrk="1" hangingPunct="1"/>
            <a:endParaRPr lang="ru-RU" sz="2800" dirty="0">
              <a:latin typeface="Calibri" pitchFamily="34" charset="0"/>
            </a:endParaRPr>
          </a:p>
        </p:txBody>
      </p:sp>
      <p:sp>
        <p:nvSpPr>
          <p:cNvPr id="75" name="Rectangle 35">
            <a:extLst>
              <a:ext uri="{FF2B5EF4-FFF2-40B4-BE49-F238E27FC236}">
                <a16:creationId xmlns:a16="http://schemas.microsoft.com/office/drawing/2014/main" xmlns="" id="{8FCD4683-9727-47D2-BD5C-12B5716C6F4F}"/>
              </a:ext>
            </a:extLst>
          </p:cNvPr>
          <p:cNvSpPr/>
          <p:nvPr/>
        </p:nvSpPr>
        <p:spPr>
          <a:xfrm>
            <a:off x="22274784" y="12604604"/>
            <a:ext cx="7593694" cy="72779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 44">
            <a:extLst>
              <a:ext uri="{FF2B5EF4-FFF2-40B4-BE49-F238E27FC236}">
                <a16:creationId xmlns:a16="http://schemas.microsoft.com/office/drawing/2014/main" xmlns="" id="{20043D7E-7286-48B9-9A5E-E7868B665227}"/>
              </a:ext>
            </a:extLst>
          </p:cNvPr>
          <p:cNvSpPr/>
          <p:nvPr/>
        </p:nvSpPr>
        <p:spPr>
          <a:xfrm>
            <a:off x="794254" y="14433148"/>
            <a:ext cx="8992280" cy="7683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180">
            <a:extLst>
              <a:ext uri="{FF2B5EF4-FFF2-40B4-BE49-F238E27FC236}">
                <a16:creationId xmlns:a16="http://schemas.microsoft.com/office/drawing/2014/main" xmlns="" id="{0EF553AE-2F9D-4C67-BDBF-729D45C15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4276" y="10733898"/>
            <a:ext cx="10851900" cy="93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1. Зависимость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электродого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потенциала ИСЭ от концентрации раствора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винпоцетина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86534" y="16240065"/>
            <a:ext cx="3027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403307"/>
              </p:ext>
            </p:extLst>
          </p:nvPr>
        </p:nvGraphicFramePr>
        <p:xfrm>
          <a:off x="184085" y="11339684"/>
          <a:ext cx="10611529" cy="25298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48165"/>
                <a:gridCol w="1974680"/>
                <a:gridCol w="2377864"/>
                <a:gridCol w="2670048"/>
                <a:gridCol w="1170432"/>
                <a:gridCol w="770340"/>
              </a:tblGrid>
              <a:tr h="2399260">
                <a:tc>
                  <a:txBody>
                    <a:bodyPr/>
                    <a:lstStyle/>
                    <a:p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Ag/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AgCl</a:t>
                      </a:r>
                      <a:endParaRPr lang="ru-RU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1,0* 10 </a:t>
                      </a:r>
                      <a:r>
                        <a:rPr lang="ru-RU" sz="32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–2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р-р а/б +0.1 М р-р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KCL</a:t>
                      </a:r>
                      <a:endParaRPr lang="ru-RU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Пленочная мембрана</a:t>
                      </a:r>
                      <a:endParaRPr lang="ru-RU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Исследуемый раствор</a:t>
                      </a:r>
                      <a:endParaRPr lang="ru-RU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AgCl</a:t>
                      </a:r>
                      <a:endParaRPr lang="ru-RU" sz="3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Ag</a:t>
                      </a:r>
                      <a:endParaRPr lang="ru-RU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5531" y="4417443"/>
            <a:ext cx="10369803" cy="623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05779" y="10229001"/>
            <a:ext cx="7589835" cy="843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Электрохимическая ячейка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28" y="11420338"/>
            <a:ext cx="10027000" cy="602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375136" y="17692219"/>
            <a:ext cx="12734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2. Зависимость потенциала ИСЭ от рН растворов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винпоцетина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711639" cy="358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8528" y="44472"/>
            <a:ext cx="3896684" cy="397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5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аллакс">
  <a:themeElements>
    <a:clrScheme name="Другая 6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E31819"/>
      </a:accent1>
      <a:accent2>
        <a:srgbClr val="E31819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257</Words>
  <Application>Microsoft Office PowerPoint</Application>
  <PresentationFormat>Произвольный</PresentationFormat>
  <Paragraphs>35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HDOfficeLightV0</vt:lpstr>
      <vt:lpstr>Параллакс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Yulya Baklanova</dc:creator>
  <cp:lastModifiedBy>ACER</cp:lastModifiedBy>
  <cp:revision>16</cp:revision>
  <dcterms:created xsi:type="dcterms:W3CDTF">2017-10-02T13:44:20Z</dcterms:created>
  <dcterms:modified xsi:type="dcterms:W3CDTF">2023-03-22T18:29:43Z</dcterms:modified>
</cp:coreProperties>
</file>