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A6F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43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07D2D-BFCA-4C99-A76E-C3CA874E6818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498A4-8ED0-4241-8070-CA6CCCEB0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3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23177" rtl="0" eaLnBrk="1" latinLnBrk="0" hangingPunct="1">
      <a:defRPr sz="1474" kern="1200">
        <a:solidFill>
          <a:schemeClr val="tx1"/>
        </a:solidFill>
        <a:latin typeface="+mn-lt"/>
        <a:ea typeface="+mn-ea"/>
        <a:cs typeface="+mn-cs"/>
      </a:defRPr>
    </a:lvl1pPr>
    <a:lvl2pPr marL="561589" algn="l" defTabSz="1123177" rtl="0" eaLnBrk="1" latinLnBrk="0" hangingPunct="1">
      <a:defRPr sz="1474" kern="1200">
        <a:solidFill>
          <a:schemeClr val="tx1"/>
        </a:solidFill>
        <a:latin typeface="+mn-lt"/>
        <a:ea typeface="+mn-ea"/>
        <a:cs typeface="+mn-cs"/>
      </a:defRPr>
    </a:lvl2pPr>
    <a:lvl3pPr marL="1123177" algn="l" defTabSz="1123177" rtl="0" eaLnBrk="1" latinLnBrk="0" hangingPunct="1">
      <a:defRPr sz="1474" kern="1200">
        <a:solidFill>
          <a:schemeClr val="tx1"/>
        </a:solidFill>
        <a:latin typeface="+mn-lt"/>
        <a:ea typeface="+mn-ea"/>
        <a:cs typeface="+mn-cs"/>
      </a:defRPr>
    </a:lvl3pPr>
    <a:lvl4pPr marL="1684765" algn="l" defTabSz="1123177" rtl="0" eaLnBrk="1" latinLnBrk="0" hangingPunct="1">
      <a:defRPr sz="1474" kern="1200">
        <a:solidFill>
          <a:schemeClr val="tx1"/>
        </a:solidFill>
        <a:latin typeface="+mn-lt"/>
        <a:ea typeface="+mn-ea"/>
        <a:cs typeface="+mn-cs"/>
      </a:defRPr>
    </a:lvl4pPr>
    <a:lvl5pPr marL="2246353" algn="l" defTabSz="1123177" rtl="0" eaLnBrk="1" latinLnBrk="0" hangingPunct="1">
      <a:defRPr sz="1474" kern="1200">
        <a:solidFill>
          <a:schemeClr val="tx1"/>
        </a:solidFill>
        <a:latin typeface="+mn-lt"/>
        <a:ea typeface="+mn-ea"/>
        <a:cs typeface="+mn-cs"/>
      </a:defRPr>
    </a:lvl5pPr>
    <a:lvl6pPr marL="2807942" algn="l" defTabSz="1123177" rtl="0" eaLnBrk="1" latinLnBrk="0" hangingPunct="1">
      <a:defRPr sz="1474" kern="1200">
        <a:solidFill>
          <a:schemeClr val="tx1"/>
        </a:solidFill>
        <a:latin typeface="+mn-lt"/>
        <a:ea typeface="+mn-ea"/>
        <a:cs typeface="+mn-cs"/>
      </a:defRPr>
    </a:lvl6pPr>
    <a:lvl7pPr marL="3369531" algn="l" defTabSz="1123177" rtl="0" eaLnBrk="1" latinLnBrk="0" hangingPunct="1">
      <a:defRPr sz="1474" kern="1200">
        <a:solidFill>
          <a:schemeClr val="tx1"/>
        </a:solidFill>
        <a:latin typeface="+mn-lt"/>
        <a:ea typeface="+mn-ea"/>
        <a:cs typeface="+mn-cs"/>
      </a:defRPr>
    </a:lvl7pPr>
    <a:lvl8pPr marL="3931118" algn="l" defTabSz="1123177" rtl="0" eaLnBrk="1" latinLnBrk="0" hangingPunct="1">
      <a:defRPr sz="1474" kern="1200">
        <a:solidFill>
          <a:schemeClr val="tx1"/>
        </a:solidFill>
        <a:latin typeface="+mn-lt"/>
        <a:ea typeface="+mn-ea"/>
        <a:cs typeface="+mn-cs"/>
      </a:defRPr>
    </a:lvl8pPr>
    <a:lvl9pPr marL="4492707" algn="l" defTabSz="1123177" rtl="0" eaLnBrk="1" latinLnBrk="0" hangingPunct="1">
      <a:defRPr sz="147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498A4-8ED0-4241-8070-CA6CCCEB069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602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025D-D349-48BE-81BF-3A6894E37310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997F-9FAE-41C5-8D83-E21FD7F93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16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025D-D349-48BE-81BF-3A6894E37310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997F-9FAE-41C5-8D83-E21FD7F93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47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025D-D349-48BE-81BF-3A6894E37310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997F-9FAE-41C5-8D83-E21FD7F93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910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025D-D349-48BE-81BF-3A6894E37310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997F-9FAE-41C5-8D83-E21FD7F93D7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8589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025D-D349-48BE-81BF-3A6894E37310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997F-9FAE-41C5-8D83-E21FD7F93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026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025D-D349-48BE-81BF-3A6894E37310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997F-9FAE-41C5-8D83-E21FD7F93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144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025D-D349-48BE-81BF-3A6894E37310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997F-9FAE-41C5-8D83-E21FD7F93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728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025D-D349-48BE-81BF-3A6894E37310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997F-9FAE-41C5-8D83-E21FD7F93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128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025D-D349-48BE-81BF-3A6894E37310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997F-9FAE-41C5-8D83-E21FD7F93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7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025D-D349-48BE-81BF-3A6894E37310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997F-9FAE-41C5-8D83-E21FD7F93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51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025D-D349-48BE-81BF-3A6894E37310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997F-9FAE-41C5-8D83-E21FD7F93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8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025D-D349-48BE-81BF-3A6894E37310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997F-9FAE-41C5-8D83-E21FD7F93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99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025D-D349-48BE-81BF-3A6894E37310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997F-9FAE-41C5-8D83-E21FD7F93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07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025D-D349-48BE-81BF-3A6894E37310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997F-9FAE-41C5-8D83-E21FD7F93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97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025D-D349-48BE-81BF-3A6894E37310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997F-9FAE-41C5-8D83-E21FD7F93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68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025D-D349-48BE-81BF-3A6894E37310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997F-9FAE-41C5-8D83-E21FD7F93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96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025D-D349-48BE-81BF-3A6894E37310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997F-9FAE-41C5-8D83-E21FD7F93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22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25F025D-D349-48BE-81BF-3A6894E37310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0C9997F-9FAE-41C5-8D83-E21FD7F93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57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alpha val="8000"/>
                <a:lumMod val="10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6DCAA-2414-4BFF-BB7C-D0AC019B9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119924"/>
          </a:xfrm>
        </p:spPr>
        <p:txBody>
          <a:bodyPr anchor="ctr">
            <a:noAutofit/>
          </a:bodyPr>
          <a:lstStyle/>
          <a:p>
            <a:pPr>
              <a:lnSpc>
                <a:spcPct val="95000"/>
              </a:lnSpc>
            </a:pPr>
            <a:r>
              <a:rPr lang="ru-RU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 РОССИИ</a:t>
            </a:r>
            <a:br>
              <a:rPr lang="ru-RU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  <a:br>
              <a:rPr lang="ru-RU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</a:t>
            </a:r>
            <a:br>
              <a:rPr lang="ru-RU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«Тверской государственный технический университет»</a:t>
            </a:r>
            <a:br>
              <a:rPr lang="ru-RU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ТвГТУ</a:t>
            </a:r>
            <a:r>
              <a:rPr lang="ru-RU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биотехнологии, химии и стандартизации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EE2CC2-41BB-4FDC-995A-7D980F5DD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8063" y="1441266"/>
            <a:ext cx="8526885" cy="566689"/>
          </a:xfrm>
          <a:solidFill>
            <a:srgbClr val="CCCC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 – изучение влияния температурного режима процесса пиролиза костры льна на выход углеродсодержащего остатка.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6AA4E3B-BCE8-4788-939C-2AFCD61B2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9506" t="12378" r="28314" b="12023"/>
          <a:stretch>
            <a:fillRect/>
          </a:stretch>
        </p:blipFill>
        <p:spPr bwMode="auto">
          <a:xfrm>
            <a:off x="32178" y="-23334"/>
            <a:ext cx="791820" cy="844608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50B1E6-7D17-4BB4-9AA0-9ADC651ED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917" y="5816947"/>
            <a:ext cx="1225657" cy="801571"/>
          </a:xfrm>
          <a:prstGeom prst="roundRect">
            <a:avLst>
              <a:gd name="adj" fmla="val 40762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35133B-F05A-4DF7-92EA-9AFA173670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895" t="12442" r="17299" b="4948"/>
          <a:stretch/>
        </p:blipFill>
        <p:spPr>
          <a:xfrm>
            <a:off x="242860" y="5816947"/>
            <a:ext cx="972678" cy="781907"/>
          </a:xfrm>
          <a:prstGeom prst="roundRect">
            <a:avLst>
              <a:gd name="adj" fmla="val 36505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DDDD74-4E3C-4BC7-8478-1A69E0613F80}"/>
              </a:ext>
            </a:extLst>
          </p:cNvPr>
          <p:cNvSpPr txBox="1"/>
          <p:nvPr/>
        </p:nvSpPr>
        <p:spPr>
          <a:xfrm>
            <a:off x="1626365" y="1081751"/>
            <a:ext cx="9199634" cy="338554"/>
          </a:xfrm>
          <a:prstGeom prst="rect">
            <a:avLst/>
          </a:prstGeom>
          <a:solidFill>
            <a:srgbClr val="A6FEE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ТЕМПЕРАТУРНОГО РЕЖИМА НА ПРОЦЕСС ПИРОЛИЗА РАСТИТЕЛЬНЫХ ОТХОДОВ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7D5E76-934C-486D-9AE9-9B35ADDD0C85}"/>
              </a:ext>
            </a:extLst>
          </p:cNvPr>
          <p:cNvSpPr txBox="1"/>
          <p:nvPr/>
        </p:nvSpPr>
        <p:spPr>
          <a:xfrm>
            <a:off x="57052" y="1619718"/>
            <a:ext cx="3335078" cy="181588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методов переработки растительных отходов с целью получения сорбентов, которые могут использоваться в различных областях промышленности является одной из главных проблем современной экономики. </a:t>
            </a:r>
          </a:p>
        </p:txBody>
      </p:sp>
      <p:graphicFrame>
        <p:nvGraphicFramePr>
          <p:cNvPr id="15" name="Таблица 15">
            <a:extLst>
              <a:ext uri="{FF2B5EF4-FFF2-40B4-BE49-F238E27FC236}">
                <a16:creationId xmlns:a16="http://schemas.microsoft.com/office/drawing/2014/main" id="{EBB5752A-221D-45F8-8A1C-68929933F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12878"/>
              </p:ext>
            </p:extLst>
          </p:nvPr>
        </p:nvGraphicFramePr>
        <p:xfrm>
          <a:off x="3614246" y="2033333"/>
          <a:ext cx="8526885" cy="9119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22465">
                  <a:extLst>
                    <a:ext uri="{9D8B030D-6E8A-4147-A177-3AD203B41FA5}">
                      <a16:colId xmlns:a16="http://schemas.microsoft.com/office/drawing/2014/main" val="4290593526"/>
                    </a:ext>
                  </a:extLst>
                </a:gridCol>
                <a:gridCol w="2168140">
                  <a:extLst>
                    <a:ext uri="{9D8B030D-6E8A-4147-A177-3AD203B41FA5}">
                      <a16:colId xmlns:a16="http://schemas.microsoft.com/office/drawing/2014/main" val="3733844860"/>
                    </a:ext>
                  </a:extLst>
                </a:gridCol>
                <a:gridCol w="2168140">
                  <a:extLst>
                    <a:ext uri="{9D8B030D-6E8A-4147-A177-3AD203B41FA5}">
                      <a16:colId xmlns:a16="http://schemas.microsoft.com/office/drawing/2014/main" val="2299260040"/>
                    </a:ext>
                  </a:extLst>
                </a:gridCol>
                <a:gridCol w="2168140">
                  <a:extLst>
                    <a:ext uri="{9D8B030D-6E8A-4147-A177-3AD203B41FA5}">
                      <a16:colId xmlns:a16="http://schemas.microsoft.com/office/drawing/2014/main" val="18559228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 процесса</a:t>
                      </a:r>
                    </a:p>
                  </a:txBody>
                  <a:tcPr marL="60156" marR="60156" marT="30078" marB="300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256201"/>
                  </a:ext>
                </a:extLst>
              </a:tr>
              <a:tr h="22274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Температура, ℃</a:t>
                      </a:r>
                    </a:p>
                  </a:txBody>
                  <a:tcPr marL="60156" marR="60156" marT="30078" marB="300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частиц, мм</a:t>
                      </a:r>
                    </a:p>
                  </a:txBody>
                  <a:tcPr marL="60156" marR="60156" marT="30078" marB="300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 образца, г</a:t>
                      </a:r>
                    </a:p>
                  </a:txBody>
                  <a:tcPr marL="60156" marR="60156" marT="30078" marB="300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процесса, мин</a:t>
                      </a:r>
                    </a:p>
                  </a:txBody>
                  <a:tcPr marL="60156" marR="60156" marT="30078" marB="300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021702"/>
                  </a:ext>
                </a:extLst>
              </a:tr>
              <a:tr h="2227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450-600</a:t>
                      </a:r>
                    </a:p>
                  </a:txBody>
                  <a:tcPr marL="60156" marR="60156" marT="30078" marB="300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0,25-0,50</a:t>
                      </a:r>
                    </a:p>
                  </a:txBody>
                  <a:tcPr marL="60156" marR="60156" marT="30078" marB="300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60156" marR="60156" marT="30078" marB="300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0156" marR="60156" marT="30078" marB="300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22641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AC6493A-EC42-4F07-93EF-0ABF39A0BFCA}"/>
              </a:ext>
            </a:extLst>
          </p:cNvPr>
          <p:cNvSpPr txBox="1"/>
          <p:nvPr/>
        </p:nvSpPr>
        <p:spPr>
          <a:xfrm>
            <a:off x="3441290" y="2988564"/>
            <a:ext cx="8750709" cy="124649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Установлено, что при повышении температуры количество газообразных продуктов растет, а количество жидких продуктов имеет тенденцию к снижению. Газообразные продукты в основном состоят из углеводородов (С</a:t>
            </a:r>
            <a:r>
              <a:rPr lang="ru-RU" sz="1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</a:t>
            </a:r>
            <a:r>
              <a:rPr lang="ru-RU" sz="1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СО, которые являются горючими компонентами. СН</a:t>
            </a:r>
            <a:r>
              <a:rPr lang="ru-RU" sz="1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являлся основным компонентом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пиролизного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газа. Самое большое количество углеродсодержащего остатка (33%) удалось получить при 450℃, однако продукт является менее «зрелым» чем при более высоких температурах.</a:t>
            </a:r>
          </a:p>
        </p:txBody>
      </p:sp>
      <p:pic>
        <p:nvPicPr>
          <p:cNvPr id="19" name="Рисунок 18" descr="Стрелка: небольшой изгиб">
            <a:extLst>
              <a:ext uri="{FF2B5EF4-FFF2-40B4-BE49-F238E27FC236}">
                <a16:creationId xmlns:a16="http://schemas.microsoft.com/office/drawing/2014/main" id="{56E0B8A3-6EE7-4431-AA3B-7734E55E67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8850" y="5950329"/>
            <a:ext cx="395031" cy="3950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E2ED88-E913-42DF-BA98-4D0D3E185DA4}"/>
              </a:ext>
            </a:extLst>
          </p:cNvPr>
          <p:cNvSpPr txBox="1"/>
          <p:nvPr/>
        </p:nvSpPr>
        <p:spPr>
          <a:xfrm>
            <a:off x="1260469" y="6239766"/>
            <a:ext cx="80198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Impact" panose="020B0806030902050204" pitchFamily="34" charset="0"/>
              </a:rPr>
              <a:t>пиролиз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F60412-9140-4C08-82EA-B8851157724F}"/>
              </a:ext>
            </a:extLst>
          </p:cNvPr>
          <p:cNvSpPr txBox="1"/>
          <p:nvPr/>
        </p:nvSpPr>
        <p:spPr>
          <a:xfrm>
            <a:off x="0" y="6598854"/>
            <a:ext cx="12191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Пучков Е.М., Галкин А.В.,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Ущаповский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И.В. Технология производства сорбентов из костры масличного льна. Аграрная наука Евро-Северо-Востока. 2019. № 20 (5), С. 517-525.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2A94EB9-E240-42A6-8C19-DAB23975E95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677" t="5240" r="21170" b="8746"/>
          <a:stretch/>
        </p:blipFill>
        <p:spPr>
          <a:xfrm>
            <a:off x="76716" y="3475232"/>
            <a:ext cx="3290991" cy="2281443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6BC393-D57C-4197-AEF8-16F4C5BE61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1607" y="4278302"/>
            <a:ext cx="3970697" cy="23787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D4806E5-0887-4266-8DA0-FCD59E804E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02217" y="4278302"/>
            <a:ext cx="4146923" cy="237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206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514</TotalTime>
  <Words>213</Words>
  <Application>Microsoft Office PowerPoint</Application>
  <PresentationFormat>Широкоэкранный</PresentationFormat>
  <Paragraphs>17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Impact</vt:lpstr>
      <vt:lpstr>Times New Roman</vt:lpstr>
      <vt:lpstr>Tw Cen MT</vt:lpstr>
      <vt:lpstr>Капля</vt:lpstr>
      <vt:lpstr>МИНОБРНАУКИ РОССИИ Федеральное государственное бюджетное образовательное учреждение высшего образования «Тверской государственный технический университет» (ТвГТУ) Кафедра биотехнологии, химии и стандартизации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Агата</dc:creator>
  <cp:lastModifiedBy>Русакова Наталья Петровна</cp:lastModifiedBy>
  <cp:revision>36</cp:revision>
  <dcterms:created xsi:type="dcterms:W3CDTF">2023-02-22T18:12:07Z</dcterms:created>
  <dcterms:modified xsi:type="dcterms:W3CDTF">2023-03-26T20:43:02Z</dcterms:modified>
</cp:coreProperties>
</file>