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3CDFA6-B4AC-42E3-A35B-6723D0BEB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836EB6-ABBC-4276-AD43-6EE56193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ACD554-E5B0-47DE-A455-C379195EE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C4F-B749-462F-9742-2A9C978AFA26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6A066-8EAC-4164-A8E8-7BBF97C6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47CFA4-67FC-4C66-B49C-7474CEF7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DAEB-0A02-44E0-8957-7362E155E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609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0187E-A0F3-4E09-AE39-75281FB99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D09DCB-6EB8-4681-AB4E-7736377E7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C53C53-FBE8-4DCD-9071-91A4FA4A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C4F-B749-462F-9742-2A9C978AFA26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AAD11F-6416-4BD7-92F9-CD6CE2655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6B1AD4-899C-47F8-83DB-FBF22453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DAEB-0A02-44E0-8957-7362E155E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906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AD2BFE6-B95C-44C3-8330-FE407364E4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671A2E-9A47-4618-9329-FB97A8B9D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B4BD55-C520-451C-9725-D34E57399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C4F-B749-462F-9742-2A9C978AFA26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A9959C-AACD-45F3-AF70-C7CA8117B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750AE1-A0CE-41AF-BAAE-BBA048B1B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DAEB-0A02-44E0-8957-7362E155E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94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315827-A8A4-44FF-B906-3FF154417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A3826C-90BA-4A6C-A8C5-A30BF75E2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3969A5-DCBA-4F68-8ADF-3CA0D7B18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C4F-B749-462F-9742-2A9C978AFA26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499A1-82C3-4DAA-B7F7-A0ED56EAF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A2F22B-D068-45F7-8402-0855DFEFB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DAEB-0A02-44E0-8957-7362E155E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928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8E912-569D-4155-9B2A-D30CA51E0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10C627-E4A0-4CA7-86C4-9B53AEFD9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548FDB-A584-4072-89E9-72314CB47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C4F-B749-462F-9742-2A9C978AFA26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B47487-509B-4153-8316-66AB554DE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EC8AB2-D21D-4BFA-9CC0-A723B035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DAEB-0A02-44E0-8957-7362E155E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21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CF4FD-7CC8-465C-A885-D38BF524C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9BFAF3-CAB6-4D2C-A119-9C7E44278D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3764A4-17A0-4164-8D58-A827771B1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70E4F9-F453-4F70-85AB-BEB41A660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C4F-B749-462F-9742-2A9C978AFA26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0AB232-3A4F-47FD-B834-EA3B09781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6CFF25-11A3-4632-8B54-C9AFF69FC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DAEB-0A02-44E0-8957-7362E155E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788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CD49E-DC02-4340-A26C-9FF8DA311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681FC9-6A59-41C5-AAED-C92B315ED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91651A-3E89-4872-8F7D-C2FDAE614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60F129-EFB8-4BA4-9FC6-33B8B78C3A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8F521C5-3641-496B-B18D-FCC4236736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77186E-4A35-4C78-B4D3-24FDB5260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C4F-B749-462F-9742-2A9C978AFA26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99F4D1-4F99-4D4B-AD9C-122B6A53E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360C90-C3E9-4ABD-8A69-02960806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DAEB-0A02-44E0-8957-7362E155E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89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38FCF-B461-47B4-9785-596F47BF5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252A4F5-9835-43ED-B3B0-165F81A35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C4F-B749-462F-9742-2A9C978AFA26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CC07BA-0323-4BF1-AFF7-5ACBF609B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30AA01-B0AE-4E37-9F00-F9C71AA4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DAEB-0A02-44E0-8957-7362E155E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90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541A69-0DA3-4AB0-B2FD-E0A24819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C4F-B749-462F-9742-2A9C978AFA26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59D5B2-201B-4788-BDF1-42BEECF80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64E016-2EE3-44C2-9C5D-0DC2C52C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DAEB-0A02-44E0-8957-7362E155E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43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E67800-1C13-4748-88D2-62A9DC64E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531A98-CF68-4AB0-BA95-B414CD591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520FE1-7B3F-44C0-B4C4-47945959F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144E2A-7CF9-4A64-B911-D3373E3A1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C4F-B749-462F-9742-2A9C978AFA26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9D2559-B935-451E-87C9-0FCDFA2B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7D4C98-B7FB-4025-A131-B0EB6D6E4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DAEB-0A02-44E0-8957-7362E155E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57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ACBA3-2DF6-440C-A6D4-A8268BDCD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DDFE0-734E-48ED-AE8C-BC814BD19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6FBA1B-9787-4FE5-A620-7603F4612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5B86FF-7ECC-4B6D-B44D-08F0D91C4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C4F-B749-462F-9742-2A9C978AFA26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4D53B5-C4DD-453F-9113-163B87B7C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2480C6-9EAE-4C44-986B-F6AFA766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DAEB-0A02-44E0-8957-7362E155E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12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1EE58-BF47-4935-90BF-B1342778B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6B64AF-B40C-4CD8-B450-FA874470C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F56E98-0798-4392-8F1F-BB6FB7B77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3EC4F-B749-462F-9742-2A9C978AFA26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9AB0E5-2E4D-4B99-9ABB-C422C5E41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A21822-C0BE-46B4-AD2D-A30FDDF7D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2DAEB-0A02-44E0-8957-7362E155E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19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A1BC991-E76D-4274-9B6C-0D18DED99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856" y="66332"/>
            <a:ext cx="1152897" cy="125396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3A419-727B-45A0-85A0-8F658EDC12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0697" y="215385"/>
            <a:ext cx="6923714" cy="855677"/>
          </a:xfrm>
        </p:spPr>
        <p:txBody>
          <a:bodyPr>
            <a:normAutofit fontScale="90000"/>
          </a:bodyPr>
          <a:lstStyle/>
          <a:p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Чернов А.П., Орлов Ю.Д., Чернова Е.М.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Тверской государственный университет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физико-технический факультет, кафедра общей физики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E-mail: Chernova.EM@tversu.ru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7296D-C05D-4EE8-AD69-7B4558FC781F}"/>
              </a:ext>
            </a:extLst>
          </p:cNvPr>
          <p:cNvSpPr txBox="1"/>
          <p:nvPr/>
        </p:nvSpPr>
        <p:spPr>
          <a:xfrm>
            <a:off x="620188" y="1159009"/>
            <a:ext cx="1123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КВАНТОВОМЕХАНИЧЕСКОЕ ИЗУЧЕНИЕ ЭЛЕКТРОННОГО СТРОЕНИЯ CH</a:t>
            </a:r>
            <a:r>
              <a:rPr lang="ru-RU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C(O)OH И CH</a:t>
            </a:r>
            <a:r>
              <a:rPr lang="ru-RU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OC(O)H</a:t>
            </a:r>
            <a:endParaRPr lang="ru-RU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C3369D-6590-4F1E-8824-F172E7CB6F57}"/>
              </a:ext>
            </a:extLst>
          </p:cNvPr>
          <p:cNvSpPr txBox="1"/>
          <p:nvPr/>
        </p:nvSpPr>
        <p:spPr>
          <a:xfrm>
            <a:off x="545616" y="1616014"/>
            <a:ext cx="1151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Сравнить геометрические характеристики и интегральные параметры функциональных изомеров CH</a:t>
            </a:r>
            <a:r>
              <a:rPr lang="ru-RU" sz="1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C(O)OH и CH</a:t>
            </a:r>
            <a:r>
              <a:rPr lang="ru-RU" sz="1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OC(O)H .</a:t>
            </a:r>
          </a:p>
          <a:p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исследования: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B3LYP с базисом 6-311++G(3df,3pd) 6d 10f , программа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AIMALL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BF3121F5-0E58-4E08-9139-110F3B27F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349489"/>
              </p:ext>
            </p:extLst>
          </p:nvPr>
        </p:nvGraphicFramePr>
        <p:xfrm>
          <a:off x="396668" y="3217752"/>
          <a:ext cx="11350829" cy="19750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70330">
                  <a:extLst>
                    <a:ext uri="{9D8B030D-6E8A-4147-A177-3AD203B41FA5}">
                      <a16:colId xmlns:a16="http://schemas.microsoft.com/office/drawing/2014/main" val="3656271847"/>
                    </a:ext>
                  </a:extLst>
                </a:gridCol>
                <a:gridCol w="3371633">
                  <a:extLst>
                    <a:ext uri="{9D8B030D-6E8A-4147-A177-3AD203B41FA5}">
                      <a16:colId xmlns:a16="http://schemas.microsoft.com/office/drawing/2014/main" val="1972824301"/>
                    </a:ext>
                  </a:extLst>
                </a:gridCol>
                <a:gridCol w="2317967">
                  <a:extLst>
                    <a:ext uri="{9D8B030D-6E8A-4147-A177-3AD203B41FA5}">
                      <a16:colId xmlns:a16="http://schemas.microsoft.com/office/drawing/2014/main" val="3816826750"/>
                    </a:ext>
                  </a:extLst>
                </a:gridCol>
                <a:gridCol w="3390899">
                  <a:extLst>
                    <a:ext uri="{9D8B030D-6E8A-4147-A177-3AD203B41FA5}">
                      <a16:colId xmlns:a16="http://schemas.microsoft.com/office/drawing/2014/main" val="368515945"/>
                    </a:ext>
                  </a:extLst>
                </a:gridCol>
              </a:tblGrid>
              <a:tr h="29222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Уксусная кислота  - </a:t>
                      </a:r>
                      <a:r>
                        <a:rPr lang="en-US" sz="1400" kern="1200" cap="all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ru-RU" sz="1400" kern="1200" cap="all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kern="1200" cap="all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1400" kern="1200" cap="all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kern="1200" cap="all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ru-RU" sz="1400" kern="1200" cap="all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400" kern="1200" cap="all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OH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Метилформиат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  - </a:t>
                      </a:r>
                      <a:r>
                        <a:rPr lang="en-US" sz="1400" kern="1200" cap="all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ru-RU" sz="1400" kern="1200" cap="all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kern="1200" cap="all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OC</a:t>
                      </a:r>
                      <a:r>
                        <a:rPr lang="ru-RU" sz="1400" kern="1200" cap="all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kern="1200" cap="all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ru-RU" sz="1400" kern="1200" cap="all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400" kern="1200" cap="all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88684"/>
                  </a:ext>
                </a:extLst>
              </a:tr>
              <a:tr h="16702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743642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652C53-CA90-4045-983C-24DE5335E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88" y="3598220"/>
            <a:ext cx="1796117" cy="15296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DFC19E8-5922-487F-92BB-D2DED4F4887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894" r="12203" b="-1528"/>
          <a:stretch/>
        </p:blipFill>
        <p:spPr bwMode="auto">
          <a:xfrm>
            <a:off x="6174740" y="3550051"/>
            <a:ext cx="2006600" cy="16410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DF6E27DD-7517-4311-A829-C0B90DCB5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595379"/>
              </p:ext>
            </p:extLst>
          </p:nvPr>
        </p:nvGraphicFramePr>
        <p:xfrm>
          <a:off x="2797304" y="3752345"/>
          <a:ext cx="3108120" cy="1354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030">
                  <a:extLst>
                    <a:ext uri="{9D8B030D-6E8A-4147-A177-3AD203B41FA5}">
                      <a16:colId xmlns:a16="http://schemas.microsoft.com/office/drawing/2014/main" val="945241432"/>
                    </a:ext>
                  </a:extLst>
                </a:gridCol>
                <a:gridCol w="777030">
                  <a:extLst>
                    <a:ext uri="{9D8B030D-6E8A-4147-A177-3AD203B41FA5}">
                      <a16:colId xmlns:a16="http://schemas.microsoft.com/office/drawing/2014/main" val="3058848262"/>
                    </a:ext>
                  </a:extLst>
                </a:gridCol>
                <a:gridCol w="777030">
                  <a:extLst>
                    <a:ext uri="{9D8B030D-6E8A-4147-A177-3AD203B41FA5}">
                      <a16:colId xmlns:a16="http://schemas.microsoft.com/office/drawing/2014/main" val="2048349704"/>
                    </a:ext>
                  </a:extLst>
                </a:gridCol>
                <a:gridCol w="777030">
                  <a:extLst>
                    <a:ext uri="{9D8B030D-6E8A-4147-A177-3AD203B41FA5}">
                      <a16:colId xmlns:a16="http://schemas.microsoft.com/office/drawing/2014/main" val="1041686716"/>
                    </a:ext>
                  </a:extLst>
                </a:gridCol>
              </a:tblGrid>
              <a:tr h="329691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12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C(O)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OH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2125682"/>
                  </a:ext>
                </a:extLst>
              </a:tr>
              <a:tr h="329691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q(R)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, а.е.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0.147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0.394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-0.539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7616043"/>
                  </a:ext>
                </a:extLst>
              </a:tr>
              <a:tr h="329691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E(R)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, а.е.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-39.838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-113.067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-76.282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3272495"/>
                  </a:ext>
                </a:extLst>
              </a:tr>
              <a:tr h="329691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V(R)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Å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aseline="30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31.8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25.9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21.5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3638971"/>
                  </a:ext>
                </a:extLst>
              </a:tr>
            </a:tbl>
          </a:graphicData>
        </a:graphic>
      </p:graphicFrame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C560AB75-DA44-46E8-84AA-F4C4E7A734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262493"/>
              </p:ext>
            </p:extLst>
          </p:nvPr>
        </p:nvGraphicFramePr>
        <p:xfrm>
          <a:off x="8450656" y="3752345"/>
          <a:ext cx="3121156" cy="1375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289">
                  <a:extLst>
                    <a:ext uri="{9D8B030D-6E8A-4147-A177-3AD203B41FA5}">
                      <a16:colId xmlns:a16="http://schemas.microsoft.com/office/drawing/2014/main" val="1386800904"/>
                    </a:ext>
                  </a:extLst>
                </a:gridCol>
                <a:gridCol w="780289">
                  <a:extLst>
                    <a:ext uri="{9D8B030D-6E8A-4147-A177-3AD203B41FA5}">
                      <a16:colId xmlns:a16="http://schemas.microsoft.com/office/drawing/2014/main" val="599426546"/>
                    </a:ext>
                  </a:extLst>
                </a:gridCol>
                <a:gridCol w="780289">
                  <a:extLst>
                    <a:ext uri="{9D8B030D-6E8A-4147-A177-3AD203B41FA5}">
                      <a16:colId xmlns:a16="http://schemas.microsoft.com/office/drawing/2014/main" val="1299712174"/>
                    </a:ext>
                  </a:extLst>
                </a:gridCol>
                <a:gridCol w="780289">
                  <a:extLst>
                    <a:ext uri="{9D8B030D-6E8A-4147-A177-3AD203B41FA5}">
                      <a16:colId xmlns:a16="http://schemas.microsoft.com/office/drawing/2014/main" val="3352847459"/>
                    </a:ext>
                  </a:extLst>
                </a:gridCol>
              </a:tblGrid>
              <a:tr h="3365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12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O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C(O)H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3358419"/>
                  </a:ext>
                </a:extLst>
              </a:tr>
              <a:tr h="336582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q(R)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, а.е.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0.587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-1.105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0.517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4556656"/>
                  </a:ext>
                </a:extLst>
              </a:tr>
              <a:tr h="336582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E(R)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, а.е.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-39.571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-75.954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-113.629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6289210"/>
                  </a:ext>
                </a:extLst>
              </a:tr>
              <a:tr h="336582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V(R)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Å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aseline="30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30.3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15.4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  <a:cs typeface="Times New Roman" panose="02020603050405020304" pitchFamily="18" charset="0"/>
                        </a:rPr>
                        <a:t>34.1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687962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46880DF-E10D-4368-9702-18384ED753FA}"/>
              </a:ext>
            </a:extLst>
          </p:cNvPr>
          <p:cNvSpPr txBox="1"/>
          <p:nvPr/>
        </p:nvSpPr>
        <p:spPr>
          <a:xfrm>
            <a:off x="396668" y="2123620"/>
            <a:ext cx="11350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геометрии выбранных молекул проводилась с использованием метода функционала плотности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LYP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базисом 6-311++G(3df,3pd) 6d 10f [1]. Разбиение молекулярной плотности  на атомы и группы атомов в рамках теории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QTAIM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расчет для них интегральных параметров (заряд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энергия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объем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проводился в программе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AIMALL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таблице представлены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-стержневые модели, распределение градиента электронной плотности  и границы групп атомов в молекулах уксусной кислоты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метилформиата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 же таблицы с данными по зарядам , полным энергиям и объемам атомных групп.</a:t>
            </a:r>
          </a:p>
        </p:txBody>
      </p:sp>
      <p:sp>
        <p:nvSpPr>
          <p:cNvPr id="19" name="Текстовое поле 3">
            <a:extLst>
              <a:ext uri="{FF2B5EF4-FFF2-40B4-BE49-F238E27FC236}">
                <a16:creationId xmlns:a16="http://schemas.microsoft.com/office/drawing/2014/main" id="{A8D164BA-34B2-41F4-9E9D-667DBB40FE54}"/>
              </a:ext>
            </a:extLst>
          </p:cNvPr>
          <p:cNvSpPr txBox="1"/>
          <p:nvPr/>
        </p:nvSpPr>
        <p:spPr>
          <a:xfrm>
            <a:off x="396669" y="6067058"/>
            <a:ext cx="11350829" cy="5988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ru-RU" altLang="en-US" sz="1100" dirty="0">
                <a:latin typeface="Times New Roman" panose="02020603050405020304" charset="0"/>
                <a:cs typeface="Times New Roman" panose="02020603050405020304" charset="0"/>
              </a:rPr>
              <a:t>Список литературы:</a:t>
            </a:r>
          </a:p>
          <a:p>
            <a:pPr algn="l"/>
            <a:r>
              <a:rPr lang="ru-RU" altLang="en-US" sz="1100" dirty="0">
                <a:latin typeface="Times New Roman" panose="02020603050405020304" charset="0"/>
                <a:cs typeface="Times New Roman" panose="02020603050405020304" charset="0"/>
              </a:rPr>
              <a:t>1.Frisch M.J., </a:t>
            </a:r>
            <a:r>
              <a:rPr lang="ru-RU" altLang="en-US" sz="1100" dirty="0" err="1">
                <a:latin typeface="Times New Roman" panose="02020603050405020304" charset="0"/>
                <a:cs typeface="Times New Roman" panose="02020603050405020304" charset="0"/>
              </a:rPr>
              <a:t>Trucks</a:t>
            </a:r>
            <a:r>
              <a:rPr lang="ru-RU" altLang="en-US" sz="1100" dirty="0">
                <a:latin typeface="Times New Roman" panose="02020603050405020304" charset="0"/>
                <a:cs typeface="Times New Roman" panose="02020603050405020304" charset="0"/>
              </a:rPr>
              <a:t> G.W., </a:t>
            </a:r>
            <a:r>
              <a:rPr lang="ru-RU" altLang="en-US" sz="1100" dirty="0" err="1">
                <a:latin typeface="Times New Roman" panose="02020603050405020304" charset="0"/>
                <a:cs typeface="Times New Roman" panose="02020603050405020304" charset="0"/>
              </a:rPr>
              <a:t>Schlegel</a:t>
            </a:r>
            <a:r>
              <a:rPr lang="ru-RU" altLang="en-US" sz="1100" dirty="0">
                <a:latin typeface="Times New Roman" panose="02020603050405020304" charset="0"/>
                <a:cs typeface="Times New Roman" panose="02020603050405020304" charset="0"/>
              </a:rPr>
              <a:t> H.B., </a:t>
            </a:r>
            <a:r>
              <a:rPr lang="ru-RU" altLang="en-US" sz="1100" dirty="0" err="1">
                <a:latin typeface="Times New Roman" panose="02020603050405020304" charset="0"/>
                <a:cs typeface="Times New Roman" panose="02020603050405020304" charset="0"/>
              </a:rPr>
              <a:t>Pople</a:t>
            </a:r>
            <a:r>
              <a:rPr lang="ru-RU" altLang="en-US" sz="11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1100" dirty="0" err="1">
                <a:latin typeface="Times New Roman" panose="02020603050405020304" charset="0"/>
                <a:cs typeface="Times New Roman" panose="02020603050405020304" charset="0"/>
              </a:rPr>
              <a:t>et</a:t>
            </a:r>
            <a:r>
              <a:rPr lang="ru-RU" altLang="en-US" sz="11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1100" dirty="0" err="1">
                <a:latin typeface="Times New Roman" panose="02020603050405020304" charset="0"/>
                <a:cs typeface="Times New Roman" panose="02020603050405020304" charset="0"/>
              </a:rPr>
              <a:t>al</a:t>
            </a:r>
            <a:r>
              <a:rPr lang="ru-RU" altLang="en-US" sz="11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ru-RU" altLang="en-US" sz="1100" dirty="0" err="1">
                <a:latin typeface="Times New Roman" panose="02020603050405020304" charset="0"/>
                <a:cs typeface="Times New Roman" panose="02020603050405020304" charset="0"/>
              </a:rPr>
              <a:t>Gaussian</a:t>
            </a:r>
            <a:r>
              <a:rPr lang="ru-RU" altLang="en-US" sz="1100" dirty="0">
                <a:latin typeface="Times New Roman" panose="02020603050405020304" charset="0"/>
                <a:cs typeface="Times New Roman" panose="02020603050405020304" charset="0"/>
              </a:rPr>
              <a:t> 03 (</a:t>
            </a:r>
            <a:r>
              <a:rPr lang="ru-RU" altLang="en-US" sz="1100" dirty="0" err="1">
                <a:latin typeface="Times New Roman" panose="02020603050405020304" charset="0"/>
                <a:cs typeface="Times New Roman" panose="02020603050405020304" charset="0"/>
              </a:rPr>
              <a:t>Revision</a:t>
            </a:r>
            <a:r>
              <a:rPr lang="ru-RU" altLang="en-US" sz="1100" dirty="0">
                <a:latin typeface="Times New Roman" panose="02020603050405020304" charset="0"/>
                <a:cs typeface="Times New Roman" panose="02020603050405020304" charset="0"/>
              </a:rPr>
              <a:t> E 0.1, SMP). </a:t>
            </a:r>
            <a:r>
              <a:rPr lang="ru-RU" altLang="en-US" sz="1100" dirty="0" err="1">
                <a:latin typeface="Times New Roman" panose="02020603050405020304" charset="0"/>
                <a:cs typeface="Times New Roman" panose="02020603050405020304" charset="0"/>
              </a:rPr>
              <a:t>Gaussian</a:t>
            </a:r>
            <a:r>
              <a:rPr lang="ru-RU" altLang="en-US" sz="11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1100" dirty="0" err="1">
                <a:latin typeface="Times New Roman" panose="02020603050405020304" charset="0"/>
                <a:cs typeface="Times New Roman" panose="02020603050405020304" charset="0"/>
              </a:rPr>
              <a:t>Inc</a:t>
            </a:r>
            <a:r>
              <a:rPr lang="ru-RU" altLang="en-US" sz="11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ru-RU" altLang="en-US" sz="1100" dirty="0" err="1">
                <a:latin typeface="Times New Roman" panose="02020603050405020304" charset="0"/>
                <a:cs typeface="Times New Roman" panose="02020603050405020304" charset="0"/>
              </a:rPr>
              <a:t>Pittsburgh</a:t>
            </a:r>
            <a:r>
              <a:rPr lang="ru-RU" altLang="en-US" sz="1100" dirty="0">
                <a:latin typeface="Times New Roman" panose="02020603050405020304" charset="0"/>
                <a:cs typeface="Times New Roman" panose="02020603050405020304" charset="0"/>
              </a:rPr>
              <a:t> PA. 2007.</a:t>
            </a:r>
          </a:p>
          <a:p>
            <a:pPr algn="l"/>
            <a:r>
              <a:rPr lang="ru-RU" altLang="en-US" sz="1100" dirty="0">
                <a:latin typeface="Times New Roman" panose="02020603050405020304" charset="0"/>
                <a:cs typeface="Times New Roman" panose="02020603050405020304" charset="0"/>
              </a:rPr>
              <a:t>2.Бейдер Р. Атомы в молекулах. Квантовая теория. М.: Мир. 2001. С. 532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DBB8DF-59DF-42A7-BCC8-E6AC9B58C584}"/>
              </a:ext>
            </a:extLst>
          </p:cNvPr>
          <p:cNvSpPr txBox="1"/>
          <p:nvPr/>
        </p:nvSpPr>
        <p:spPr>
          <a:xfrm>
            <a:off x="396668" y="5385279"/>
            <a:ext cx="10261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  1. Полная энергия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C(O)OH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ниже полной энергии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pt-BR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OC(O)H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примерно на 90 кДж/моль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2.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Метильная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группа в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OC(O)H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подвержена более сильному влиянию со стороны ближайшей группы, чем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метильная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группа в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C(O)OH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42140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425</Words>
  <Application>Microsoft Office PowerPoint</Application>
  <PresentationFormat>Широкоэкранный</PresentationFormat>
  <Paragraphs>43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Yu Mincho</vt:lpstr>
      <vt:lpstr>Тема Office</vt:lpstr>
      <vt:lpstr> Чернов А.П., Орлов Ю.Д., Чернова Е.М. Тверской государственный университет физико-технический факультет, кафедра общей физики E-mail: Chernova.EM@tversu.ru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Чернов А.П., Орлов Ю.Д., Чернова Е.М. Тверской государственный университет физико-технический факультет, кафедра общей физики E-mail: Chernova.EM@tversu.ru</dc:title>
  <dc:creator>Alex</dc:creator>
  <cp:lastModifiedBy>Alex</cp:lastModifiedBy>
  <cp:revision>9</cp:revision>
  <dcterms:created xsi:type="dcterms:W3CDTF">2023-03-26T08:50:11Z</dcterms:created>
  <dcterms:modified xsi:type="dcterms:W3CDTF">2023-03-26T19:03:18Z</dcterms:modified>
</cp:coreProperties>
</file>