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E45"/>
    <a:srgbClr val="0C121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357E3-9868-4BDE-A495-720BA13E8537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50A3D-D7B0-4FE8-A356-CB29869C8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6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BD73-8427-439C-9300-AAE73DF84BF0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1E6A-258E-4E04-A67D-10D81AD3D166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E5ACD-A183-49A5-A616-6E7E16509531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DD03-2681-4006-B2DD-ECDCD223D791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56A7-FF1A-47AA-AED1-BE168C68D526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EC7D-D839-4F92-8410-E652BF46C2B0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891D-4517-476C-B38A-162B7AE570A1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536F-8E6F-4276-A0D1-6CB06CE36C73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22379-DCD9-4796-84F5-DE571587948A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5D05-3F6D-4766-84C7-44C1C806DE89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7B1-A12E-45B2-9284-44E5A46EDBAA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7F5D-1079-424E-9707-4927F3EE5AF8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DC55-A562-4C47-AB10-07279B84D8A2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3B00-0B88-4E1B-9C70-36DF7AE79788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2303-F14D-42CB-8306-ADBBB663D16E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3C71-4004-4AB1-9F82-BEFFEDFFE505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25F-5D0E-4EB2-ACE4-E6B8EF2FBCDA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8FD3D4E-74B0-4521-BE27-073B1AC847A8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9.wmf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3F1A9A-AFDE-4F41-9FD8-D362E9F2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3" r="29734"/>
          <a:stretch/>
        </p:blipFill>
        <p:spPr bwMode="auto">
          <a:xfrm>
            <a:off x="8860" y="10"/>
            <a:ext cx="69242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E7A96-CBDB-48C1-A394-89D145ADA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0990" y="891540"/>
            <a:ext cx="4944393" cy="1988054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ПРОЦЕССЫ САМООРГАНИЗАЦИИ В СИСТЕМАХ НА ОСНОВЕ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L-ЦИСТЕИНА, СОЛЕЙ СЕРЕБРА И ПОЛИГУАНИДИНА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E83062-CCE0-480E-85D9-2CC1B7731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8251" y="4549907"/>
            <a:ext cx="5069870" cy="1988053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363E45"/>
                </a:solidFill>
              </a:rPr>
              <a:t>Составитель Адамян А.Н.</a:t>
            </a:r>
          </a:p>
          <a:p>
            <a:endParaRPr lang="ru-RU" sz="2400" b="1" dirty="0">
              <a:solidFill>
                <a:srgbClr val="363E45"/>
              </a:solidFill>
            </a:endParaRPr>
          </a:p>
          <a:p>
            <a:r>
              <a:rPr lang="ru-RU" sz="2400" b="1" dirty="0">
                <a:solidFill>
                  <a:srgbClr val="363E45"/>
                </a:solidFill>
              </a:rPr>
              <a:t>Научные Руководители Хижняк С.Д., Пахомов. </a:t>
            </a:r>
            <a:r>
              <a:rPr lang="ru-RU" sz="2400" b="1" dirty="0" err="1">
                <a:solidFill>
                  <a:srgbClr val="363E45"/>
                </a:solidFill>
              </a:rPr>
              <a:t>П.м</a:t>
            </a:r>
            <a:r>
              <a:rPr lang="ru-RU" sz="2400" b="1" dirty="0">
                <a:solidFill>
                  <a:srgbClr val="363E45"/>
                </a:solidFill>
              </a:rPr>
              <a:t>. 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79999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DC748-EFC3-4C41-978F-1C66CDB7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2" y="0"/>
            <a:ext cx="3699937" cy="1765300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Спасибо за внимание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41A58F4-92BC-404A-B66A-6E90952CF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r="1" b="1"/>
          <a:stretch/>
        </p:blipFill>
        <p:spPr bwMode="auto">
          <a:xfrm>
            <a:off x="4712842" y="10"/>
            <a:ext cx="74791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D307B-5975-4E21-8695-AE0A8B2F9CB5}"/>
              </a:ext>
            </a:extLst>
          </p:cNvPr>
          <p:cNvSpPr txBox="1"/>
          <p:nvPr/>
        </p:nvSpPr>
        <p:spPr>
          <a:xfrm>
            <a:off x="180584" y="4919009"/>
            <a:ext cx="44706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Выражаем благодарность</a:t>
            </a:r>
          </a:p>
          <a:p>
            <a:r>
              <a:rPr lang="ru-RU" sz="1200" b="1" dirty="0"/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ИВАНОВОЙ Александре Ивановне за предоставление СЭМ снимкой образцов;</a:t>
            </a: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ГЕРАСИНУ Виктору Анатольевичу за предоставление объекта исследования (ПГМГ-ГХ);</a:t>
            </a: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ЧЕРВИНЦУ Вячеславу Михайловичу за исследование антимикробной активности образцов;</a:t>
            </a:r>
          </a:p>
          <a:p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/>
              <a:t> 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2AC921-5EE8-4CFC-9E79-98B358CA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0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7DABEFCB-0898-453F-A0D3-637F6C4C1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icture 2">
            <a:extLst>
              <a:ext uri="{FF2B5EF4-FFF2-40B4-BE49-F238E27FC236}">
                <a16:creationId xmlns:a16="http://schemas.microsoft.com/office/drawing/2014/main" id="{F6742038-277A-41FB-9BF8-BD6B7146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0668350-DFBB-4C53-91EB-1B1D7D109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7" r="23508"/>
          <a:stretch/>
        </p:blipFill>
        <p:spPr bwMode="auto">
          <a:xfrm>
            <a:off x="4974669" y="10"/>
            <a:ext cx="2509805" cy="34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B724245-6458-4DDB-B275-FA62A9365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r="23270" b="2"/>
          <a:stretch/>
        </p:blipFill>
        <p:spPr bwMode="auto">
          <a:xfrm>
            <a:off x="2654601" y="-9134"/>
            <a:ext cx="2509805" cy="34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BFA2CB77-DBFC-4C4F-AD56-C993DF74D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0178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761885C-DA79-4C6C-933A-FD7927B7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4670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2EF09454-6E08-4925-AAD0-514AD71E0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6" t="8254" r="14810" b="1322"/>
          <a:stretch/>
        </p:blipFill>
        <p:spPr bwMode="auto">
          <a:xfrm>
            <a:off x="0" y="4"/>
            <a:ext cx="2656143" cy="34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3F695222-9173-4081-8FF3-DDD103C02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9B78619-932E-485B-A7FF-3FC4941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D7B93D53-3940-4F3A-8CDD-93E4C996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9B2E96B-9D46-44F1-891B-62A56FC5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247" y="-10845"/>
            <a:ext cx="4602010" cy="8253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800" dirty="0" err="1"/>
              <a:t>Актуальность</a:t>
            </a:r>
            <a:r>
              <a:rPr lang="en-US" sz="2800" dirty="0"/>
              <a:t> </a:t>
            </a:r>
            <a:r>
              <a:rPr lang="en-US" sz="2800" dirty="0" err="1"/>
              <a:t>идеи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45F36-2222-4D14-8464-138122E241F9}"/>
              </a:ext>
            </a:extLst>
          </p:cNvPr>
          <p:cNvSpPr txBox="1"/>
          <p:nvPr/>
        </p:nvSpPr>
        <p:spPr>
          <a:xfrm>
            <a:off x="7582301" y="838201"/>
            <a:ext cx="4631526" cy="312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100" b="1" cap="all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AD60DC6-D583-47A8-B47F-2343A887B8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96224" y="534013"/>
            <a:ext cx="4828932" cy="312072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создания высокоэффективных дезинфицирующих средств на сегодняшний день является очень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значительным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ростом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микробных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инфекций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высокими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бактерицидными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серебро</a:t>
            </a:r>
            <a:r>
              <a:rPr lang="en-US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другой стороны, ПГМГ-ГХ ((C</a:t>
            </a:r>
            <a:r>
              <a:rPr lang="ru-RU" sz="1200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2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1200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ru-RU" sz="12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200" cap="none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2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1200" cap="none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200" cap="non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12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(HCL)) обладает уникальным сочетанием физико-химических и биоцидных свойств, позволяющий этому полимеру применяться в качестве дезинфицирующего средства.</a:t>
            </a:r>
          </a:p>
          <a:p>
            <a:pPr marL="0" indent="0" algn="ctr">
              <a:buNone/>
            </a:pPr>
            <a:endParaRPr lang="ru-RU" sz="12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altLang="ru-RU" sz="1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данной темы особенно актуально в связи эпидемиологической ситуацией в нашей стране.</a:t>
            </a:r>
            <a:endParaRPr lang="en-US" altLang="ru-RU" sz="12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602693F-A42C-44F3-B9D8-D9FEA47AEBCC}"/>
              </a:ext>
            </a:extLst>
          </p:cNvPr>
          <p:cNvSpPr txBox="1">
            <a:spLocks/>
          </p:cNvSpPr>
          <p:nvPr/>
        </p:nvSpPr>
        <p:spPr>
          <a:xfrm>
            <a:off x="7582301" y="4081787"/>
            <a:ext cx="4602010" cy="906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/>
              <a:t>Цель работы</a:t>
            </a:r>
            <a:endParaRPr lang="en-US" sz="2800" dirty="0"/>
          </a:p>
        </p:txBody>
      </p:sp>
      <p:sp>
        <p:nvSpPr>
          <p:cNvPr id="25" name="Объект 7">
            <a:extLst>
              <a:ext uri="{FF2B5EF4-FFF2-40B4-BE49-F238E27FC236}">
                <a16:creationId xmlns:a16="http://schemas.microsoft.com/office/drawing/2014/main" id="{8FEA6E6B-9DC0-4523-A153-2CB95FB04F20}"/>
              </a:ext>
            </a:extLst>
          </p:cNvPr>
          <p:cNvSpPr txBox="1">
            <a:spLocks/>
          </p:cNvSpPr>
          <p:nvPr/>
        </p:nvSpPr>
        <p:spPr>
          <a:xfrm>
            <a:off x="7345279" y="4763622"/>
            <a:ext cx="4753086" cy="1560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indent="449580" algn="just"/>
            <a:r>
              <a:rPr lang="ru-RU" sz="1800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Представляет интерес, совместимы ли ЦСР и водный раствор ПГМГ-ГХ, образуют ли они гидрогели, и в какой степени гели проявляют антибактериальные свойства? Выяснение этих вопросов является целью настоящей работы.</a:t>
            </a:r>
          </a:p>
          <a:p>
            <a:pPr indent="449580" algn="just"/>
            <a:endParaRPr lang="ru-RU" sz="18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5B2B27-15F7-4738-A250-A7D4D3B9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150" y="1679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400" b="1" smtClean="0"/>
              <a:t>2</a:t>
            </a:fld>
            <a:endParaRPr lang="en-US" sz="2400" b="1" dirty="0"/>
          </a:p>
        </p:txBody>
      </p:sp>
      <p:sp>
        <p:nvSpPr>
          <p:cNvPr id="2" name="AutoShape 2" descr="https://aqua-effect.ru/u/c8d1d35e7b816f3b21e11975c1fe0996-1024x474.jpg"/>
          <p:cNvSpPr>
            <a:spLocks noChangeAspect="1" noChangeArrowheads="1"/>
          </p:cNvSpPr>
          <p:nvPr/>
        </p:nvSpPr>
        <p:spPr bwMode="auto">
          <a:xfrm>
            <a:off x="155575" y="-91440"/>
            <a:ext cx="304800" cy="2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" r="29939"/>
          <a:stretch/>
        </p:blipFill>
        <p:spPr>
          <a:xfrm>
            <a:off x="1198330" y="3479222"/>
            <a:ext cx="5145818" cy="33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3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920E5-3DFE-414E-8575-1BC02101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79800" y="343642"/>
            <a:ext cx="5458450" cy="762608"/>
          </a:xfrm>
        </p:spPr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dirty="0">
                <a:solidFill>
                  <a:srgbClr val="363E45"/>
                </a:solidFill>
                <a:latin typeface="Times New Roman" pitchFamily="18" charset="0"/>
                <a:cs typeface="Times New Roman" pitchFamily="18" charset="0"/>
              </a:rPr>
              <a:t>Объекты </a:t>
            </a:r>
            <a:br>
              <a:rPr lang="ru-RU" sz="3100" b="1" dirty="0">
                <a:solidFill>
                  <a:srgbClr val="363E4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363E45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b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C0FDC5-71D2-4B6C-923B-6D5E25C2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1" r="5267" b="15652"/>
          <a:stretch>
            <a:fillRect/>
          </a:stretch>
        </p:blipFill>
        <p:spPr bwMode="auto">
          <a:xfrm>
            <a:off x="2185060" y="1014872"/>
            <a:ext cx="1911350" cy="127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5A1073-1CC0-463D-A3D5-ED3A39000557}"/>
              </a:ext>
            </a:extLst>
          </p:cNvPr>
          <p:cNvSpPr txBox="1"/>
          <p:nvPr/>
        </p:nvSpPr>
        <p:spPr>
          <a:xfrm>
            <a:off x="-303211" y="2548959"/>
            <a:ext cx="3206750" cy="493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63E45"/>
                </a:solidFill>
                <a:latin typeface="+mn-lt"/>
              </a:rPr>
              <a:t>Ацетат серебра</a:t>
            </a:r>
          </a:p>
        </p:txBody>
      </p:sp>
      <p:graphicFrame>
        <p:nvGraphicFramePr>
          <p:cNvPr id="7" name="Объект 1">
            <a:extLst>
              <a:ext uri="{FF2B5EF4-FFF2-40B4-BE49-F238E27FC236}">
                <a16:creationId xmlns:a16="http://schemas.microsoft.com/office/drawing/2014/main" id="{AFBBED23-E1DB-4DDA-8CC5-9376184063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064680"/>
              </p:ext>
            </p:extLst>
          </p:nvPr>
        </p:nvGraphicFramePr>
        <p:xfrm>
          <a:off x="2510633" y="2495395"/>
          <a:ext cx="1482724" cy="1023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emSketch" r:id="rId4" imgW="832104" imgH="579120" progId="">
                  <p:embed/>
                </p:oleObj>
              </mc:Choice>
              <mc:Fallback>
                <p:oleObj name="ChemSketch" r:id="rId4" imgW="832104" imgH="579120" progId="">
                  <p:embed/>
                  <p:pic>
                    <p:nvPicPr>
                      <p:cNvPr id="10250" name="Объект 1">
                        <a:extLst>
                          <a:ext uri="{FF2B5EF4-FFF2-40B4-BE49-F238E27FC236}">
                            <a16:creationId xmlns:a16="http://schemas.microsoft.com/office/drawing/2014/main" id="{DE1F14AA-F01E-4BF1-A00D-A4FA53022A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633" y="2495395"/>
                        <a:ext cx="1482724" cy="1023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19">
            <a:extLst>
              <a:ext uri="{FF2B5EF4-FFF2-40B4-BE49-F238E27FC236}">
                <a16:creationId xmlns:a16="http://schemas.microsoft.com/office/drawing/2014/main" id="{6BD85B7F-D729-4FFE-8398-7AF3935A1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3050761"/>
            <a:ext cx="197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Lancaster</a:t>
            </a:r>
            <a:r>
              <a:rPr lang="ru-RU" altLang="ru-RU" sz="2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99%</a:t>
            </a:r>
            <a:endParaRPr lang="ru-RU" altLang="ru-RU" sz="2000" dirty="0">
              <a:solidFill>
                <a:srgbClr val="363E45"/>
              </a:solidFill>
            </a:endParaRPr>
          </a:p>
        </p:txBody>
      </p:sp>
      <p:sp>
        <p:nvSpPr>
          <p:cNvPr id="9" name="Прямоугольник 20">
            <a:extLst>
              <a:ext uri="{FF2B5EF4-FFF2-40B4-BE49-F238E27FC236}">
                <a16:creationId xmlns:a16="http://schemas.microsoft.com/office/drawing/2014/main" id="{8598A0F2-E1C3-4429-820F-6B7D19B3C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774336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000" dirty="0" err="1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</a:t>
            </a:r>
            <a:r>
              <a:rPr lang="ru-RU" altLang="ru-RU" sz="2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99%</a:t>
            </a:r>
            <a:endParaRPr lang="ru-RU" altLang="ru-RU" sz="2000" dirty="0">
              <a:solidFill>
                <a:srgbClr val="363E4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A279F7-E9EE-424D-838B-923204F3EC99}"/>
              </a:ext>
            </a:extLst>
          </p:cNvPr>
          <p:cNvSpPr txBox="1"/>
          <p:nvPr/>
        </p:nvSpPr>
        <p:spPr>
          <a:xfrm>
            <a:off x="6096000" y="9222"/>
            <a:ext cx="550545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363E45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2800" b="1" dirty="0">
                <a:solidFill>
                  <a:srgbClr val="363E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363E45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800" b="1" dirty="0">
                <a:solidFill>
                  <a:srgbClr val="363E4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0AB0996-4D63-4535-BE84-EE5C4ABB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" y="4629026"/>
            <a:ext cx="4276725" cy="21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01D1FA-4B9C-4524-AD65-69835F5E0E6C}"/>
              </a:ext>
            </a:extLst>
          </p:cNvPr>
          <p:cNvSpPr txBox="1"/>
          <p:nvPr/>
        </p:nvSpPr>
        <p:spPr>
          <a:xfrm>
            <a:off x="117476" y="3885031"/>
            <a:ext cx="42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363E45"/>
                </a:solidFill>
              </a:rPr>
              <a:t>Полигексаметиленгуанидин</a:t>
            </a:r>
            <a:r>
              <a:rPr lang="ru-RU" b="1" dirty="0">
                <a:solidFill>
                  <a:srgbClr val="363E45"/>
                </a:solidFill>
              </a:rPr>
              <a:t> гидрохлорид (ПГМГ-ГХ)</a:t>
            </a:r>
          </a:p>
        </p:txBody>
      </p:sp>
      <p:pic>
        <p:nvPicPr>
          <p:cNvPr id="15" name="Рисунок 3" descr="ThermoEvolutionArrayx250W_0.jpg">
            <a:extLst>
              <a:ext uri="{FF2B5EF4-FFF2-40B4-BE49-F238E27FC236}">
                <a16:creationId xmlns:a16="http://schemas.microsoft.com/office/drawing/2014/main" id="{5C61D340-DB3C-4375-B9C7-318FC9ECC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6" r="-557" b="7800"/>
          <a:stretch>
            <a:fillRect/>
          </a:stretch>
        </p:blipFill>
        <p:spPr bwMode="auto">
          <a:xfrm>
            <a:off x="9136330" y="754829"/>
            <a:ext cx="2536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C36A3E0F-69C4-49F2-B636-9DA4ABB76F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848725" y="2548959"/>
            <a:ext cx="3240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2168525" algn="l"/>
                <a:tab pos="3014663" algn="ctr"/>
                <a:tab pos="5580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168525" algn="l"/>
                <a:tab pos="3014663" algn="ctr"/>
                <a:tab pos="5580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168525" algn="l"/>
                <a:tab pos="3014663" algn="ctr"/>
                <a:tab pos="5580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168525" algn="l"/>
                <a:tab pos="3014663" algn="ctr"/>
                <a:tab pos="5580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168525" algn="l"/>
                <a:tab pos="3014663" algn="ctr"/>
                <a:tab pos="5580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8525" algn="l"/>
                <a:tab pos="3014663" algn="ctr"/>
                <a:tab pos="5580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8525" algn="l"/>
                <a:tab pos="3014663" algn="ctr"/>
                <a:tab pos="5580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8525" algn="l"/>
                <a:tab pos="3014663" algn="ctr"/>
                <a:tab pos="5580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68525" algn="l"/>
                <a:tab pos="3014663" algn="ctr"/>
                <a:tab pos="5580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 спектроскопия</a:t>
            </a:r>
          </a:p>
          <a:p>
            <a:pPr algn="ctr"/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Array</a:t>
            </a:r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фирмы</a:t>
            </a:r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 Scientific</a:t>
            </a:r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en-US" altLang="ru-RU" sz="2000" b="1" dirty="0">
              <a:solidFill>
                <a:srgbClr val="363E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62B416-4075-4E8C-95DD-D1FE1315DF2C}"/>
              </a:ext>
            </a:extLst>
          </p:cNvPr>
          <p:cNvSpPr txBox="1"/>
          <p:nvPr/>
        </p:nvSpPr>
        <p:spPr>
          <a:xfrm>
            <a:off x="5367336" y="2641629"/>
            <a:ext cx="32400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63E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Вибрационная вискозиметрия SV-10 (фирма A&amp;D </a:t>
            </a:r>
            <a:r>
              <a:rPr lang="ru-RU" b="1" dirty="0" err="1">
                <a:solidFill>
                  <a:srgbClr val="363E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Company</a:t>
            </a:r>
            <a:r>
              <a:rPr lang="ru-RU" b="1" dirty="0">
                <a:solidFill>
                  <a:srgbClr val="363E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Япония)</a:t>
            </a:r>
            <a:endParaRPr lang="ru-RU" b="1" dirty="0">
              <a:solidFill>
                <a:srgbClr val="363E45"/>
              </a:solidFill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93A1F891-C43E-44EE-9627-10139D507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5874" r="15101" b="13961"/>
          <a:stretch/>
        </p:blipFill>
        <p:spPr bwMode="auto">
          <a:xfrm>
            <a:off x="6110812" y="642177"/>
            <a:ext cx="1911350" cy="205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AB0FE98-471F-49EE-ACF8-618852A116AA}"/>
              </a:ext>
            </a:extLst>
          </p:cNvPr>
          <p:cNvSpPr txBox="1"/>
          <p:nvPr/>
        </p:nvSpPr>
        <p:spPr>
          <a:xfrm>
            <a:off x="-522595" y="1191865"/>
            <a:ext cx="3206750" cy="493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363E45"/>
                </a:solidFill>
                <a:latin typeface="+mn-lt"/>
              </a:rPr>
              <a:t>L-</a:t>
            </a:r>
            <a:r>
              <a:rPr lang="ru-RU" sz="2600" b="1" dirty="0">
                <a:solidFill>
                  <a:srgbClr val="363E45"/>
                </a:solidFill>
                <a:latin typeface="+mn-lt"/>
              </a:rPr>
              <a:t>цистеин</a:t>
            </a:r>
          </a:p>
        </p:txBody>
      </p:sp>
      <p:pic>
        <p:nvPicPr>
          <p:cNvPr id="21" name="Рисунок 7" descr="jeol_jsm-6610lv">
            <a:extLst>
              <a:ext uri="{FF2B5EF4-FFF2-40B4-BE49-F238E27FC236}">
                <a16:creationId xmlns:a16="http://schemas.microsoft.com/office/drawing/2014/main" id="{0E68349B-FBCE-45C7-89B8-F1AC5CB53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8" b="1445"/>
          <a:stretch>
            <a:fillRect/>
          </a:stretch>
        </p:blipFill>
        <p:spPr bwMode="auto">
          <a:xfrm>
            <a:off x="6130129" y="3856273"/>
            <a:ext cx="18192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15">
            <a:extLst>
              <a:ext uri="{FF2B5EF4-FFF2-40B4-BE49-F238E27FC236}">
                <a16:creationId xmlns:a16="http://schemas.microsoft.com/office/drawing/2014/main" id="{DACFA068-2F7A-454D-AB15-A9843BF0A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0812" y="6149893"/>
            <a:ext cx="1902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СЭМ (JEOL JSM-6610LV)</a:t>
            </a:r>
            <a:endParaRPr lang="ru-RU" altLang="ru-RU" sz="2000" b="1" dirty="0">
              <a:solidFill>
                <a:srgbClr val="363E45"/>
              </a:solidFill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24A8DAFD-78C6-411A-B0F8-5056FFF9D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1" r="11922" b="320"/>
          <a:stretch/>
        </p:blipFill>
        <p:spPr bwMode="auto">
          <a:xfrm>
            <a:off x="9349258" y="4005734"/>
            <a:ext cx="2323897" cy="19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54E2120-F99A-4DCB-A147-E4DE2DC2BB80}"/>
              </a:ext>
            </a:extLst>
          </p:cNvPr>
          <p:cNvSpPr txBox="1"/>
          <p:nvPr/>
        </p:nvSpPr>
        <p:spPr>
          <a:xfrm>
            <a:off x="9157033" y="6152929"/>
            <a:ext cx="30556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3E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000" b="1" dirty="0">
                <a:solidFill>
                  <a:srgbClr val="363E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етод диффузии в агар на газоне тест культур</a:t>
            </a:r>
            <a:endParaRPr lang="ru-RU" sz="2000" b="1" dirty="0">
              <a:solidFill>
                <a:srgbClr val="363E45"/>
              </a:solidFill>
            </a:endParaRPr>
          </a:p>
        </p:txBody>
      </p:sp>
      <p:sp>
        <p:nvSpPr>
          <p:cNvPr id="27" name="Номер слайда 8">
            <a:extLst>
              <a:ext uri="{FF2B5EF4-FFF2-40B4-BE49-F238E27FC236}">
                <a16:creationId xmlns:a16="http://schemas.microsoft.com/office/drawing/2014/main" id="{9C793A3A-5D5F-4751-AAE9-176B79C6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150" y="1679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400" b="1" smtClean="0"/>
              <a:t>3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928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6EC3C-F185-4733-AA72-3B84936F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3581" y="-118480"/>
            <a:ext cx="8828501" cy="891013"/>
          </a:xfrm>
        </p:spPr>
        <p:txBody>
          <a:bodyPr/>
          <a:lstStyle/>
          <a:p>
            <a:r>
              <a:rPr lang="ru-RU" dirty="0">
                <a:solidFill>
                  <a:srgbClr val="363E45"/>
                </a:solidFill>
              </a:rPr>
              <a:t>приготовление гидрогелей </a:t>
            </a:r>
          </a:p>
        </p:txBody>
      </p:sp>
      <p:pic>
        <p:nvPicPr>
          <p:cNvPr id="4" name="Picture 137" descr="E:\2 этап.png">
            <a:extLst>
              <a:ext uri="{FF2B5EF4-FFF2-40B4-BE49-F238E27FC236}">
                <a16:creationId xmlns:a16="http://schemas.microsoft.com/office/drawing/2014/main" id="{762C3486-3CBA-4040-A688-8FB183A1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8" y="1456120"/>
            <a:ext cx="2717382" cy="33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1" descr="E:\3 этапчикчикчик.png">
            <a:extLst>
              <a:ext uri="{FF2B5EF4-FFF2-40B4-BE49-F238E27FC236}">
                <a16:creationId xmlns:a16="http://schemas.microsoft.com/office/drawing/2014/main" id="{A4DD2BED-AF4F-4350-854F-AB7720152897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0" t="47696" r="44317" b="5116"/>
          <a:stretch/>
        </p:blipFill>
        <p:spPr bwMode="auto">
          <a:xfrm>
            <a:off x="4665788" y="2501368"/>
            <a:ext cx="2009757" cy="23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7">
            <a:extLst>
              <a:ext uri="{FF2B5EF4-FFF2-40B4-BE49-F238E27FC236}">
                <a16:creationId xmlns:a16="http://schemas.microsoft.com/office/drawing/2014/main" id="{E4390D86-DA9D-4B75-B7A7-C7E73DBEA4AA}"/>
              </a:ext>
            </a:extLst>
          </p:cNvPr>
          <p:cNvSpPr/>
          <p:nvPr/>
        </p:nvSpPr>
        <p:spPr>
          <a:xfrm>
            <a:off x="2776538" y="2982913"/>
            <a:ext cx="2139950" cy="31115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72038137-0520-4B2E-827E-865CDBC35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836" y="3151004"/>
            <a:ext cx="112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ЦСР</a:t>
            </a: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4999BBF2-EDA1-490E-9CFF-0BD930253C1E}"/>
              </a:ext>
            </a:extLst>
          </p:cNvPr>
          <p:cNvSpPr>
            <a:spLocks noChangeArrowheads="1"/>
          </p:cNvSpPr>
          <p:nvPr/>
        </p:nvSpPr>
        <p:spPr bwMode="auto">
          <a:xfrm rot="19121248">
            <a:off x="1985180" y="1972624"/>
            <a:ext cx="2524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ru-RU" sz="1400" b="1" baseline="-25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COOAg)</a:t>
            </a:r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М</a:t>
            </a: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7C269EA3-2A20-4F5C-B209-D6C0F8F16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787" y="2630596"/>
            <a:ext cx="2226573" cy="40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0.1 %– 2%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00F7ECC-1000-45F7-A8CC-01AD3068F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436688"/>
            <a:ext cx="344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8A537955-7D14-4D14-974C-BF18AC96E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48" y="1481320"/>
            <a:ext cx="344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13" name="Стрелка вправо 14">
            <a:extLst>
              <a:ext uri="{FF2B5EF4-FFF2-40B4-BE49-F238E27FC236}">
                <a16:creationId xmlns:a16="http://schemas.microsoft.com/office/drawing/2014/main" id="{05FB86EC-415B-4CFC-9444-E95D34C73D8C}"/>
              </a:ext>
            </a:extLst>
          </p:cNvPr>
          <p:cNvSpPr/>
          <p:nvPr/>
        </p:nvSpPr>
        <p:spPr>
          <a:xfrm>
            <a:off x="7075488" y="2973388"/>
            <a:ext cx="2141537" cy="31115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43A3E643-AE29-4286-94E7-43710FCF8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848" y="2227245"/>
            <a:ext cx="1621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ПГМГ-ГХ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EB2678A8-2353-4CA6-A65D-A7BE24785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499" y="565107"/>
            <a:ext cx="2184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стадия: </a:t>
            </a:r>
          </a:p>
          <a:p>
            <a:pPr algn="ctr"/>
            <a:r>
              <a:rPr lang="ru-RU" altLang="ru-RU" sz="22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ЦСР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10050642-E7EB-433D-BBFE-90AB6F645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473" y="604795"/>
            <a:ext cx="25352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стадия: </a:t>
            </a:r>
          </a:p>
          <a:p>
            <a:pPr algn="ctr"/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геля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BFD1F2B0-6879-469A-93A4-F4D4FFF2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2633663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6-12 часов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7A11EFC3-F82C-4501-B5D7-FC6A147B0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9824" y="3351029"/>
            <a:ext cx="2300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15 </a:t>
            </a:r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часа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14D01BF0-48A0-4E9F-A7EC-2CA2EA4D1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828" y="1234278"/>
            <a:ext cx="101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 мл</a:t>
            </a:r>
          </a:p>
        </p:txBody>
      </p:sp>
      <p:pic>
        <p:nvPicPr>
          <p:cNvPr id="21" name="Picture 16" descr="http://images.easyfreeclipart.com/1112/chemistry-flash-yellow-clip-art-at-clkercom-vector-online-1112553.png">
            <a:extLst>
              <a:ext uri="{FF2B5EF4-FFF2-40B4-BE49-F238E27FC236}">
                <a16:creationId xmlns:a16="http://schemas.microsoft.com/office/drawing/2014/main" id="{D5D7FFED-43F6-4B69-9034-D2788B27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825" y="2207852"/>
            <a:ext cx="18097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59">
            <a:extLst>
              <a:ext uri="{FF2B5EF4-FFF2-40B4-BE49-F238E27FC236}">
                <a16:creationId xmlns:a16="http://schemas.microsoft.com/office/drawing/2014/main" id="{EC2631FA-B247-4056-9FC5-C39BEA37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903" y="3551054"/>
            <a:ext cx="66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000" b="1" baseline="-25000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altLang="ru-RU" sz="2000" b="1" dirty="0">
              <a:solidFill>
                <a:srgbClr val="363E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60">
            <a:extLst>
              <a:ext uri="{FF2B5EF4-FFF2-40B4-BE49-F238E27FC236}">
                <a16:creationId xmlns:a16="http://schemas.microsoft.com/office/drawing/2014/main" id="{F7BAD315-3F27-4000-AB88-E766D056F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5042" y="3054350"/>
            <a:ext cx="793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гель</a:t>
            </a:r>
          </a:p>
        </p:txBody>
      </p:sp>
      <p:sp>
        <p:nvSpPr>
          <p:cNvPr id="30" name="TextBox 100">
            <a:extLst>
              <a:ext uri="{FF2B5EF4-FFF2-40B4-BE49-F238E27FC236}">
                <a16:creationId xmlns:a16="http://schemas.microsoft.com/office/drawing/2014/main" id="{F1265B7B-FFFD-45A8-BE48-EB3BD881E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553" y="4749006"/>
            <a:ext cx="933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0,65 мл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16BCDC46-C6A2-46B2-9511-4695431A2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01" y="1234278"/>
            <a:ext cx="101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0,60 мл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E2485F4-A215-48F1-926A-47865D55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18634" r="2814" b="18944"/>
          <a:stretch>
            <a:fillRect/>
          </a:stretch>
        </p:blipFill>
        <p:spPr bwMode="auto">
          <a:xfrm>
            <a:off x="7084252" y="4227241"/>
            <a:ext cx="3224145" cy="256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0F3B9F24-03F6-427D-83BF-9F363A3A25BE}"/>
              </a:ext>
            </a:extLst>
          </p:cNvPr>
          <p:cNvCxnSpPr/>
          <p:nvPr/>
        </p:nvCxnSpPr>
        <p:spPr>
          <a:xfrm>
            <a:off x="5257800" y="4822685"/>
            <a:ext cx="2035987" cy="53036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306E67CB-041D-4F2F-A24F-4BBA2967F36C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007782" y="4611413"/>
            <a:ext cx="1263284" cy="64507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52E59C7-D5A0-4A31-97B0-CA73D7778875}"/>
              </a:ext>
            </a:extLst>
          </p:cNvPr>
          <p:cNvSpPr txBox="1"/>
          <p:nvPr/>
        </p:nvSpPr>
        <p:spPr>
          <a:xfrm>
            <a:off x="5568572" y="250136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7CA284-4921-40ED-ADB0-7A82890B2CFF}"/>
              </a:ext>
            </a:extLst>
          </p:cNvPr>
          <p:cNvSpPr txBox="1"/>
          <p:nvPr/>
        </p:nvSpPr>
        <p:spPr>
          <a:xfrm>
            <a:off x="10810869" y="247974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Прямоугольник 10">
            <a:extLst>
              <a:ext uri="{FF2B5EF4-FFF2-40B4-BE49-F238E27FC236}">
                <a16:creationId xmlns:a16="http://schemas.microsoft.com/office/drawing/2014/main" id="{AA98BAD6-203F-4EDD-A505-44B6924860E6}"/>
              </a:ext>
            </a:extLst>
          </p:cNvPr>
          <p:cNvSpPr>
            <a:spLocks noChangeArrowheads="1"/>
          </p:cNvSpPr>
          <p:nvPr/>
        </p:nvSpPr>
        <p:spPr bwMode="auto">
          <a:xfrm rot="2400848">
            <a:off x="342094" y="2419083"/>
            <a:ext cx="2176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altLang="ru-RU" sz="1400" b="1" dirty="0" err="1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cys</a:t>
            </a:r>
            <a:r>
              <a:rPr lang="en-US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400" b="1" dirty="0">
                <a:solidFill>
                  <a:srgbClr val="363E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=0,01 М</a:t>
            </a:r>
          </a:p>
        </p:txBody>
      </p:sp>
      <p:sp>
        <p:nvSpPr>
          <p:cNvPr id="45" name="Номер слайда 8">
            <a:extLst>
              <a:ext uri="{FF2B5EF4-FFF2-40B4-BE49-F238E27FC236}">
                <a16:creationId xmlns:a16="http://schemas.microsoft.com/office/drawing/2014/main" id="{2B241F32-F45E-4582-BF7F-D3AA6B32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150" y="1679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400" b="1" smtClean="0"/>
              <a:t>4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969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F8989-E9E6-485E-9D93-BB2B855A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010" y="-110997"/>
            <a:ext cx="6315076" cy="981683"/>
          </a:xfrm>
        </p:spPr>
        <p:txBody>
          <a:bodyPr/>
          <a:lstStyle/>
          <a:p>
            <a:r>
              <a:rPr lang="ru-RU" dirty="0">
                <a:solidFill>
                  <a:srgbClr val="363E45"/>
                </a:solidFill>
              </a:rPr>
              <a:t>Данные Вискозиметрии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3EFC08F-FFB3-4348-81FE-B5A0C4F00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557413"/>
              </p:ext>
            </p:extLst>
          </p:nvPr>
        </p:nvGraphicFramePr>
        <p:xfrm>
          <a:off x="90017" y="891495"/>
          <a:ext cx="5962964" cy="4531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ph" r:id="rId3" imgW="4175568" imgH="3199718" progId="Origin50.Graph">
                  <p:embed/>
                </p:oleObj>
              </mc:Choice>
              <mc:Fallback>
                <p:oleObj name="Graph" r:id="rId3" imgW="4175568" imgH="3199718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7" y="891495"/>
                        <a:ext cx="5962964" cy="45318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154B49D-A6B7-4BB6-BE16-AAFA71B00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923046"/>
              </p:ext>
            </p:extLst>
          </p:nvPr>
        </p:nvGraphicFramePr>
        <p:xfrm>
          <a:off x="6096000" y="843870"/>
          <a:ext cx="5962964" cy="460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Graph" r:id="rId5" imgW="4175568" imgH="3199718" progId="Origin50.Graph">
                  <p:embed/>
                </p:oleObj>
              </mc:Choice>
              <mc:Fallback>
                <p:oleObj name="Graph" r:id="rId5" imgW="4175568" imgH="319971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843870"/>
                        <a:ext cx="5962964" cy="46029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53CB8499-D430-4222-812C-F5DA68E52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285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443CB-8A92-4AA0-9B0F-ACCDA87F825F}"/>
              </a:ext>
            </a:extLst>
          </p:cNvPr>
          <p:cNvSpPr txBox="1"/>
          <p:nvPr/>
        </p:nvSpPr>
        <p:spPr>
          <a:xfrm>
            <a:off x="666671" y="5423348"/>
            <a:ext cx="111253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T42Co00"/>
              </a:rPr>
              <a:t>Изменение вязкости водных растворов ЦСР + ПГМГ-ГХ во времени при их различной концентрации (1 – исходный ЦСР, 2 – 0.5, 3 – 1.0 и 4 – 1.5% ПГМГ-ГХ) через 30 мин (а) и через 5 суток после приготовления (б).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985059-0476-440A-A611-A682189B5B4C}"/>
              </a:ext>
            </a:extLst>
          </p:cNvPr>
          <p:cNvSpPr txBox="1"/>
          <p:nvPr/>
        </p:nvSpPr>
        <p:spPr>
          <a:xfrm>
            <a:off x="2878177" y="849877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63E45"/>
                </a:solidFill>
              </a:rPr>
              <a:t>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5239E-371D-4531-8B9B-1999CB4374A6}"/>
              </a:ext>
            </a:extLst>
          </p:cNvPr>
          <p:cNvSpPr txBox="1"/>
          <p:nvPr/>
        </p:nvSpPr>
        <p:spPr>
          <a:xfrm>
            <a:off x="8950678" y="84387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63E45"/>
                </a:solidFill>
              </a:rPr>
              <a:t>б</a:t>
            </a:r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id="{AF68DEDC-9CE1-401C-B816-DD17A2278850}"/>
              </a:ext>
            </a:extLst>
          </p:cNvPr>
          <p:cNvSpPr txBox="1">
            <a:spLocks/>
          </p:cNvSpPr>
          <p:nvPr/>
        </p:nvSpPr>
        <p:spPr>
          <a:xfrm>
            <a:off x="11334150" y="1679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2400" b="1" smtClean="0"/>
              <a:pPr/>
              <a:t>5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249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5FC4E-236E-4E07-905D-60AF15E3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625" y="-362558"/>
            <a:ext cx="10364451" cy="1596177"/>
          </a:xfrm>
        </p:spPr>
        <p:txBody>
          <a:bodyPr/>
          <a:lstStyle/>
          <a:p>
            <a:r>
              <a:rPr lang="ru-RU" dirty="0">
                <a:solidFill>
                  <a:srgbClr val="363E45"/>
                </a:solidFill>
              </a:rPr>
              <a:t>Данные УФ спектроскопии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4A5BCE4-7563-4E0F-89DD-FBAFEA1A4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529216"/>
              </p:ext>
            </p:extLst>
          </p:nvPr>
        </p:nvGraphicFramePr>
        <p:xfrm>
          <a:off x="142876" y="527892"/>
          <a:ext cx="5953124" cy="456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Graph" r:id="rId3" imgW="4175568" imgH="3199718" progId="Origin50.Graph">
                  <p:embed/>
                </p:oleObj>
              </mc:Choice>
              <mc:Fallback>
                <p:oleObj name="Graph" r:id="rId3" imgW="4175568" imgH="3199718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6" y="527892"/>
                        <a:ext cx="5953124" cy="4564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4E312DE-F584-43D2-B3AE-1F42B22B9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09204"/>
              </p:ext>
            </p:extLst>
          </p:nvPr>
        </p:nvGraphicFramePr>
        <p:xfrm>
          <a:off x="5535785" y="385723"/>
          <a:ext cx="5960382" cy="473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Graph" r:id="rId5" imgW="4175568" imgH="3199718" progId="Origin50.Graph">
                  <p:embed/>
                </p:oleObj>
              </mc:Choice>
              <mc:Fallback>
                <p:oleObj name="Graph" r:id="rId5" imgW="4175568" imgH="3199718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785" y="385723"/>
                        <a:ext cx="5960382" cy="4735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4A454E28-016C-4005-8432-C9EEA3A7F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F1B91A-A089-4A5B-9082-40149F8EB8E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5726" y="4918710"/>
            <a:ext cx="11582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а)Изменение электронных спектров растворов и гелей в зависимости от концентрации ПГМГ-ГХ (образцы исследованы через 3 дня после приготовления): 1 - исходный раствор ПГМГ-ГХ, 2 – ЦСР + ПГМГ-ГХ (С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ПГМГ-ГХ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= 0.1%, V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ПГМГ-ГХ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= 0.025 мл на 1 мл ЦСР), 3 - ЦСР + ПГМГ-ГХ (С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ПГМГ-ГХ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= 0.1%, V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ПГМГ-ГХ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=0.0375 мл на 1 мл ЦСР), 4 - ЦСР + ПГМГ-ГХ (С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ПГМГ-ГХ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= 0.1%, V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ПГМГ-ГХ 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=0.05 мл на 1 мл ЦСР)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TT42Co00"/>
              <a:cs typeface="Times New Roman" panose="02020603050405020304" pitchFamily="18" charset="0"/>
            </a:endParaRPr>
          </a:p>
          <a:p>
            <a:pPr lvl="0" indent="18097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T42Co00"/>
              <a:cs typeface="Times New Roman" panose="02020603050405020304" pitchFamily="18" charset="0"/>
            </a:endParaRPr>
          </a:p>
          <a:p>
            <a:pPr lvl="0" indent="18097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б) Изменение электронных спектров растворов и после приготовления: 1 - ЦСР + ПГМГ-ГХ сразу после смешивания, 2 - через 5 мин, 3 - через 10 мин (С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ПГМГ-ГХ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 = 0.1%, V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-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ГХ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  =0.05 мл на 1 мл ЦСР)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 гелей в зависимости от времени </a:t>
            </a:r>
            <a:endParaRPr kumimoji="0" lang="ru-RU" altLang="ru-RU" sz="16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9FD46-3786-4761-9BAE-4D0CB95AE22C}"/>
              </a:ext>
            </a:extLst>
          </p:cNvPr>
          <p:cNvSpPr txBox="1"/>
          <p:nvPr/>
        </p:nvSpPr>
        <p:spPr>
          <a:xfrm>
            <a:off x="3097252" y="849877"/>
            <a:ext cx="386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63E45"/>
                </a:solidFill>
              </a:rPr>
              <a:t>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DD059-5176-456B-B003-5E4C31163ED1}"/>
              </a:ext>
            </a:extLst>
          </p:cNvPr>
          <p:cNvSpPr txBox="1"/>
          <p:nvPr/>
        </p:nvSpPr>
        <p:spPr>
          <a:xfrm>
            <a:off x="8343469" y="84987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363E45"/>
                </a:solidFill>
              </a:rPr>
              <a:t>б</a:t>
            </a:r>
          </a:p>
        </p:txBody>
      </p:sp>
      <p:sp>
        <p:nvSpPr>
          <p:cNvPr id="12" name="Номер слайда 8">
            <a:extLst>
              <a:ext uri="{FF2B5EF4-FFF2-40B4-BE49-F238E27FC236}">
                <a16:creationId xmlns:a16="http://schemas.microsoft.com/office/drawing/2014/main" id="{698C99DB-9000-4C5E-A555-9DF31547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150" y="1679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400" b="1" smtClean="0"/>
              <a:t>6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878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3A422-8F4D-4594-B221-179773D3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75953" y="-182721"/>
            <a:ext cx="11487150" cy="934373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Сканирующий электронный микроскоп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426AE15-D0AD-46B8-9670-DFEB9531C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34" y="553040"/>
            <a:ext cx="3252788" cy="24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699E18CD-01FF-4D79-A7CD-B0D6DE5C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0" y="3028950"/>
            <a:ext cx="3918284" cy="30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21649C41-0F6D-4298-8C98-C38C7995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25" y="564909"/>
            <a:ext cx="3374099" cy="24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>
            <a:extLst>
              <a:ext uri="{FF2B5EF4-FFF2-40B4-BE49-F238E27FC236}">
                <a16:creationId xmlns:a16="http://schemas.microsoft.com/office/drawing/2014/main" id="{F065DC59-E716-4593-A47F-68AAF47BC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41" y="3028950"/>
            <a:ext cx="3882184" cy="30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197B20EF-7628-43F2-AD21-738200940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D38C79-6B73-4408-89F6-5EEC6B0B1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1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D85CFC-B00B-4CF5-8E61-0C78F2778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469" y="6033594"/>
            <a:ext cx="82041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Рис.1 Микроснимки СЭМ гидрогеля на основе ЦСР с хлоридом натрия (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а,б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)  и на основе ЦСР с ПГМГ-ГХ (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в,г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)) при различном увеличении (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С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ПГМГ-ГХ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= 0,1%, V</a:t>
            </a:r>
            <a:r>
              <a:rPr kumimoji="0" lang="ru-RU" altLang="ru-RU" sz="16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ПГМГ-ГХ 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=0.05 мл на 1 мл ЦСР,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С</a:t>
            </a:r>
            <a:r>
              <a:rPr kumimoji="0" lang="ru-RU" altLang="ru-RU" sz="1600" b="1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NaCL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 = 0,5 </a:t>
            </a:r>
            <a:r>
              <a:rPr kumimoji="0" lang="ru-RU" altLang="ru-RU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мМ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T42Co00"/>
                <a:cs typeface="Times New Roman" panose="02020603050405020304" pitchFamily="18" charset="0"/>
              </a:rPr>
              <a:t>).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0BF5C-616B-4549-B07C-798A09F9CD77}"/>
              </a:ext>
            </a:extLst>
          </p:cNvPr>
          <p:cNvSpPr txBox="1"/>
          <p:nvPr/>
        </p:nvSpPr>
        <p:spPr>
          <a:xfrm>
            <a:off x="427098" y="347533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5B0F7C8-8386-4A38-A618-43A1D4C5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48" y="1738403"/>
            <a:ext cx="3956815" cy="361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5F3F8D5-1D9E-4739-9658-FD908A507221}"/>
              </a:ext>
            </a:extLst>
          </p:cNvPr>
          <p:cNvSpPr txBox="1"/>
          <p:nvPr/>
        </p:nvSpPr>
        <p:spPr>
          <a:xfrm>
            <a:off x="8790443" y="5519828"/>
            <a:ext cx="3035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Bef>
                <a:spcPts val="12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Рис.2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</a:t>
            </a:r>
            <a:r>
              <a:rPr lang="ru-RU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T42Co00"/>
              </a:rPr>
              <a:t>строения пространственной сетки гидрогеля ЦСР + ПГМГ-ГХ.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096C66D8-57EE-4172-8D15-1E4B3B8BDBA1}"/>
              </a:ext>
            </a:extLst>
          </p:cNvPr>
          <p:cNvSpPr txBox="1">
            <a:spLocks/>
          </p:cNvSpPr>
          <p:nvPr/>
        </p:nvSpPr>
        <p:spPr>
          <a:xfrm>
            <a:off x="7881299" y="1000414"/>
            <a:ext cx="4430417" cy="934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Строения сетки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4600B1-B7E9-45DF-9213-788102C43FE6}"/>
              </a:ext>
            </a:extLst>
          </p:cNvPr>
          <p:cNvSpPr txBox="1"/>
          <p:nvPr/>
        </p:nvSpPr>
        <p:spPr>
          <a:xfrm>
            <a:off x="17859" y="2995206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C4EE4-AD86-4F40-8C1F-A1A1E239FF03}"/>
              </a:ext>
            </a:extLst>
          </p:cNvPr>
          <p:cNvSpPr txBox="1"/>
          <p:nvPr/>
        </p:nvSpPr>
        <p:spPr>
          <a:xfrm>
            <a:off x="4255238" y="306765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71D8F7-305D-480B-894F-271FBB65E3EB}"/>
              </a:ext>
            </a:extLst>
          </p:cNvPr>
          <p:cNvSpPr txBox="1"/>
          <p:nvPr/>
        </p:nvSpPr>
        <p:spPr>
          <a:xfrm>
            <a:off x="4085504" y="2775325"/>
            <a:ext cx="399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B0D29400-32AE-41E2-83BD-7FED9B77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150" y="1679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400" b="1" smtClean="0"/>
              <a:t>7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797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758CE0-F916-4DCE-88D1-71430BE4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8EC41B9-2D25-48A6-BC40-DA8F79F3E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F21547-A433-450A-B2A3-930DCFAB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4"/>
          <a:stretch/>
        </p:blipFill>
        <p:spPr>
          <a:xfrm>
            <a:off x="0" y="0"/>
            <a:ext cx="34962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75B80-5D34-4EFF-8587-035C0E05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-341432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/>
              <a:t>исследование</a:t>
            </a:r>
            <a:r>
              <a:rPr lang="en-US" sz="3700" dirty="0"/>
              <a:t> </a:t>
            </a:r>
            <a:r>
              <a:rPr lang="en-US" sz="3700" dirty="0" err="1"/>
              <a:t>антибактериальных</a:t>
            </a:r>
            <a:r>
              <a:rPr lang="en-US" sz="3700" dirty="0"/>
              <a:t> </a:t>
            </a:r>
            <a:r>
              <a:rPr lang="en-US" sz="3700" dirty="0" err="1"/>
              <a:t>свойств</a:t>
            </a:r>
            <a:r>
              <a:rPr lang="en-US" sz="3700" dirty="0"/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3B520B-D7E7-436A-B263-0682940B4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0" r="21258"/>
          <a:stretch/>
        </p:blipFill>
        <p:spPr>
          <a:xfrm>
            <a:off x="0" y="4238951"/>
            <a:ext cx="9600237" cy="2619049"/>
          </a:xfrm>
          <a:prstGeom prst="rect">
            <a:avLst/>
          </a:prstGeom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3F2B888-B108-403F-BCDE-A8A51E469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77846"/>
              </p:ext>
            </p:extLst>
          </p:nvPr>
        </p:nvGraphicFramePr>
        <p:xfrm>
          <a:off x="482600" y="1003300"/>
          <a:ext cx="11453494" cy="5422901"/>
        </p:xfrm>
        <a:graphic>
          <a:graphicData uri="http://schemas.openxmlformats.org/drawingml/2006/table">
            <a:tbl>
              <a:tblPr firstRow="1" bandRow="1"/>
              <a:tblGrid>
                <a:gridCol w="442596">
                  <a:extLst>
                    <a:ext uri="{9D8B030D-6E8A-4147-A177-3AD203B41FA5}">
                      <a16:colId xmlns:a16="http://schemas.microsoft.com/office/drawing/2014/main" val="743791625"/>
                    </a:ext>
                  </a:extLst>
                </a:gridCol>
                <a:gridCol w="1405055">
                  <a:extLst>
                    <a:ext uri="{9D8B030D-6E8A-4147-A177-3AD203B41FA5}">
                      <a16:colId xmlns:a16="http://schemas.microsoft.com/office/drawing/2014/main" val="3739898084"/>
                    </a:ext>
                  </a:extLst>
                </a:gridCol>
                <a:gridCol w="2125545">
                  <a:extLst>
                    <a:ext uri="{9D8B030D-6E8A-4147-A177-3AD203B41FA5}">
                      <a16:colId xmlns:a16="http://schemas.microsoft.com/office/drawing/2014/main" val="44435552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41914551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78549096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509324359"/>
                    </a:ext>
                  </a:extLst>
                </a:gridCol>
                <a:gridCol w="1194148">
                  <a:extLst>
                    <a:ext uri="{9D8B030D-6E8A-4147-A177-3AD203B41FA5}">
                      <a16:colId xmlns:a16="http://schemas.microsoft.com/office/drawing/2014/main" val="2292060679"/>
                    </a:ext>
                  </a:extLst>
                </a:gridCol>
                <a:gridCol w="1001450">
                  <a:extLst>
                    <a:ext uri="{9D8B030D-6E8A-4147-A177-3AD203B41FA5}">
                      <a16:colId xmlns:a16="http://schemas.microsoft.com/office/drawing/2014/main" val="534457903"/>
                    </a:ext>
                  </a:extLst>
                </a:gridCol>
                <a:gridCol w="1144515">
                  <a:extLst>
                    <a:ext uri="{9D8B030D-6E8A-4147-A177-3AD203B41FA5}">
                      <a16:colId xmlns:a16="http://schemas.microsoft.com/office/drawing/2014/main" val="935510708"/>
                    </a:ext>
                  </a:extLst>
                </a:gridCol>
                <a:gridCol w="1079485">
                  <a:extLst>
                    <a:ext uri="{9D8B030D-6E8A-4147-A177-3AD203B41FA5}">
                      <a16:colId xmlns:a16="http://schemas.microsoft.com/office/drawing/2014/main" val="2542844225"/>
                    </a:ext>
                  </a:extLst>
                </a:gridCol>
              </a:tblGrid>
              <a:tr h="250368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Исследуемый образец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Зоны подавления роста тест-культур в мм.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98119"/>
                  </a:ext>
                </a:extLst>
              </a:tr>
              <a:tr h="752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B.subtilis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6633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S.aureus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ATCC 25923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E.coli ATCC 25922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Salmonella typhimurium 5715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Sh.sonnei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III №1908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P.aerugi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nosa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ATCC 27853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C.albicans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ATCC 885-653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310702"/>
                  </a:ext>
                </a:extLst>
              </a:tr>
              <a:tr h="37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AgNO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26863"/>
                  </a:ext>
                </a:extLst>
              </a:tr>
              <a:tr h="515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COOAg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060282"/>
                  </a:ext>
                </a:extLst>
              </a:tr>
              <a:tr h="37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L-цистеин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0.3%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67118"/>
                  </a:ext>
                </a:extLst>
              </a:tr>
              <a:tr h="1119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ЦСР 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(L-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cys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= 0.3%,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C(CH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COOAg) = 0.375%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74310"/>
                  </a:ext>
                </a:extLst>
              </a:tr>
              <a:tr h="655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ЦСР+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ru-RU" sz="16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(Na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0.001%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51287"/>
                  </a:ext>
                </a:extLst>
              </a:tr>
              <a:tr h="37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ЦСР+</a:t>
                      </a: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0.001%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21516"/>
                  </a:ext>
                </a:extLst>
              </a:tr>
              <a:tr h="376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ПГМГ-ГХ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0.005%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4000" b="1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solidFill>
                            <a:srgbClr val="363E4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4000" b="1" dirty="0">
                        <a:solidFill>
                          <a:srgbClr val="363E4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90003"/>
                  </a:ext>
                </a:extLst>
              </a:tr>
              <a:tr h="624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C12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solidFill>
                            <a:srgbClr val="0C12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ЦСР + ПГМГ-ГХ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solidFill>
                            <a:srgbClr val="0C12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baseline="-25000" dirty="0">
                          <a:solidFill>
                            <a:srgbClr val="0C12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ПГМГ-ГХ </a:t>
                      </a:r>
                      <a:r>
                        <a:rPr lang="ru-RU" sz="1400" b="1" dirty="0">
                          <a:solidFill>
                            <a:srgbClr val="0C121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 0.005%</a:t>
                      </a: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800" b="1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4800" b="1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800" b="1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800" b="1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800" b="1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800" b="1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800" b="1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04" marR="68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22861"/>
                  </a:ext>
                </a:extLst>
              </a:tr>
            </a:tbl>
          </a:graphicData>
        </a:graphic>
      </p:graphicFrame>
      <p:sp>
        <p:nvSpPr>
          <p:cNvPr id="21" name="Номер слайда 8">
            <a:extLst>
              <a:ext uri="{FF2B5EF4-FFF2-40B4-BE49-F238E27FC236}">
                <a16:creationId xmlns:a16="http://schemas.microsoft.com/office/drawing/2014/main" id="{059D2CDB-FE29-4895-A1A9-5D9C30A3E013}"/>
              </a:ext>
            </a:extLst>
          </p:cNvPr>
          <p:cNvSpPr txBox="1">
            <a:spLocks/>
          </p:cNvSpPr>
          <p:nvPr/>
        </p:nvSpPr>
        <p:spPr>
          <a:xfrm>
            <a:off x="11334150" y="16794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2400" b="1" smtClean="0"/>
              <a:pPr/>
              <a:t>8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3517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EFCEA-0281-47A8-B94B-53B97087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999" y="0"/>
            <a:ext cx="2743200" cy="850899"/>
          </a:xfrm>
        </p:spPr>
        <p:txBody>
          <a:bodyPr/>
          <a:lstStyle/>
          <a:p>
            <a:r>
              <a:rPr lang="ru-RU" dirty="0">
                <a:solidFill>
                  <a:srgbClr val="363E45"/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91E24-DFD6-4DDD-9B8F-D8AF8D3994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3525" y="850899"/>
            <a:ext cx="11239500" cy="3424107"/>
          </a:xfrm>
        </p:spPr>
        <p:txBody>
          <a:bodyPr>
            <a:normAutofit/>
          </a:bodyPr>
          <a:lstStyle/>
          <a:p>
            <a:pPr marL="457200" marR="54038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63E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cap="none" dirty="0">
                <a:solidFill>
                  <a:srgbClr val="363E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Установлено, что водные растворы ПГМГ-ГХ и ЦСР хорошо совместимы друг с другом и образуют гидрогель без введения соли-инициатора. </a:t>
            </a:r>
            <a:endParaRPr lang="ru-RU" sz="1800" cap="none" dirty="0">
              <a:solidFill>
                <a:srgbClr val="363E4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54038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cap="none" dirty="0">
                <a:solidFill>
                  <a:srgbClr val="363E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Исследованы вязкостные и структурные свойства новых растворов и гидрогелей на основе ПГМГ-ГХ И ЦСР.</a:t>
            </a:r>
            <a:endParaRPr lang="ru-RU" sz="1800" cap="none" dirty="0">
              <a:solidFill>
                <a:srgbClr val="363E4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540385"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cap="none" dirty="0">
                <a:solidFill>
                  <a:srgbClr val="363E4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Показано, что гидрогели на основе ЦСР + ПГМГ-ГХ проявляют высокую антибактериальную и противогрибковую активность, что позволит в дальнейшем использовать их в качестве бактерицидных средств. </a:t>
            </a:r>
            <a:endParaRPr lang="ru-RU" sz="1800" cap="none" dirty="0">
              <a:solidFill>
                <a:srgbClr val="363E4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40385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FE2EC-0D8B-4017-BD19-9D35227F6223}"/>
              </a:ext>
            </a:extLst>
          </p:cNvPr>
          <p:cNvSpPr txBox="1"/>
          <p:nvPr/>
        </p:nvSpPr>
        <p:spPr>
          <a:xfrm>
            <a:off x="0" y="4886822"/>
            <a:ext cx="12461875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выполнено при финансовой поддержке Российского фонда фундаментальных исследований (проект №20-33-90096) на оборудовании Центра коллективного пользования Тверского государственного университета.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Номер слайда 8">
            <a:extLst>
              <a:ext uri="{FF2B5EF4-FFF2-40B4-BE49-F238E27FC236}">
                <a16:creationId xmlns:a16="http://schemas.microsoft.com/office/drawing/2014/main" id="{EFBC991C-3325-4F84-9A8B-FE592CCC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150" y="16794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2400" b="1" smtClean="0"/>
              <a:t>9</a:t>
            </a:fld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843006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191</TotalTime>
  <Words>830</Words>
  <Application>Microsoft Office PowerPoint</Application>
  <PresentationFormat>Широкоэкранный</PresentationFormat>
  <Paragraphs>180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Cordia New</vt:lpstr>
      <vt:lpstr>Times New Roman</vt:lpstr>
      <vt:lpstr>TT42Co00</vt:lpstr>
      <vt:lpstr>Tw Cen MT</vt:lpstr>
      <vt:lpstr>Капля</vt:lpstr>
      <vt:lpstr>ChemSketch</vt:lpstr>
      <vt:lpstr>Graph</vt:lpstr>
      <vt:lpstr>ПРОЦЕССЫ САМООРГАНИЗАЦИИ В СИСТЕМАХ НА ОСНОВЕ L-ЦИСТЕИНА, СОЛЕЙ СЕРЕБРА И ПОЛИГУАНИДИНА</vt:lpstr>
      <vt:lpstr>Актуальность идеи</vt:lpstr>
      <vt:lpstr>Объекты  исследования  </vt:lpstr>
      <vt:lpstr>приготовление гидрогелей </vt:lpstr>
      <vt:lpstr>Данные Вискозиметрии</vt:lpstr>
      <vt:lpstr>Данные УФ спектроскопии</vt:lpstr>
      <vt:lpstr>Сканирующий электронный микроскоп</vt:lpstr>
      <vt:lpstr>исследование антибактериальных свойств 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Супрамолекулярная химия   Супрамолекулярные гидрогели</dc:title>
  <dc:creator>Анна Адамян</dc:creator>
  <cp:lastModifiedBy>Русакова Наталья Петровна</cp:lastModifiedBy>
  <cp:revision>20</cp:revision>
  <dcterms:created xsi:type="dcterms:W3CDTF">2021-03-28T13:53:13Z</dcterms:created>
  <dcterms:modified xsi:type="dcterms:W3CDTF">2021-03-30T05:41:56Z</dcterms:modified>
</cp:coreProperties>
</file>