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1" d="100"/>
          <a:sy n="121" d="100"/>
        </p:scale>
        <p:origin x="9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0A1F27-C046-43AA-B586-AEB90CC46CAD}" type="datetimeFigureOut">
              <a:rPr lang="ru-RU" smtClean="0"/>
              <a:pPr/>
              <a:t>23.03.2021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D138DF-53AC-4BE2-81E0-098A9E0A7A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007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138DF-53AC-4BE2-81E0-098A9E0A7AFA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2401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FB5C1-E7D5-49C1-A089-8A5577141988}" type="datetime1">
              <a:rPr lang="ru-RU" smtClean="0"/>
              <a:pPr/>
              <a:t>23.03.2021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B83AC-D4DE-445C-86B6-B5BA5CF7ED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945B4-E152-414A-B7B4-BA38BDEE03B3}" type="datetime1">
              <a:rPr lang="ru-RU" smtClean="0"/>
              <a:pPr/>
              <a:t>23.03.2021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B83AC-D4DE-445C-86B6-B5BA5CF7ED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CE131-AF64-4D44-8E15-631C18B2CAB1}" type="datetime1">
              <a:rPr lang="ru-RU" smtClean="0"/>
              <a:pPr/>
              <a:t>23.03.2021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B83AC-D4DE-445C-86B6-B5BA5CF7ED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D68A-A3E0-4E06-B73B-60AC8E274969}" type="datetime1">
              <a:rPr lang="ru-RU" smtClean="0"/>
              <a:pPr/>
              <a:t>23.03.2021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B83AC-D4DE-445C-86B6-B5BA5CF7ED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02679-EF63-4D43-BFD1-5584332B5B2A}" type="datetime1">
              <a:rPr lang="ru-RU" smtClean="0"/>
              <a:pPr/>
              <a:t>23.03.2021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B83AC-D4DE-445C-86B6-B5BA5CF7ED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68389-1187-44E9-8445-52C8421A29A9}" type="datetime1">
              <a:rPr lang="ru-RU" smtClean="0"/>
              <a:pPr/>
              <a:t>23.03.2021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B83AC-D4DE-445C-86B6-B5BA5CF7ED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DB2A7-8080-4B57-944B-5C63F1C3A555}" type="datetime1">
              <a:rPr lang="ru-RU" smtClean="0"/>
              <a:pPr/>
              <a:t>23.03.2021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B83AC-D4DE-445C-86B6-B5BA5CF7ED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D7AE8-9421-4E3D-8FA7-61182EC6094B}" type="datetime1">
              <a:rPr lang="ru-RU" smtClean="0"/>
              <a:pPr/>
              <a:t>23.03.2021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B83AC-D4DE-445C-86B6-B5BA5CF7ED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8C3FB-21EE-4C05-9BC1-39024D882689}" type="datetime1">
              <a:rPr lang="ru-RU" smtClean="0"/>
              <a:pPr/>
              <a:t>23.03.2021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B83AC-D4DE-445C-86B6-B5BA5CF7ED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7DA7A-5CDD-40FB-9E49-915264228616}" type="datetime1">
              <a:rPr lang="ru-RU" smtClean="0"/>
              <a:pPr/>
              <a:t>23.03.2021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B83AC-D4DE-445C-86B6-B5BA5CF7ED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6A34C-135D-48CC-9432-2684FFA79370}" type="datetime1">
              <a:rPr lang="ru-RU" smtClean="0"/>
              <a:pPr/>
              <a:t>23.03.2021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B83AC-D4DE-445C-86B6-B5BA5CF7ED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350498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DEF3516-4D9B-47F5-91B2-BFE92F16DB2B}" type="datetime1">
              <a:rPr lang="ru-RU" smtClean="0"/>
              <a:pPr/>
              <a:t>23.03.2021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5DB83AC-D4DE-445C-86B6-B5BA5CF7ED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80226" y="1663503"/>
            <a:ext cx="10872731" cy="2509213"/>
          </a:xfrm>
        </p:spPr>
        <p:txBody>
          <a:bodyPr>
            <a:noAutofit/>
          </a:bodyPr>
          <a:lstStyle/>
          <a:p>
            <a:pPr algn="ctr"/>
            <a:r>
              <a:rPr lang="ru-RU" sz="3200" dirty="0"/>
              <a:t>СИНТЕЗ КОМПЛЕКСНЫХ СОЕДИНЕНИЙ ИОНОВ КАЛЬЦИЯ(II) С АМИНОКИСЛОТАМИ</a:t>
            </a:r>
            <a:br>
              <a:rPr lang="ru-RU" sz="3200" b="1" dirty="0"/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464617" y="4851697"/>
            <a:ext cx="4087315" cy="729595"/>
          </a:xfrm>
        </p:spPr>
        <p:txBody>
          <a:bodyPr>
            <a:noAutofit/>
          </a:bodyPr>
          <a:lstStyle/>
          <a:p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Магистр</a:t>
            </a:r>
            <a:r>
              <a:rPr lang="en-US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Беспалов Д.В.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1427785" y="6492875"/>
            <a:ext cx="764215" cy="365125"/>
          </a:xfrm>
        </p:spPr>
        <p:txBody>
          <a:bodyPr/>
          <a:lstStyle/>
          <a:p>
            <a:r>
              <a:rPr lang="ru-RU" sz="1600" dirty="0"/>
              <a:t>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474518" y="5607869"/>
            <a:ext cx="332142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Научный руководитель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Голованова О.А.</a:t>
            </a:r>
          </a:p>
          <a:p>
            <a:endParaRPr lang="ru-RU" sz="2400" dirty="0"/>
          </a:p>
          <a:p>
            <a:endParaRPr lang="ru-RU" sz="24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88374" y="332419"/>
            <a:ext cx="3044116" cy="130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5162228" y="325209"/>
            <a:ext cx="6096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3333CC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Омский государственный университет </a:t>
            </a:r>
            <a:br>
              <a:rPr lang="ru-RU" b="1" dirty="0">
                <a:solidFill>
                  <a:srgbClr val="3333CC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rgbClr val="3333CC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им. Ф.М.Достоевского</a:t>
            </a:r>
            <a:br>
              <a:rPr lang="ru-RU" b="1" dirty="0">
                <a:solidFill>
                  <a:srgbClr val="3333CC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>
                <a:solidFill>
                  <a:srgbClr val="3333CC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Кафедра неорганической химии</a:t>
            </a:r>
            <a:br>
              <a:rPr lang="ru-RU" sz="1400" b="1" i="1" dirty="0">
                <a:solidFill>
                  <a:srgbClr val="3333CC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8634" y="4075448"/>
            <a:ext cx="4071668" cy="2259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93968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-127071"/>
            <a:ext cx="10364451" cy="1596177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/>
              <a:t>Введение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80225" y="992663"/>
            <a:ext cx="9841107" cy="60031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000" u="sng" dirty="0"/>
              <a:t>Цель: </a:t>
            </a:r>
          </a:p>
          <a:p>
            <a:pPr marL="0" indent="0">
              <a:buNone/>
            </a:pPr>
            <a:r>
              <a:rPr lang="ru-RU" sz="2800" cap="none" dirty="0"/>
              <a:t>Синтез комплексов ионов кальция с рядом АК и установление их строения.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ru-RU" sz="3000" u="sng" dirty="0"/>
              <a:t>Методы :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sz="2800" cap="none" dirty="0"/>
              <a:t>Методика синтеза комплексов для мольных соотношений Са</a:t>
            </a:r>
            <a:r>
              <a:rPr lang="ru-RU" sz="2800" cap="none" baseline="30000" dirty="0"/>
              <a:t>2+</a:t>
            </a:r>
            <a:r>
              <a:rPr lang="ru-RU" sz="2800" cap="none" dirty="0"/>
              <a:t> - АК 2:1 и 1:2</a:t>
            </a:r>
          </a:p>
          <a:p>
            <a:pPr marL="514350" indent="-514350">
              <a:buAutoNum type="arabicPeriod"/>
            </a:pPr>
            <a:r>
              <a:rPr lang="ru-RU" sz="2800" cap="none" dirty="0"/>
              <a:t>Метод ИК-Фурье-спектроскопии для качественного определение состава полученных соединений </a:t>
            </a:r>
          </a:p>
          <a:p>
            <a:pPr marL="514350" indent="-514350">
              <a:buNone/>
            </a:pPr>
            <a:endParaRPr lang="ru-RU" sz="2800" cap="non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427785" y="6492875"/>
            <a:ext cx="764215" cy="365125"/>
          </a:xfrm>
        </p:spPr>
        <p:txBody>
          <a:bodyPr/>
          <a:lstStyle/>
          <a:p>
            <a:fld id="{A5DB83AC-D4DE-445C-86B6-B5BA5CF7EDE9}" type="slidenum">
              <a:rPr lang="ru-RU" sz="1600" smtClean="0"/>
              <a:pPr/>
              <a:t>2</a:t>
            </a:fld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408214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93895" y="130193"/>
            <a:ext cx="117981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Методика синтеза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396375" y="1098611"/>
          <a:ext cx="4790020" cy="5457474"/>
        </p:xfrm>
        <a:graphic>
          <a:graphicData uri="http://schemas.openxmlformats.org/drawingml/2006/table">
            <a:tbl>
              <a:tblPr/>
              <a:tblGrid>
                <a:gridCol w="2549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37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4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0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93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71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269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№</a:t>
                      </a:r>
                      <a:endParaRPr lang="ru-RU" sz="1100" dirty="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АК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m</a:t>
                      </a: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(АК),г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m</a:t>
                      </a: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(</a:t>
                      </a:r>
                      <a:r>
                        <a:rPr lang="en-US" sz="800">
                          <a:solidFill>
                            <a:srgbClr val="222222"/>
                          </a:solidFill>
                          <a:latin typeface="Calibri"/>
                          <a:ea typeface="LiberationSerif"/>
                          <a:cs typeface="Times New Roman"/>
                        </a:rPr>
                        <a:t>C</a:t>
                      </a:r>
                      <a:r>
                        <a:rPr lang="ru-RU" sz="800">
                          <a:solidFill>
                            <a:srgbClr val="222222"/>
                          </a:solidFill>
                          <a:latin typeface="Calibri"/>
                          <a:ea typeface="LiberationSerif"/>
                          <a:cs typeface="Times New Roman"/>
                        </a:rPr>
                        <a:t>а(</a:t>
                      </a:r>
                      <a:r>
                        <a:rPr lang="en-US" sz="800">
                          <a:solidFill>
                            <a:srgbClr val="222222"/>
                          </a:solidFill>
                          <a:latin typeface="Calibri"/>
                          <a:ea typeface="LiberationSerif"/>
                          <a:cs typeface="Times New Roman"/>
                        </a:rPr>
                        <a:t>NO</a:t>
                      </a:r>
                      <a:r>
                        <a:rPr lang="ru-RU" sz="800" baseline="-25000">
                          <a:solidFill>
                            <a:srgbClr val="222222"/>
                          </a:solidFill>
                          <a:latin typeface="Calibri"/>
                          <a:ea typeface="LiberationSerif"/>
                          <a:cs typeface="Times New Roman"/>
                        </a:rPr>
                        <a:t>3</a:t>
                      </a:r>
                      <a:r>
                        <a:rPr lang="ru-RU" sz="800">
                          <a:solidFill>
                            <a:srgbClr val="222222"/>
                          </a:solidFill>
                          <a:latin typeface="Calibri"/>
                          <a:ea typeface="LiberationSerif"/>
                          <a:cs typeface="Times New Roman"/>
                        </a:rPr>
                        <a:t>)</a:t>
                      </a:r>
                      <a:r>
                        <a:rPr lang="ru-RU" sz="800" baseline="-25000">
                          <a:solidFill>
                            <a:srgbClr val="222222"/>
                          </a:solidFill>
                          <a:latin typeface="Calibri"/>
                          <a:ea typeface="LiberationSerif"/>
                          <a:cs typeface="Times New Roman"/>
                        </a:rPr>
                        <a:t>2</a:t>
                      </a:r>
                      <a:r>
                        <a:rPr lang="ru-RU" sz="800">
                          <a:solidFill>
                            <a:srgbClr val="222222"/>
                          </a:solidFill>
                          <a:latin typeface="Calibri"/>
                          <a:ea typeface="LiberationSerif"/>
                          <a:cs typeface="Times New Roman"/>
                        </a:rPr>
                        <a:t>*4</a:t>
                      </a:r>
                      <a:r>
                        <a:rPr lang="en-US" sz="800">
                          <a:solidFill>
                            <a:srgbClr val="222222"/>
                          </a:solidFill>
                          <a:latin typeface="Calibri"/>
                          <a:ea typeface="LiberationSerif"/>
                          <a:cs typeface="Times New Roman"/>
                        </a:rPr>
                        <a:t>H</a:t>
                      </a:r>
                      <a:r>
                        <a:rPr lang="ru-RU" sz="800" baseline="-25000">
                          <a:solidFill>
                            <a:srgbClr val="222222"/>
                          </a:solidFill>
                          <a:latin typeface="Calibri"/>
                          <a:ea typeface="LiberationSerif"/>
                          <a:cs typeface="Times New Roman"/>
                        </a:rPr>
                        <a:t>2</a:t>
                      </a:r>
                      <a:r>
                        <a:rPr lang="en-US" sz="800">
                          <a:solidFill>
                            <a:srgbClr val="222222"/>
                          </a:solidFill>
                          <a:latin typeface="Calibri"/>
                          <a:ea typeface="LiberationSerif"/>
                          <a:cs typeface="Times New Roman"/>
                        </a:rPr>
                        <a:t>O</a:t>
                      </a: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),</a:t>
                      </a: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г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n</a:t>
                      </a: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(</a:t>
                      </a: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NaOH</a:t>
                      </a: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),моль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m</a:t>
                      </a: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(</a:t>
                      </a: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NaOH</a:t>
                      </a: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),г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918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n</a:t>
                      </a: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(АК),моль : </a:t>
                      </a: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n</a:t>
                      </a: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(С</a:t>
                      </a: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a</a:t>
                      </a:r>
                      <a:r>
                        <a:rPr lang="ru-RU" sz="800" baseline="300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2+</a:t>
                      </a: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),моль - 0,02:0,01(2:1)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9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1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L</a:t>
                      </a: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-Изолейцин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2,62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2,36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0,02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0,80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9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2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L</a:t>
                      </a: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-Валин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2,34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2,36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0,02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0,80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69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3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Глицин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1,50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2,36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0,02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0,80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69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4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L</a:t>
                      </a: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-Серин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2</a:t>
                      </a: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,</a:t>
                      </a: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10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2</a:t>
                      </a: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,</a:t>
                      </a: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36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</a:t>
                      </a: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,</a:t>
                      </a: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02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</a:t>
                      </a: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,</a:t>
                      </a: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8</a:t>
                      </a: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69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5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L</a:t>
                      </a: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-Фенилаланин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3,30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2,36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0,02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0,80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69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6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D</a:t>
                      </a: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,</a:t>
                      </a: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L</a:t>
                      </a: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-Аспарагиновая к-та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2,66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2,36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0,04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1,60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69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7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L</a:t>
                      </a: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-Тирозин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3,62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2,36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0,02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0,80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69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8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L</a:t>
                      </a: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-Аргинин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3,48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2,36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0,02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0,80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69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9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D</a:t>
                      </a: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,</a:t>
                      </a: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L</a:t>
                      </a: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-Глутаминовая к-та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2,94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2,36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0,04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1,60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69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10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D</a:t>
                      </a: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,</a:t>
                      </a: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L</a:t>
                      </a: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-Метионин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2,98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2,36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0,02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0,80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69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11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L</a:t>
                      </a: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-Лизин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2,92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2,36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0,02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0,80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269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12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err="1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L-α-Аланин</a:t>
                      </a:r>
                      <a:endParaRPr lang="ru-RU" sz="1100" dirty="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1,78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2,36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0,02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0,80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269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13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L</a:t>
                      </a: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-Треонин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2,38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2,36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0,02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0,80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269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14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L</a:t>
                      </a: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-Цистеин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2,42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2,36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0,02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0,80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269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15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L</a:t>
                      </a: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-Лейцин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2,62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2,36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0,02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0,80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269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16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L</a:t>
                      </a: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-Пролин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2,30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2,36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0,02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0,80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269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17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L</a:t>
                      </a: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-Триптофан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4,08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2,36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0,02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0,80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269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18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L</a:t>
                      </a: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-Глутамин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2,02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2,36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0,02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0,80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269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19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L</a:t>
                      </a: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-Гистидин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3,10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2,36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0,02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0,80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269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20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L</a:t>
                      </a: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-Аспарагин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2,64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2,36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0,02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0,80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26918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n</a:t>
                      </a: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(АК),моль: </a:t>
                      </a: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n</a:t>
                      </a: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(С</a:t>
                      </a: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a</a:t>
                      </a:r>
                      <a:r>
                        <a:rPr lang="ru-RU" sz="800" baseline="300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2+</a:t>
                      </a: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),моль - 0,01:0,02(1:2)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269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1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L</a:t>
                      </a: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-Изолейцин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1,31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4,72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0,01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0,40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269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2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L</a:t>
                      </a: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-Валин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1,17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4,72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0,01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0,40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269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3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Глицин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0,75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4,72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0,01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0,40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269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4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L</a:t>
                      </a: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-Серин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1,05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4</a:t>
                      </a: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,</a:t>
                      </a: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72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</a:t>
                      </a: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,</a:t>
                      </a: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01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</a:t>
                      </a: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,</a:t>
                      </a: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4</a:t>
                      </a: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269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5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L</a:t>
                      </a: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-Фенилаланин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1,65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4,72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0,01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0,40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269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6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D</a:t>
                      </a: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,</a:t>
                      </a: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L</a:t>
                      </a: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-Аспарагинова к-та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1,33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4,72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0,02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0,80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269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7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L</a:t>
                      </a: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-Тирозин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1,81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4,72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0,01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0,40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269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8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L</a:t>
                      </a: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-Аргинин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1,74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4,72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0,01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0,40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269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9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D</a:t>
                      </a: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,</a:t>
                      </a: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L</a:t>
                      </a: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-Глутаминова к-та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1,47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4,72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0,02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0,80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269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10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D</a:t>
                      </a: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,</a:t>
                      </a: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L</a:t>
                      </a: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-Метионин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1,49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4,72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0,01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0,40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269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11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L</a:t>
                      </a: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-Лизин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1,46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4,72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0,01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0,40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269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12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L-α-Аланин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0,89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4,72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0,01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0,40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269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13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L</a:t>
                      </a: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-Треонин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1,19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4,72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0,01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0,40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269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14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L</a:t>
                      </a: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-Цистеин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1,21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4,72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0,01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0,40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269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15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L</a:t>
                      </a: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-Лейцин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1,31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4,72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0,01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0,40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269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16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L</a:t>
                      </a: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-Пролин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1,15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4,72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0,01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0,40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  <a:tr h="1269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17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L</a:t>
                      </a: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-Триптофан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2,04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4,72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0,01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0,40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9"/>
                  </a:ext>
                </a:extLst>
              </a:tr>
              <a:tr h="1269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18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L</a:t>
                      </a: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-Глутамин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1,46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4,72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0,01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0,40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0"/>
                  </a:ext>
                </a:extLst>
              </a:tr>
              <a:tr h="1269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19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L</a:t>
                      </a: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-Гистидин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1,55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4,72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0,01</a:t>
                      </a:r>
                      <a:endParaRPr lang="ru-RU" sz="1100" dirty="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0,40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1"/>
                  </a:ext>
                </a:extLst>
              </a:tr>
              <a:tr h="1269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20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L</a:t>
                      </a: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-Аспарагин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1,32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4,72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0,01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0,40</a:t>
                      </a:r>
                      <a:endParaRPr lang="ru-RU" sz="1100" dirty="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552" marR="51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2"/>
                  </a:ext>
                </a:extLst>
              </a:tr>
            </a:tbl>
          </a:graphicData>
        </a:graphic>
      </p:graphicFrame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6973320" y="785558"/>
            <a:ext cx="430111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LiberationSerif" charset="-128"/>
                <a:cs typeface="Times New Roman" pitchFamily="18" charset="0"/>
              </a:rPr>
              <a:t>Таблица 2. Результаты синтеза комплексов Са</a:t>
            </a:r>
            <a:r>
              <a:rPr kumimoji="0" lang="ru-RU" sz="1400" b="0" i="0" u="none" strike="noStrike" cap="none" normalizeH="0" baseline="30000" dirty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LiberationSerif" charset="-128"/>
                <a:cs typeface="Times New Roman" pitchFamily="18" charset="0"/>
              </a:rPr>
              <a:t>2+</a:t>
            </a:r>
            <a:r>
              <a:rPr kumimoji="0" lang="ru-RU" sz="1400" b="0" i="0" u="none" strike="noStrike" cap="none" normalizeH="0" dirty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LiberationSerif" charset="-128"/>
                <a:cs typeface="Times New Roman" pitchFamily="18" charset="0"/>
              </a:rPr>
              <a:t> с АК</a:t>
            </a:r>
            <a:endParaRPr kumimoji="0" lang="ru-RU" sz="1800" b="0" i="0" u="none" strike="noStrike" cap="none" normalizeH="0" baseline="30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6868491" y="1067158"/>
          <a:ext cx="4769555" cy="5573999"/>
        </p:xfrm>
        <a:graphic>
          <a:graphicData uri="http://schemas.openxmlformats.org/drawingml/2006/table">
            <a:tbl>
              <a:tblPr/>
              <a:tblGrid>
                <a:gridCol w="2691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2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81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20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3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45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90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№</a:t>
                      </a:r>
                      <a:endParaRPr lang="ru-RU" sz="1100" dirty="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АК</a:t>
                      </a: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:Ca</a:t>
                      </a:r>
                      <a:r>
                        <a:rPr lang="en-US" sz="1100" baseline="300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2+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m</a:t>
                      </a:r>
                      <a:r>
                        <a:rPr lang="ru-RU" sz="11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,г</a:t>
                      </a: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 (2:1)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Цвет и форма осадка</a:t>
                      </a:r>
                      <a:r>
                        <a:rPr lang="ru-RU" sz="900" dirty="0">
                          <a:solidFill>
                            <a:srgbClr val="222222"/>
                          </a:solidFill>
                          <a:latin typeface="Calibri"/>
                          <a:ea typeface="LiberationSerif"/>
                          <a:cs typeface="Times New Roman"/>
                        </a:rPr>
                        <a:t> </a:t>
                      </a:r>
                      <a:r>
                        <a:rPr lang="en-US" sz="1100" dirty="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(2:1)</a:t>
                      </a:r>
                      <a:endParaRPr lang="ru-RU" sz="1100" dirty="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m</a:t>
                      </a:r>
                      <a:r>
                        <a:rPr lang="ru-RU" sz="11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,г</a:t>
                      </a: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 (1:2)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Цвет и форма осадка</a:t>
                      </a:r>
                      <a:r>
                        <a:rPr lang="ru-RU" sz="900">
                          <a:solidFill>
                            <a:srgbClr val="222222"/>
                          </a:solidFill>
                          <a:latin typeface="Calibri"/>
                          <a:ea typeface="LiberationSerif"/>
                          <a:cs typeface="Times New Roman"/>
                        </a:rPr>
                        <a:t> </a:t>
                      </a: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(</a:t>
                      </a:r>
                      <a:r>
                        <a:rPr lang="ru-RU" sz="11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1</a:t>
                      </a: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:</a:t>
                      </a:r>
                      <a:r>
                        <a:rPr lang="ru-RU" sz="11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2</a:t>
                      </a: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)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27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1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Ile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1,8841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Белый, кр.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0,9669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Белый, кр.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27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2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Val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1,8794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Белый, кр.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0,2797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Белый, кр.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727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3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Gly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0,5770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Белый, кр.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0,2572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Белый, кр.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27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4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Ser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0,3152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Голубой, </a:t>
                      </a:r>
                      <a:r>
                        <a:rPr lang="ru-RU" sz="1000" dirty="0" err="1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кр</a:t>
                      </a:r>
                      <a:r>
                        <a:rPr lang="ru-RU" sz="1000" dirty="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.</a:t>
                      </a:r>
                      <a:endParaRPr lang="ru-RU" sz="1100" dirty="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0,0612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Светло-желтый, </a:t>
                      </a:r>
                      <a:r>
                        <a:rPr lang="ru-RU" sz="1000" dirty="0" err="1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кр</a:t>
                      </a:r>
                      <a:r>
                        <a:rPr lang="ru-RU" sz="1000" dirty="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.</a:t>
                      </a:r>
                      <a:endParaRPr lang="ru-RU" sz="1100" dirty="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727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5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Phe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3,7392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Белый, кр.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1,2329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Белый, кр.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958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6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Asp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0,6598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Коричневатый, </a:t>
                      </a:r>
                      <a:r>
                        <a:rPr lang="ru-RU" sz="1000" dirty="0" err="1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аморф</a:t>
                      </a:r>
                      <a:r>
                        <a:rPr lang="ru-RU" sz="1000" dirty="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.</a:t>
                      </a:r>
                      <a:endParaRPr lang="ru-RU" sz="1100" dirty="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0,3994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Белый, кр.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727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7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Tyr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3,1777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Белый, кр.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1,8333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Белый, кр.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727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8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Arg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0,2970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Белый, кр.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0,3795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Белый, кр.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727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9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Glu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0,2490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Белый, кр.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0,2290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Белый, кр.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727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10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Met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0,4600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Белый, кр.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0,0761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Белый, кр.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727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11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Lys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0,9151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Белый, кр.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0,3246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Белый, кр.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727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12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Ala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0,4477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Белый, кр.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0,2586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Белый, кр.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727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13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Thr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0,4203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Белый, кр.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0,2833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Белый, кр.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727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14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Cys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2,5932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Белый, кр.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0,6288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Белый, кр.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727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15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Leu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2,7494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Белый, кр.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0,6227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Белый, кр.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727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16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Pro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0,2905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Белый, кр.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0,1322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Белый, кр.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727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17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Trp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3,3116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Коричневатый, кр.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3,1976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Коричневатый, кр.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727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18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Gln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0,2035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Белый, кр.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0,0895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Белый, кр.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727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19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His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1,1719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Белый, кр.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0,0655</a:t>
                      </a:r>
                      <a:endParaRPr lang="ru-RU" sz="1100" dirty="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Белый, кр.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2348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20</a:t>
                      </a:r>
                      <a:endParaRPr lang="ru-RU" sz="1100" dirty="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Asn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0,7225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Белый, кр.</a:t>
                      </a: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0,2317</a:t>
                      </a:r>
                      <a:endParaRPr lang="ru-RU" sz="1100" dirty="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Белый, </a:t>
                      </a:r>
                      <a:r>
                        <a:rPr lang="ru-RU" sz="1000" dirty="0" err="1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кр</a:t>
                      </a:r>
                      <a:r>
                        <a:rPr lang="ru-RU" sz="1000" dirty="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.</a:t>
                      </a:r>
                      <a:endParaRPr lang="ru-RU" sz="1100" dirty="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141184" y="808561"/>
            <a:ext cx="35561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LiberationSerif" charset="-128"/>
                <a:cs typeface="Times New Roman" pitchFamily="18" charset="0"/>
              </a:rPr>
              <a:t>Таблица 1. Данные для синтеза по методике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11427785" y="6492875"/>
            <a:ext cx="764215" cy="365125"/>
          </a:xfrm>
        </p:spPr>
        <p:txBody>
          <a:bodyPr/>
          <a:lstStyle/>
          <a:p>
            <a:fld id="{A5DB83AC-D4DE-445C-86B6-B5BA5CF7EDE9}" type="slidenum">
              <a:rPr lang="ru-RU" sz="1600" smtClean="0"/>
              <a:pPr/>
              <a:t>3</a:t>
            </a:fld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339618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362974" y="0"/>
            <a:ext cx="108290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/>
              <a:t> </a:t>
            </a:r>
            <a:r>
              <a:rPr lang="ru-RU" sz="4400" b="1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Результаты ИК спектроскопии комплексов </a:t>
            </a:r>
            <a:r>
              <a:rPr lang="en-US" sz="4400" b="1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Ca</a:t>
            </a:r>
            <a:r>
              <a:rPr lang="ru-RU" sz="4400" b="1" baseline="300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2+</a:t>
            </a:r>
            <a:r>
              <a:rPr lang="ru-RU" sz="4400" b="1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с аминокислотами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49179" y="1750979"/>
          <a:ext cx="9832957" cy="4713989"/>
        </p:xfrm>
        <a:graphic>
          <a:graphicData uri="http://schemas.openxmlformats.org/drawingml/2006/table">
            <a:tbl>
              <a:tblPr/>
              <a:tblGrid>
                <a:gridCol w="98329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286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37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22222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                  </a:t>
                      </a:r>
                      <a:r>
                        <a:rPr lang="ru-RU" sz="1600" dirty="0">
                          <a:solidFill>
                            <a:srgbClr val="22222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Рис. 1. ИК спектр: 1-</a:t>
                      </a:r>
                      <a:r>
                        <a:rPr lang="en-US" sz="1600" dirty="0" err="1">
                          <a:solidFill>
                            <a:srgbClr val="22222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Trp</a:t>
                      </a:r>
                      <a:r>
                        <a:rPr lang="ru-RU" sz="1600" dirty="0">
                          <a:solidFill>
                            <a:srgbClr val="22222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: Cа</a:t>
                      </a:r>
                      <a:r>
                        <a:rPr lang="ru-RU" sz="1600" baseline="30000" dirty="0">
                          <a:solidFill>
                            <a:srgbClr val="22222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2+</a:t>
                      </a:r>
                      <a:r>
                        <a:rPr lang="ru-RU" sz="1600" dirty="0">
                          <a:solidFill>
                            <a:srgbClr val="22222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соотношение 1:2;  2-</a:t>
                      </a:r>
                      <a:r>
                        <a:rPr lang="en-US" sz="1600" dirty="0" err="1">
                          <a:solidFill>
                            <a:srgbClr val="22222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Trp</a:t>
                      </a:r>
                      <a:r>
                        <a:rPr lang="en-US" sz="1600" dirty="0">
                          <a:solidFill>
                            <a:srgbClr val="22222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aseline="-25000" dirty="0">
                          <a:solidFill>
                            <a:srgbClr val="22222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(АК)</a:t>
                      </a:r>
                      <a:r>
                        <a:rPr lang="ru-RU" sz="1600" dirty="0">
                          <a:solidFill>
                            <a:srgbClr val="22222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;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4097" name="Рисунок 1" descr="17.Триптофан+Ca_1_k_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4347" y="1716850"/>
            <a:ext cx="6092914" cy="4330268"/>
          </a:xfrm>
          <a:prstGeom prst="rect">
            <a:avLst/>
          </a:prstGeom>
          <a:noFill/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7530860" y="1961556"/>
          <a:ext cx="4661140" cy="3979545"/>
        </p:xfrm>
        <a:graphic>
          <a:graphicData uri="http://schemas.openxmlformats.org/drawingml/2006/table">
            <a:tbl>
              <a:tblPr/>
              <a:tblGrid>
                <a:gridCol w="1492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31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54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538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222222"/>
                        </a:solidFill>
                        <a:latin typeface="Calibri"/>
                        <a:ea typeface="LiberationSerif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222222"/>
                        </a:solidFill>
                        <a:latin typeface="Calibri"/>
                        <a:ea typeface="LiberationSerif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222222"/>
                        </a:solidFill>
                        <a:latin typeface="Calibri"/>
                        <a:ea typeface="LiberationSerif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а)</a:t>
                      </a:r>
                      <a:endParaRPr lang="ru-RU" sz="1400" dirty="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б)</a:t>
                      </a:r>
                      <a:endParaRPr lang="ru-RU" sz="14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в)</a:t>
                      </a:r>
                      <a:endParaRPr lang="ru-RU" sz="14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88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222222"/>
                        </a:solidFill>
                        <a:latin typeface="Calibri"/>
                        <a:ea typeface="LiberationSerif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222222"/>
                        </a:solidFill>
                        <a:latin typeface="Calibri"/>
                        <a:ea typeface="LiberationSerif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222222"/>
                        </a:solidFill>
                        <a:latin typeface="Calibri"/>
                        <a:ea typeface="LiberationSerif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г)</a:t>
                      </a:r>
                      <a:endParaRPr lang="ru-RU" sz="14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д)</a:t>
                      </a:r>
                      <a:endParaRPr lang="ru-RU" sz="14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е)</a:t>
                      </a:r>
                      <a:endParaRPr lang="ru-RU" sz="1400">
                        <a:solidFill>
                          <a:srgbClr val="22222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6375"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22222"/>
                          </a:solidFill>
                          <a:latin typeface="Times New Roman"/>
                          <a:ea typeface="LiberationSerif"/>
                          <a:cs typeface="Times New Roman"/>
                        </a:rPr>
                        <a:t>Рис.2</a:t>
                      </a:r>
                      <a:r>
                        <a:rPr lang="ru-RU" sz="1400" dirty="0">
                          <a:solidFill>
                            <a:srgbClr val="22222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Осадок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Trp</a:t>
                      </a:r>
                      <a:r>
                        <a:rPr lang="ru-RU" sz="1400" dirty="0">
                          <a:solidFill>
                            <a:srgbClr val="22222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: Cа</a:t>
                      </a:r>
                      <a:r>
                        <a:rPr lang="ru-RU" sz="1400" baseline="30000" dirty="0">
                          <a:solidFill>
                            <a:srgbClr val="22222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2+</a:t>
                      </a:r>
                      <a:r>
                        <a:rPr lang="ru-RU" sz="1400" dirty="0">
                          <a:solidFill>
                            <a:srgbClr val="22222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соотношение 2:1 под электронным микроскопом: </a:t>
                      </a:r>
                      <a:r>
                        <a:rPr lang="ru-RU" sz="1400" dirty="0" err="1">
                          <a:solidFill>
                            <a:srgbClr val="22222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а,б,в</a:t>
                      </a:r>
                      <a:r>
                        <a:rPr lang="ru-RU" sz="1400" dirty="0">
                          <a:solidFill>
                            <a:srgbClr val="22222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- увеличение - 10х40; г - увеличение 10х25; </a:t>
                      </a:r>
                      <a:r>
                        <a:rPr lang="ru-RU" sz="1400" dirty="0" err="1">
                          <a:solidFill>
                            <a:srgbClr val="22222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д,е</a:t>
                      </a:r>
                      <a:r>
                        <a:rPr lang="ru-RU" sz="1400" dirty="0">
                          <a:solidFill>
                            <a:srgbClr val="22222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- увеличение 10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ru-RU" sz="1400" dirty="0">
                          <a:solidFill>
                            <a:srgbClr val="22222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4102" name="Рисунок 108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51630" y="2222108"/>
            <a:ext cx="1351651" cy="986920"/>
          </a:xfrm>
          <a:prstGeom prst="rect">
            <a:avLst/>
          </a:prstGeom>
          <a:noFill/>
        </p:spPr>
      </p:pic>
      <p:pic>
        <p:nvPicPr>
          <p:cNvPr id="4101" name="Рисунок 109" descr="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68740" y="2205736"/>
            <a:ext cx="1312353" cy="986039"/>
          </a:xfrm>
          <a:prstGeom prst="rect">
            <a:avLst/>
          </a:prstGeom>
          <a:noFill/>
        </p:spPr>
      </p:pic>
      <p:pic>
        <p:nvPicPr>
          <p:cNvPr id="4100" name="Рисунок 110" descr="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631971" y="2216989"/>
            <a:ext cx="1327476" cy="992038"/>
          </a:xfrm>
          <a:prstGeom prst="rect">
            <a:avLst/>
          </a:prstGeom>
          <a:noFill/>
        </p:spPr>
      </p:pic>
      <p:pic>
        <p:nvPicPr>
          <p:cNvPr id="4099" name="Рисунок 111" descr="17(2-1)-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41621" y="3640347"/>
            <a:ext cx="1286899" cy="1026544"/>
          </a:xfrm>
          <a:prstGeom prst="rect">
            <a:avLst/>
          </a:prstGeom>
          <a:noFill/>
        </p:spPr>
      </p:pic>
      <p:pic>
        <p:nvPicPr>
          <p:cNvPr id="4098" name="Рисунок 112" descr="17(2-1)-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109705" y="3657601"/>
            <a:ext cx="1249002" cy="1000663"/>
          </a:xfrm>
          <a:prstGeom prst="rect">
            <a:avLst/>
          </a:prstGeom>
          <a:noFill/>
        </p:spPr>
      </p:pic>
      <p:pic>
        <p:nvPicPr>
          <p:cNvPr id="2" name="Рисунок 33" descr="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608576" y="3657601"/>
            <a:ext cx="1348176" cy="1009290"/>
          </a:xfrm>
          <a:prstGeom prst="rect">
            <a:avLst/>
          </a:prstGeom>
          <a:noFill/>
        </p:spPr>
      </p:pic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11427785" y="6492875"/>
            <a:ext cx="764215" cy="365125"/>
          </a:xfrm>
        </p:spPr>
        <p:txBody>
          <a:bodyPr/>
          <a:lstStyle/>
          <a:p>
            <a:fld id="{A5DB83AC-D4DE-445C-86B6-B5BA5CF7EDE9}" type="slidenum">
              <a:rPr lang="ru-RU" sz="1600" smtClean="0"/>
              <a:pPr/>
              <a:t>4</a:t>
            </a:fld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762056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-323183"/>
            <a:ext cx="10364451" cy="1596177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/>
              <a:t>Выводы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97478" y="743009"/>
            <a:ext cx="10794521" cy="5958042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cap="none" dirty="0">
                <a:latin typeface="Times New Roman" pitchFamily="18" charset="0"/>
                <a:cs typeface="Times New Roman" pitchFamily="18" charset="0"/>
              </a:rPr>
              <a:t>Осуществлен синтез соединений по типу “Ca</a:t>
            </a:r>
            <a:r>
              <a:rPr lang="ru-RU" sz="2400" cap="none" baseline="30000" dirty="0">
                <a:latin typeface="Times New Roman" pitchFamily="18" charset="0"/>
                <a:cs typeface="Times New Roman" pitchFamily="18" charset="0"/>
              </a:rPr>
              <a:t>2+</a:t>
            </a:r>
            <a:r>
              <a:rPr lang="ru-RU" sz="2400" cap="none" dirty="0">
                <a:latin typeface="Times New Roman" pitchFamily="18" charset="0"/>
                <a:cs typeface="Times New Roman" pitchFamily="18" charset="0"/>
              </a:rPr>
              <a:t>- АК” в мольном соотношении 2:1 и 1:2.</a:t>
            </a:r>
          </a:p>
          <a:p>
            <a:pPr>
              <a:buFont typeface="Wingdings" pitchFamily="2" charset="2"/>
              <a:buChar char="Ø"/>
            </a:pPr>
            <a:r>
              <a:rPr lang="ru-RU" sz="2400" cap="none" dirty="0">
                <a:latin typeface="Times New Roman" pitchFamily="18" charset="0"/>
                <a:cs typeface="Times New Roman" pitchFamily="18" charset="0"/>
              </a:rPr>
              <a:t>На основе анализа ИК - спектров, полученные соединения были разделены на 4 условные группы: </a:t>
            </a:r>
          </a:p>
          <a:p>
            <a:pPr>
              <a:buFont typeface="Wingdings" pitchFamily="2" charset="2"/>
              <a:buChar char="Ø"/>
            </a:pPr>
            <a:r>
              <a:rPr lang="ru-RU" sz="2400" cap="none" dirty="0">
                <a:latin typeface="Times New Roman" pitchFamily="18" charset="0"/>
                <a:cs typeface="Times New Roman" pitchFamily="18" charset="0"/>
              </a:rPr>
              <a:t>В группах 1 и 2 доказано образования комплексных соединений по типу “Ca</a:t>
            </a:r>
            <a:r>
              <a:rPr lang="ru-RU" sz="2400" cap="none" baseline="30000" dirty="0">
                <a:latin typeface="Times New Roman" pitchFamily="18" charset="0"/>
                <a:cs typeface="Times New Roman" pitchFamily="18" charset="0"/>
              </a:rPr>
              <a:t>2+</a:t>
            </a:r>
            <a:r>
              <a:rPr lang="ru-RU" sz="2400" cap="none" dirty="0">
                <a:latin typeface="Times New Roman" pitchFamily="18" charset="0"/>
                <a:cs typeface="Times New Roman" pitchFamily="18" charset="0"/>
              </a:rPr>
              <a:t>- АК”. Предполагается наличие ковалентной связи, образованной по донорно-акцепторному механизму с </a:t>
            </a:r>
            <a:r>
              <a:rPr lang="ru-RU" sz="2400" cap="none" dirty="0" err="1">
                <a:latin typeface="Times New Roman" pitchFamily="18" charset="0"/>
                <a:cs typeface="Times New Roman" pitchFamily="18" charset="0"/>
              </a:rPr>
              <a:t>неподелённой</a:t>
            </a:r>
            <a:r>
              <a:rPr lang="ru-RU" sz="2400" cap="none" dirty="0">
                <a:latin typeface="Times New Roman" pitchFamily="18" charset="0"/>
                <a:cs typeface="Times New Roman" pitchFamily="18" charset="0"/>
              </a:rPr>
              <a:t> электронной парой атома азота аминогруппы аминокислот и Ca</a:t>
            </a:r>
            <a:r>
              <a:rPr lang="ru-RU" sz="2400" cap="none" baseline="30000" dirty="0">
                <a:latin typeface="Times New Roman" pitchFamily="18" charset="0"/>
                <a:cs typeface="Times New Roman" pitchFamily="18" charset="0"/>
              </a:rPr>
              <a:t>2+</a:t>
            </a:r>
            <a:r>
              <a:rPr lang="ru-RU" sz="2400" cap="none" dirty="0">
                <a:latin typeface="Times New Roman" pitchFamily="18" charset="0"/>
                <a:cs typeface="Times New Roman" pitchFamily="18" charset="0"/>
              </a:rPr>
              <a:t>, и Ca</a:t>
            </a:r>
            <a:r>
              <a:rPr lang="ru-RU" sz="2400" cap="none" baseline="30000" dirty="0">
                <a:latin typeface="Times New Roman" pitchFamily="18" charset="0"/>
                <a:cs typeface="Times New Roman" pitchFamily="18" charset="0"/>
              </a:rPr>
              <a:t>2+</a:t>
            </a:r>
            <a:r>
              <a:rPr lang="ru-RU" sz="2400" cap="none" dirty="0">
                <a:latin typeface="Times New Roman" pitchFamily="18" charset="0"/>
                <a:cs typeface="Times New Roman" pitchFamily="18" charset="0"/>
              </a:rPr>
              <a:t> с COO</a:t>
            </a:r>
            <a:r>
              <a:rPr lang="ru-RU" sz="2400" cap="none" baseline="30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cap="none" dirty="0">
                <a:latin typeface="Times New Roman" pitchFamily="18" charset="0"/>
                <a:cs typeface="Times New Roman" pitchFamily="18" charset="0"/>
              </a:rPr>
              <a:t> группой аминокислот. </a:t>
            </a:r>
          </a:p>
          <a:p>
            <a:pPr>
              <a:buFont typeface="Wingdings" pitchFamily="2" charset="2"/>
              <a:buChar char="Ø"/>
            </a:pPr>
            <a:r>
              <a:rPr lang="ru-RU" sz="2400" cap="none" dirty="0">
                <a:latin typeface="Times New Roman" pitchFamily="18" charset="0"/>
                <a:cs typeface="Times New Roman" pitchFamily="18" charset="0"/>
              </a:rPr>
              <a:t>В группе 3 невозможно достоверно определить наличие комплексного соединения, используя только представленные методики. </a:t>
            </a:r>
          </a:p>
          <a:p>
            <a:pPr>
              <a:buFont typeface="Wingdings" pitchFamily="2" charset="2"/>
              <a:buChar char="Ø"/>
            </a:pPr>
            <a:r>
              <a:rPr lang="ru-RU" sz="2400" cap="none" dirty="0">
                <a:latin typeface="Times New Roman" pitchFamily="18" charset="0"/>
                <a:cs typeface="Times New Roman" pitchFamily="18" charset="0"/>
              </a:rPr>
              <a:t>В группе 4 комплексные соединение не были получены.</a:t>
            </a:r>
          </a:p>
          <a:p>
            <a:pPr marL="457200" indent="-457200">
              <a:buAutoNum type="arabicPeriod"/>
            </a:pPr>
            <a:endParaRPr lang="ru-RU" sz="2400" cap="none" dirty="0"/>
          </a:p>
          <a:p>
            <a:pPr marL="0" indent="0">
              <a:buNone/>
            </a:pP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427785" y="6492875"/>
            <a:ext cx="764215" cy="365125"/>
          </a:xfrm>
        </p:spPr>
        <p:txBody>
          <a:bodyPr/>
          <a:lstStyle/>
          <a:p>
            <a:fld id="{A5DB83AC-D4DE-445C-86B6-B5BA5CF7EDE9}" type="slidenum">
              <a:rPr lang="ru-RU" sz="1600" smtClean="0"/>
              <a:pPr/>
              <a:t>5</a:t>
            </a:fld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5138628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1901</TotalTime>
  <Words>931</Words>
  <Application>Microsoft Office PowerPoint</Application>
  <PresentationFormat>Широкоэкранный</PresentationFormat>
  <Paragraphs>410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5" baseType="lpstr">
      <vt:lpstr>Arial</vt:lpstr>
      <vt:lpstr>Calibri</vt:lpstr>
      <vt:lpstr>Corbel</vt:lpstr>
      <vt:lpstr>Gill Sans MT</vt:lpstr>
      <vt:lpstr>LiberationSerif</vt:lpstr>
      <vt:lpstr>Times New Roman</vt:lpstr>
      <vt:lpstr>Verdana</vt:lpstr>
      <vt:lpstr>Wingdings</vt:lpstr>
      <vt:lpstr>Wingdings 2</vt:lpstr>
      <vt:lpstr>Солнцестояние</vt:lpstr>
      <vt:lpstr>СИНТЕЗ КОМПЛЕКСНЫХ СОЕДИНЕНИЙ ИОНОВ КАЛЬЦИЯ(II) С АМИНОКИСЛОТАМИ </vt:lpstr>
      <vt:lpstr>Введение</vt:lpstr>
      <vt:lpstr>Презентация PowerPoint</vt:lpstr>
      <vt:lpstr>Презентация PowerPoint</vt:lpstr>
      <vt:lpstr>Выводы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Сравнение групповых характеристик распределения электронной плотности 2,2-димнтилгептана и т</dc:title>
  <dc:creator>Агапова Дарья</dc:creator>
  <cp:lastModifiedBy>Русакова Наталья Петровна</cp:lastModifiedBy>
  <cp:revision>30</cp:revision>
  <dcterms:created xsi:type="dcterms:W3CDTF">2019-03-13T11:16:04Z</dcterms:created>
  <dcterms:modified xsi:type="dcterms:W3CDTF">2021-03-23T11:04:13Z</dcterms:modified>
</cp:coreProperties>
</file>