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  <p:sldMasterId id="2147483698" r:id="rId2"/>
  </p:sldMasterIdLst>
  <p:notesMasterIdLst>
    <p:notesMasterId r:id="rId8"/>
  </p:notesMasterIdLst>
  <p:handoutMasterIdLst>
    <p:handoutMasterId r:id="rId9"/>
  </p:handoutMasterIdLst>
  <p:sldIdLst>
    <p:sldId id="265" r:id="rId3"/>
    <p:sldId id="257" r:id="rId4"/>
    <p:sldId id="272" r:id="rId5"/>
    <p:sldId id="273" r:id="rId6"/>
    <p:sldId id="263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1">
          <p15:clr>
            <a:srgbClr val="A4A3A4"/>
          </p15:clr>
        </p15:guide>
        <p15:guide id="2" pos="287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40" autoAdjust="0"/>
    <p:restoredTop sz="94672" autoAdjust="0"/>
  </p:normalViewPr>
  <p:slideViewPr>
    <p:cSldViewPr snapToGrid="0" snapToObjects="1" showGuides="1">
      <p:cViewPr varScale="1">
        <p:scale>
          <a:sx n="162" d="100"/>
          <a:sy n="162" d="100"/>
        </p:scale>
        <p:origin x="162" y="156"/>
      </p:cViewPr>
      <p:guideLst>
        <p:guide orient="horz" pos="1611"/>
        <p:guide pos="287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12975-4CFD-C441-A244-B7FD9A9579C2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660DC-725D-2A44-9F89-74FE668A9C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1254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AFD1C8-470D-774F-8B40-381C3059BD4A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9711C-DB87-6342-8123-FE7E39EB00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0732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Редактируемый элемент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99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7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4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5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0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3319723"/>
            <a:ext cx="4038600" cy="127490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21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299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9" y="1770130"/>
            <a:ext cx="3036565" cy="2919036"/>
          </a:xfrm>
          <a:custGeom>
            <a:avLst/>
            <a:gdLst>
              <a:gd name="connsiteX0" fmla="*/ 0 w 3027362"/>
              <a:gd name="connsiteY0" fmla="*/ 0 h 1885950"/>
              <a:gd name="connsiteX1" fmla="*/ 2528981 w 3027362"/>
              <a:gd name="connsiteY1" fmla="*/ 0 h 1885950"/>
              <a:gd name="connsiteX2" fmla="*/ 3027362 w 3027362"/>
              <a:gd name="connsiteY2" fmla="*/ 498381 h 1885950"/>
              <a:gd name="connsiteX3" fmla="*/ 3027362 w 3027362"/>
              <a:gd name="connsiteY3" fmla="*/ 1885950 h 1885950"/>
              <a:gd name="connsiteX4" fmla="*/ 0 w 3027362"/>
              <a:gd name="connsiteY4" fmla="*/ 1885950 h 1885950"/>
              <a:gd name="connsiteX5" fmla="*/ 0 w 3027362"/>
              <a:gd name="connsiteY5" fmla="*/ 0 h 1885950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0 w 3036565"/>
              <a:gd name="connsiteY4" fmla="*/ 1885950 h 3892048"/>
              <a:gd name="connsiteX5" fmla="*/ 0 w 3036565"/>
              <a:gd name="connsiteY5" fmla="*/ 0 h 3892048"/>
              <a:gd name="connsiteX0" fmla="*/ 0 w 3036565"/>
              <a:gd name="connsiteY0" fmla="*/ 0 h 3892048"/>
              <a:gd name="connsiteX1" fmla="*/ 2528981 w 3036565"/>
              <a:gd name="connsiteY1" fmla="*/ 0 h 3892048"/>
              <a:gd name="connsiteX2" fmla="*/ 3027362 w 3036565"/>
              <a:gd name="connsiteY2" fmla="*/ 498381 h 3892048"/>
              <a:gd name="connsiteX3" fmla="*/ 3036565 w 3036565"/>
              <a:gd name="connsiteY3" fmla="*/ 3892048 h 3892048"/>
              <a:gd name="connsiteX4" fmla="*/ 9203 w 3036565"/>
              <a:gd name="connsiteY4" fmla="*/ 3892047 h 3892048"/>
              <a:gd name="connsiteX5" fmla="*/ 0 w 3036565"/>
              <a:gd name="connsiteY5" fmla="*/ 0 h 3892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36565" h="3892048">
                <a:moveTo>
                  <a:pt x="0" y="0"/>
                </a:moveTo>
                <a:lnTo>
                  <a:pt x="2528981" y="0"/>
                </a:lnTo>
                <a:cubicBezTo>
                  <a:pt x="2804229" y="0"/>
                  <a:pt x="3027362" y="223133"/>
                  <a:pt x="3027362" y="498381"/>
                </a:cubicBezTo>
                <a:cubicBezTo>
                  <a:pt x="3030430" y="1629603"/>
                  <a:pt x="3033497" y="2760826"/>
                  <a:pt x="3036565" y="3892048"/>
                </a:cubicBezTo>
                <a:lnTo>
                  <a:pt x="9203" y="3892047"/>
                </a:lnTo>
                <a:cubicBezTo>
                  <a:pt x="6135" y="2594698"/>
                  <a:pt x="3068" y="1297349"/>
                  <a:pt x="0" y="0"/>
                </a:cubicBez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91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3878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4599335"/>
            <a:ext cx="6400800" cy="228599"/>
          </a:xfrm>
        </p:spPr>
        <p:txBody>
          <a:bodyPr anchor="b" anchorCtr="0">
            <a:normAutofit/>
          </a:bodyPr>
          <a:lstStyle>
            <a:lvl1pPr marL="0" indent="0" algn="ctr">
              <a:buNone/>
              <a:defRPr sz="1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Город и год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5098416" y="49027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5910801" y="4272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2926326"/>
            <a:ext cx="6400800" cy="705749"/>
          </a:xfrm>
        </p:spPr>
        <p:txBody>
          <a:bodyPr anchor="b">
            <a:normAutofit/>
          </a:bodyPr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3637205"/>
            <a:ext cx="6400800" cy="46290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84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4693" y="997421"/>
            <a:ext cx="5965438" cy="1488969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dirty="0"/>
              <a:t>Название презентации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765697" y="2571750"/>
            <a:ext cx="5965825" cy="165258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600"/>
            </a:lvl1pPr>
            <a:lvl2pPr marL="457200" indent="0" algn="l">
              <a:buFontTx/>
              <a:buNone/>
              <a:defRPr/>
            </a:lvl2pPr>
            <a:lvl3pPr marL="914400" indent="0" algn="l">
              <a:buFontTx/>
              <a:buNone/>
              <a:defRPr/>
            </a:lvl3pPr>
            <a:lvl4pPr marL="1371600" indent="0" algn="l">
              <a:buFontTx/>
              <a:buNone/>
              <a:defRPr/>
            </a:lvl4pPr>
            <a:lvl5pPr marL="1828800" indent="0" algn="l">
              <a:buFontTx/>
              <a:buNone/>
              <a:defRPr/>
            </a:lvl5pPr>
          </a:lstStyle>
          <a:p>
            <a:pPr lvl="0"/>
            <a:r>
              <a:rPr lang="ru-RU" dirty="0"/>
              <a:t>Имя и контактные данные автора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411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43140" y="927382"/>
            <a:ext cx="2713244" cy="1644368"/>
          </a:xfrm>
        </p:spPr>
        <p:txBody>
          <a:bodyPr anchor="t" anchorCtr="0">
            <a:normAutofit/>
          </a:bodyPr>
          <a:lstStyle>
            <a:lvl1pPr>
              <a:defRPr sz="2800" baseline="0">
                <a:solidFill>
                  <a:srgbClr val="FFFFFF"/>
                </a:solidFill>
              </a:defRPr>
            </a:lvl1pPr>
          </a:lstStyle>
          <a:p>
            <a:r>
              <a:rPr lang="ru-RU" dirty="0"/>
              <a:t>Место для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825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Фина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>
          <a:xfrm>
            <a:off x="457200" y="2010279"/>
            <a:ext cx="8229600" cy="620483"/>
          </a:xfrm>
        </p:spPr>
        <p:txBody>
          <a:bodyPr>
            <a:normAutofit/>
          </a:bodyPr>
          <a:lstStyle>
            <a:lvl1pPr algn="ctr">
              <a:defRPr sz="3200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Спасибо за внимание!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2787704"/>
            <a:ext cx="8229600" cy="594122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FontTx/>
              <a:buNone/>
              <a:defRPr>
                <a:solidFill>
                  <a:srgbClr val="FFFFFF"/>
                </a:solidFill>
              </a:defRPr>
            </a:lvl2pPr>
            <a:lvl3pPr marL="914400" indent="0" algn="ctr">
              <a:buFontTx/>
              <a:buNone/>
              <a:defRPr>
                <a:solidFill>
                  <a:srgbClr val="FFFFFF"/>
                </a:solidFill>
              </a:defRPr>
            </a:lvl3pPr>
            <a:lvl4pPr marL="1371600" indent="0" algn="ctr">
              <a:buFontTx/>
              <a:buNone/>
              <a:defRPr>
                <a:solidFill>
                  <a:srgbClr val="FFFFFF"/>
                </a:solidFill>
              </a:defRPr>
            </a:lvl4pPr>
            <a:lvl5pPr marL="1828800" indent="0" algn="ctr">
              <a:buFontTx/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ru-RU" dirty="0"/>
              <a:t>Контактные данные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21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46133"/>
            <a:ext cx="6273934" cy="2848490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284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kfq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759937"/>
            <a:ext cx="4038600" cy="2834686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Колонтитул</a:t>
            </a:r>
            <a:endParaRPr lang="en-US" dirty="0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9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759937"/>
            <a:ext cx="5018388" cy="294303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0"/>
          </p:nvPr>
        </p:nvSpPr>
        <p:spPr>
          <a:xfrm>
            <a:off x="5659438" y="1759744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5659438" y="3288506"/>
            <a:ext cx="3027362" cy="1414463"/>
          </a:xfrm>
          <a:custGeom>
            <a:avLst/>
            <a:gdLst/>
            <a:ahLst/>
            <a:cxnLst/>
            <a:rect l="l" t="t" r="r" b="b"/>
            <a:pathLst>
              <a:path w="3027362" h="1885950">
                <a:moveTo>
                  <a:pt x="0" y="0"/>
                </a:moveTo>
                <a:lnTo>
                  <a:pt x="3027362" y="0"/>
                </a:lnTo>
                <a:lnTo>
                  <a:pt x="3027362" y="1063625"/>
                </a:lnTo>
                <a:lnTo>
                  <a:pt x="3026362" y="1063625"/>
                </a:lnTo>
                <a:lnTo>
                  <a:pt x="3023015" y="1129917"/>
                </a:lnTo>
                <a:cubicBezTo>
                  <a:pt x="2982765" y="1526260"/>
                  <a:pt x="2667672" y="1841353"/>
                  <a:pt x="2271329" y="1881603"/>
                </a:cubicBezTo>
                <a:lnTo>
                  <a:pt x="2205037" y="1884951"/>
                </a:lnTo>
                <a:lnTo>
                  <a:pt x="2205037" y="1885950"/>
                </a:lnTo>
                <a:lnTo>
                  <a:pt x="0" y="1885950"/>
                </a:lnTo>
                <a:close/>
              </a:path>
            </a:pathLst>
          </a:cu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498"/>
            <a:ext cx="8229600" cy="620315"/>
          </a:xfrm>
        </p:spPr>
        <p:txBody>
          <a:bodyPr/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3025460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27382"/>
            <a:ext cx="8229600" cy="620483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16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457201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276149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19" name="Picture Placeholder 10"/>
          <p:cNvSpPr>
            <a:spLocks noGrp="1"/>
          </p:cNvSpPr>
          <p:nvPr>
            <p:ph type="pic" sz="quarter" idx="16"/>
          </p:nvPr>
        </p:nvSpPr>
        <p:spPr>
          <a:xfrm>
            <a:off x="6097917" y="1759744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17"/>
          </p:nvPr>
        </p:nvSpPr>
        <p:spPr>
          <a:xfrm>
            <a:off x="457201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1" name="Picture Placeholder 10"/>
          <p:cNvSpPr>
            <a:spLocks noGrp="1"/>
          </p:cNvSpPr>
          <p:nvPr>
            <p:ph type="pic" sz="quarter" idx="18"/>
          </p:nvPr>
        </p:nvSpPr>
        <p:spPr>
          <a:xfrm>
            <a:off x="3276149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19"/>
          </p:nvPr>
        </p:nvSpPr>
        <p:spPr>
          <a:xfrm>
            <a:off x="6097917" y="3324086"/>
            <a:ext cx="2588883" cy="1063056"/>
          </a:xfrm>
          <a:prstGeom prst="round1Rect">
            <a:avLst>
              <a:gd name="adj" fmla="val 37649"/>
            </a:avLst>
          </a:prstGeom>
          <a:ln>
            <a:noFill/>
          </a:ln>
        </p:spPr>
        <p:txBody>
          <a:bodyPr/>
          <a:lstStyle/>
          <a:p>
            <a:endParaRPr lang="en-US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20" hasCustomPrompt="1"/>
          </p:nvPr>
        </p:nvSpPr>
        <p:spPr>
          <a:xfrm>
            <a:off x="457201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6" name="Text Placeholder 24"/>
          <p:cNvSpPr>
            <a:spLocks noGrp="1"/>
          </p:cNvSpPr>
          <p:nvPr>
            <p:ph type="body" sz="quarter" idx="21" hasCustomPrompt="1"/>
          </p:nvPr>
        </p:nvSpPr>
        <p:spPr>
          <a:xfrm>
            <a:off x="3275819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7" name="Text Placeholder 24"/>
          <p:cNvSpPr>
            <a:spLocks noGrp="1"/>
          </p:cNvSpPr>
          <p:nvPr>
            <p:ph type="body" sz="quarter" idx="22" hasCustomPrompt="1"/>
          </p:nvPr>
        </p:nvSpPr>
        <p:spPr>
          <a:xfrm>
            <a:off x="6085706" y="289917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8" name="Text Placeholder 24"/>
          <p:cNvSpPr>
            <a:spLocks noGrp="1"/>
          </p:cNvSpPr>
          <p:nvPr>
            <p:ph type="body" sz="quarter" idx="23" hasCustomPrompt="1"/>
          </p:nvPr>
        </p:nvSpPr>
        <p:spPr>
          <a:xfrm>
            <a:off x="457201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29" name="Text Placeholder 24"/>
          <p:cNvSpPr>
            <a:spLocks noGrp="1"/>
          </p:cNvSpPr>
          <p:nvPr>
            <p:ph type="body" sz="quarter" idx="24" hasCustomPrompt="1"/>
          </p:nvPr>
        </p:nvSpPr>
        <p:spPr>
          <a:xfrm>
            <a:off x="3275819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0" name="Text Placeholder 24"/>
          <p:cNvSpPr>
            <a:spLocks noGrp="1"/>
          </p:cNvSpPr>
          <p:nvPr>
            <p:ph type="body" sz="quarter" idx="25" hasCustomPrompt="1"/>
          </p:nvPr>
        </p:nvSpPr>
        <p:spPr>
          <a:xfrm>
            <a:off x="6085706" y="4472763"/>
            <a:ext cx="2589213" cy="269081"/>
          </a:xfrm>
        </p:spPr>
        <p:txBody>
          <a:bodyPr>
            <a:normAutofit/>
          </a:bodyPr>
          <a:lstStyle>
            <a:lvl1pPr marL="0" indent="0">
              <a:buFont typeface="Arial"/>
              <a:buNone/>
              <a:defRPr sz="1200"/>
            </a:lvl1pPr>
          </a:lstStyle>
          <a:p>
            <a:pPr lvl="0"/>
            <a:r>
              <a:rPr lang="ru-RU" dirty="0"/>
              <a:t>Подпись</a:t>
            </a:r>
            <a:endParaRPr lang="en-US" dirty="0"/>
          </a:p>
        </p:txBody>
      </p:sp>
      <p:sp>
        <p:nvSpPr>
          <p:cNvPr id="33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185639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 cap="none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International Students and Scholars Rock</a:t>
            </a:r>
          </a:p>
        </p:txBody>
      </p:sp>
    </p:spTree>
    <p:extLst>
      <p:ext uri="{BB962C8B-B14F-4D97-AF65-F5344CB8AC3E}">
        <p14:creationId xmlns:p14="http://schemas.microsoft.com/office/powerpoint/2010/main" val="718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9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030768" y="329462"/>
            <a:ext cx="465603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International Students and Scholars Rock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5865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97" r:id="rId2"/>
    <p:sldLayoutId id="2147483692" r:id="rId3"/>
    <p:sldLayoutId id="2147483686" r:id="rId4"/>
    <p:sldLayoutId id="2147483689" r:id="rId5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27382"/>
            <a:ext cx="8229600" cy="6204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Заголовок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4948"/>
            <a:ext cx="8229600" cy="28996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Первый уровень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Пятый уровень</a:t>
            </a:r>
          </a:p>
          <a:p>
            <a:pPr lvl="4"/>
            <a:r>
              <a:rPr lang="ru-RU" dirty="0"/>
              <a:t>Шестой уровень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-865051" y="413412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003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200" b="1" i="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0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713233"/>
            <a:ext cx="6400800" cy="2816352"/>
          </a:xfrm>
        </p:spPr>
        <p:txBody>
          <a:bodyPr>
            <a:noAutofit/>
          </a:bodyPr>
          <a:lstStyle/>
          <a:p>
            <a:r>
              <a:rPr lang="ru-RU" dirty="0"/>
              <a:t>«</a:t>
            </a:r>
            <a:r>
              <a:rPr lang="ru-RU" b="1" dirty="0"/>
              <a:t>Синтез и фазовое поведение жидкокристаллических </a:t>
            </a:r>
            <a:r>
              <a:rPr lang="ru-RU" b="1" dirty="0" err="1"/>
              <a:t>димеров</a:t>
            </a:r>
            <a:r>
              <a:rPr lang="ru-RU" b="1" dirty="0"/>
              <a:t> на основе </a:t>
            </a:r>
            <a:r>
              <a:rPr lang="ru-RU" b="1" dirty="0" err="1"/>
              <a:t>оксиалкил</a:t>
            </a:r>
            <a:r>
              <a:rPr lang="ru-RU" b="1" dirty="0"/>
              <a:t>- и </a:t>
            </a:r>
            <a:r>
              <a:rPr lang="ru-RU" b="1" dirty="0" err="1"/>
              <a:t>цианобифенилов</a:t>
            </a:r>
            <a:r>
              <a:rPr lang="ru-RU" dirty="0"/>
              <a:t>»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2228850" y="4100110"/>
            <a:ext cx="4457700" cy="462905"/>
          </a:xfrm>
        </p:spPr>
        <p:txBody>
          <a:bodyPr>
            <a:noAutofit/>
          </a:bodyPr>
          <a:lstStyle/>
          <a:p>
            <a:r>
              <a:rPr lang="ru-RU" sz="2800" dirty="0"/>
              <a:t>Горбачев С.А </a:t>
            </a:r>
          </a:p>
        </p:txBody>
      </p:sp>
    </p:spTree>
    <p:extLst>
      <p:ext uri="{BB962C8B-B14F-4D97-AF65-F5344CB8AC3E}">
        <p14:creationId xmlns:p14="http://schemas.microsoft.com/office/powerpoint/2010/main" val="8717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63882" y="80500"/>
            <a:ext cx="350762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Цели и методы исследования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719427"/>
            <a:ext cx="8964612" cy="116955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b="1" dirty="0">
                <a:solidFill>
                  <a:srgbClr val="0230AC"/>
                </a:solidFill>
                <a:latin typeface="Calibri"/>
                <a:ea typeface="+mj-ea"/>
                <a:cs typeface="+mj-cs"/>
              </a:rPr>
              <a:t>Целью </a:t>
            </a:r>
            <a:r>
              <a:rPr lang="ru-RU" dirty="0">
                <a:solidFill>
                  <a:srgbClr val="0230AC"/>
                </a:solidFill>
                <a:latin typeface="Calibri"/>
                <a:ea typeface="+mj-ea"/>
                <a:cs typeface="+mj-cs"/>
              </a:rPr>
              <a:t>данной работы является </a:t>
            </a:r>
            <a:r>
              <a:rPr lang="ru-RU" dirty="0"/>
              <a:t>получение набора замещенных 4-оксицианобифенилов с различной длиной </a:t>
            </a:r>
            <a:r>
              <a:rPr lang="ru-RU" dirty="0" err="1"/>
              <a:t>алкиленовой</a:t>
            </a:r>
            <a:r>
              <a:rPr lang="ru-RU" dirty="0"/>
              <a:t> части и набор </a:t>
            </a:r>
            <a:r>
              <a:rPr lang="ru-RU" dirty="0" err="1"/>
              <a:t>димеров</a:t>
            </a:r>
            <a:r>
              <a:rPr lang="ru-RU" dirty="0"/>
              <a:t> на основе этих соединений, связанных </a:t>
            </a:r>
            <a:r>
              <a:rPr lang="ru-RU" dirty="0" err="1"/>
              <a:t>гексаметилендиизоцианатом</a:t>
            </a:r>
            <a:r>
              <a:rPr lang="ru-RU" dirty="0"/>
              <a:t>. </a:t>
            </a:r>
          </a:p>
          <a:p>
            <a:pPr algn="just">
              <a:defRPr/>
            </a:pPr>
            <a:endParaRPr lang="ru-RU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1888978"/>
            <a:ext cx="896461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230AC"/>
                </a:solidFill>
                <a:latin typeface="Calibri"/>
              </a:rPr>
              <a:t>Методы исследования:</a:t>
            </a:r>
          </a:p>
          <a:p>
            <a:pPr>
              <a:defRPr/>
            </a:pPr>
            <a:r>
              <a:rPr lang="ru-RU" dirty="0">
                <a:solidFill>
                  <a:srgbClr val="0230AC"/>
                </a:solidFill>
                <a:latin typeface="Calibri"/>
              </a:rPr>
              <a:t>ИК – спектроскопия и </a:t>
            </a:r>
            <a:r>
              <a:rPr lang="ru-RU" dirty="0"/>
              <a:t>поляризационная оптическая микроскопия</a:t>
            </a:r>
            <a:endParaRPr lang="ru-RU" dirty="0">
              <a:solidFill>
                <a:srgbClr val="0230AC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17973" y="4790209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2</a:t>
            </a:r>
          </a:p>
        </p:txBody>
      </p:sp>
      <p:pic>
        <p:nvPicPr>
          <p:cNvPr id="10" name="Picture 5" descr="C:\Users\stas8\Desktop\2.jpg"/>
          <p:cNvPicPr>
            <a:picLocks noChangeAspect="1" noChangeArrowheads="1"/>
          </p:cNvPicPr>
          <p:nvPr/>
        </p:nvPicPr>
        <p:blipFill>
          <a:blip r:embed="rId2">
            <a:lum bright="-10000" contrast="30000"/>
          </a:blip>
          <a:srcRect/>
          <a:stretch>
            <a:fillRect/>
          </a:stretch>
        </p:blipFill>
        <p:spPr bwMode="auto">
          <a:xfrm>
            <a:off x="2890757" y="2829329"/>
            <a:ext cx="341873" cy="1576417"/>
          </a:xfrm>
          <a:prstGeom prst="rect">
            <a:avLst/>
          </a:prstGeom>
          <a:noFill/>
        </p:spPr>
      </p:pic>
      <p:pic>
        <p:nvPicPr>
          <p:cNvPr id="11" name="Picture 6" descr="C:\Users\stas8\Desktop\3.jpg"/>
          <p:cNvPicPr>
            <a:picLocks noChangeAspect="1" noChangeArrowheads="1"/>
          </p:cNvPicPr>
          <p:nvPr/>
        </p:nvPicPr>
        <p:blipFill>
          <a:blip r:embed="rId3">
            <a:lum bright="-10000" contrast="30000"/>
          </a:blip>
          <a:srcRect/>
          <a:stretch>
            <a:fillRect/>
          </a:stretch>
        </p:blipFill>
        <p:spPr bwMode="auto">
          <a:xfrm>
            <a:off x="4604562" y="3333907"/>
            <a:ext cx="866947" cy="50821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100801"/>
            <a:ext cx="4191351" cy="234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lum bright="-10000" contrast="30000"/>
          </a:blip>
          <a:srcRect/>
          <a:stretch>
            <a:fillRect/>
          </a:stretch>
        </p:blipFill>
        <p:spPr bwMode="auto">
          <a:xfrm>
            <a:off x="4191351" y="914401"/>
            <a:ext cx="4765613" cy="303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5174673" y="3953343"/>
            <a:ext cx="32911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ИК – </a:t>
            </a:r>
            <a:r>
              <a:rPr lang="en-US" sz="1400" dirty="0" err="1"/>
              <a:t>спектры</a:t>
            </a:r>
            <a:r>
              <a:rPr lang="en-US" sz="1400" dirty="0"/>
              <a:t> </a:t>
            </a:r>
            <a:r>
              <a:rPr lang="en-US" sz="1400" dirty="0" err="1"/>
              <a:t>образцов</a:t>
            </a:r>
            <a:r>
              <a:rPr lang="en-US" sz="1400" dirty="0"/>
              <a:t> 1* (425), 2* (424)</a:t>
            </a:r>
            <a:endParaRPr lang="ru-RU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905161" y="15132"/>
            <a:ext cx="3192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Синтез и ИК – спектроскопия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758724" y="4748645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6087" y="3004810"/>
            <a:ext cx="3801586" cy="2152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C:\Users\stas8\Desktop\425.PNG"/>
          <p:cNvPicPr/>
          <p:nvPr/>
        </p:nvPicPr>
        <p:blipFill>
          <a:blip r:embed="rId3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480922" y="635569"/>
            <a:ext cx="3152955" cy="210763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2764288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100" dirty="0"/>
              <a:t>ИК – </a:t>
            </a:r>
            <a:r>
              <a:rPr lang="en-US" sz="1100" dirty="0" err="1"/>
              <a:t>спектр</a:t>
            </a:r>
            <a:r>
              <a:rPr lang="en-US" sz="1100" dirty="0"/>
              <a:t>  с </a:t>
            </a:r>
            <a:r>
              <a:rPr lang="en-US" sz="1100" dirty="0" err="1"/>
              <a:t>интерполяцией</a:t>
            </a:r>
            <a:r>
              <a:rPr lang="en-US" sz="1100" dirty="0"/>
              <a:t> </a:t>
            </a:r>
            <a:r>
              <a:rPr lang="en-US" sz="1100" dirty="0" err="1"/>
              <a:t>основных</a:t>
            </a:r>
            <a:r>
              <a:rPr lang="en-US" sz="1100" dirty="0"/>
              <a:t> </a:t>
            </a:r>
            <a:r>
              <a:rPr lang="en-US" sz="1100" dirty="0" err="1"/>
              <a:t>сигналов</a:t>
            </a:r>
            <a:r>
              <a:rPr lang="en-US" sz="1100" dirty="0"/>
              <a:t> </a:t>
            </a:r>
            <a:r>
              <a:rPr lang="en-US" sz="1100" dirty="0" err="1"/>
              <a:t>образца</a:t>
            </a:r>
            <a:r>
              <a:rPr lang="en-US" sz="1100" dirty="0"/>
              <a:t> 1*</a:t>
            </a:r>
            <a:endParaRPr lang="ru-RU" sz="1100" dirty="0"/>
          </a:p>
        </p:txBody>
      </p:sp>
      <p:pic>
        <p:nvPicPr>
          <p:cNvPr id="5" name="Рисунок 4" descr="C:\Users\stas8\Desktop\424.PNG"/>
          <p:cNvPicPr/>
          <p:nvPr/>
        </p:nvPicPr>
        <p:blipFill>
          <a:blip r:embed="rId4" cstate="print">
            <a:lum bright="-20000" contrast="40000"/>
          </a:blip>
          <a:srcRect/>
          <a:stretch>
            <a:fillRect/>
          </a:stretch>
        </p:blipFill>
        <p:spPr bwMode="auto">
          <a:xfrm>
            <a:off x="4398197" y="832996"/>
            <a:ext cx="3415767" cy="193129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156364" y="2743200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100" dirty="0"/>
              <a:t>ИК – </a:t>
            </a:r>
            <a:r>
              <a:rPr lang="en-US" sz="1100" dirty="0" err="1"/>
              <a:t>спектр</a:t>
            </a:r>
            <a:r>
              <a:rPr lang="en-US" sz="1100" dirty="0"/>
              <a:t>  с </a:t>
            </a:r>
            <a:r>
              <a:rPr lang="en-US" sz="1100" dirty="0" err="1"/>
              <a:t>интерполяцией</a:t>
            </a:r>
            <a:r>
              <a:rPr lang="en-US" sz="1100" dirty="0"/>
              <a:t> </a:t>
            </a:r>
            <a:r>
              <a:rPr lang="en-US" sz="1100" dirty="0" err="1"/>
              <a:t>основных</a:t>
            </a:r>
            <a:r>
              <a:rPr lang="en-US" sz="1100" dirty="0"/>
              <a:t> </a:t>
            </a:r>
            <a:r>
              <a:rPr lang="en-US" sz="1100" dirty="0" err="1"/>
              <a:t>сигналов</a:t>
            </a:r>
            <a:r>
              <a:rPr lang="en-US" sz="1100" dirty="0"/>
              <a:t> </a:t>
            </a:r>
            <a:r>
              <a:rPr lang="en-US" sz="1100" dirty="0" err="1"/>
              <a:t>образца</a:t>
            </a:r>
            <a:r>
              <a:rPr lang="en-US" sz="1100" dirty="0"/>
              <a:t> 2* </a:t>
            </a:r>
            <a:endParaRPr lang="ru-RU" sz="1100" dirty="0"/>
          </a:p>
        </p:txBody>
      </p:sp>
      <p:sp>
        <p:nvSpPr>
          <p:cNvPr id="7" name="TextBox 6"/>
          <p:cNvSpPr txBox="1"/>
          <p:nvPr/>
        </p:nvSpPr>
        <p:spPr>
          <a:xfrm>
            <a:off x="8728364" y="458950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7206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00037"/>
            <a:ext cx="8229600" cy="620483"/>
          </a:xfrm>
        </p:spPr>
        <p:txBody>
          <a:bodyPr/>
          <a:lstStyle/>
          <a:p>
            <a:r>
              <a:rPr lang="ru-RU" dirty="0"/>
              <a:t>Спасибо за внимание</a:t>
            </a:r>
            <a:r>
              <a:rPr lang="en-US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6494259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">
  <a:themeElements>
    <a:clrScheme name="Custom 1">
      <a:dk1>
        <a:srgbClr val="0230AC"/>
      </a:dk1>
      <a:lt1>
        <a:srgbClr val="FFFFFF"/>
      </a:lt1>
      <a:dk2>
        <a:srgbClr val="0230AC"/>
      </a:dk2>
      <a:lt2>
        <a:srgbClr val="FFFFFF"/>
      </a:lt2>
      <a:accent1>
        <a:srgbClr val="EC0044"/>
      </a:accent1>
      <a:accent2>
        <a:srgbClr val="0230AC"/>
      </a:accent2>
      <a:accent3>
        <a:srgbClr val="8F32AC"/>
      </a:accent3>
      <a:accent4>
        <a:srgbClr val="0057AC"/>
      </a:accent4>
      <a:accent5>
        <a:srgbClr val="EC5A00"/>
      </a:accent5>
      <a:accent6>
        <a:srgbClr val="ECEC00"/>
      </a:accent6>
      <a:hlink>
        <a:srgbClr val="4BBCFF"/>
      </a:hlink>
      <a:folHlink>
        <a:srgbClr val="C000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over">
  <a:themeElements>
    <a:clrScheme name="Другая 1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C0B4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4836</TotalTime>
  <Words>101</Words>
  <Application>Microsoft Office PowerPoint</Application>
  <PresentationFormat>Экран (16:9)</PresentationFormat>
  <Paragraphs>14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Cover</vt:lpstr>
      <vt:lpstr>1_Cover</vt:lpstr>
      <vt:lpstr>«Синтез и фазовое поведение жидкокристаллических димеров на основе оксиалкил- и цианобифенилов»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</dc:creator>
  <cp:lastModifiedBy>Русакова Наталья Петровна</cp:lastModifiedBy>
  <cp:revision>67</cp:revision>
  <dcterms:created xsi:type="dcterms:W3CDTF">2014-06-27T12:30:22Z</dcterms:created>
  <dcterms:modified xsi:type="dcterms:W3CDTF">2021-03-30T14:52:09Z</dcterms:modified>
</cp:coreProperties>
</file>