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21386800" cy="15125700"/>
  <p:notesSz cx="6858000" cy="9144000"/>
  <p:defaultTextStyle>
    <a:defPPr>
      <a:defRPr lang="ru-RU"/>
    </a:defPPr>
    <a:lvl1pPr marL="0" algn="l" defTabSz="222928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1pPr>
    <a:lvl2pPr marL="1114640" algn="l" defTabSz="222928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2pPr>
    <a:lvl3pPr marL="2229280" algn="l" defTabSz="222928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3pPr>
    <a:lvl4pPr marL="3343925" algn="l" defTabSz="222928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4pPr>
    <a:lvl5pPr marL="4458565" algn="l" defTabSz="222928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5pPr>
    <a:lvl6pPr marL="5573207" algn="l" defTabSz="222928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6pPr>
    <a:lvl7pPr marL="6687847" algn="l" defTabSz="222928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7pPr>
    <a:lvl8pPr marL="7802489" algn="l" defTabSz="222928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8pPr>
    <a:lvl9pPr marL="8917129" algn="l" defTabSz="222928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4">
          <p15:clr>
            <a:srgbClr val="A4A3A4"/>
          </p15:clr>
        </p15:guide>
        <p15:guide id="2" pos="67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5DA6"/>
    <a:srgbClr val="DAE7F6"/>
    <a:srgbClr val="6684C8"/>
    <a:srgbClr val="92B1D6"/>
    <a:srgbClr val="769DCC"/>
    <a:srgbClr val="4D70BF"/>
    <a:srgbClr val="6B95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12" autoAdjust="0"/>
    <p:restoredTop sz="94660"/>
  </p:normalViewPr>
  <p:slideViewPr>
    <p:cSldViewPr>
      <p:cViewPr varScale="1">
        <p:scale>
          <a:sx n="60" d="100"/>
          <a:sy n="60" d="100"/>
        </p:scale>
        <p:origin x="966" y="96"/>
      </p:cViewPr>
      <p:guideLst>
        <p:guide orient="horz" pos="4764"/>
        <p:guide pos="67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04010" y="4698778"/>
            <a:ext cx="18178780" cy="324222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08020" y="8571231"/>
            <a:ext cx="14970760" cy="38654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114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229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3439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4585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573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687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8024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917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3CCDF-CCBF-4C3E-9921-D7D709B63FDB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08ADA-BD56-4CB3-9961-17B8866EDA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3599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3CCDF-CCBF-4C3E-9921-D7D709B63FDB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08ADA-BD56-4CB3-9961-17B8866EDA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3905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25649313" y="1890721"/>
            <a:ext cx="7956930" cy="4024766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767382" y="1890721"/>
            <a:ext cx="23525480" cy="4024766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3CCDF-CCBF-4C3E-9921-D7D709B63FDB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08ADA-BD56-4CB3-9961-17B8866EDA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7134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3CCDF-CCBF-4C3E-9921-D7D709B63FDB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08ADA-BD56-4CB3-9961-17B8866EDA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7145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9410" y="9719666"/>
            <a:ext cx="18178780" cy="3004132"/>
          </a:xfrm>
        </p:spPr>
        <p:txBody>
          <a:bodyPr anchor="t"/>
          <a:lstStyle>
            <a:lvl1pPr algn="l">
              <a:defRPr sz="98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9410" y="6410921"/>
            <a:ext cx="18178780" cy="3308745"/>
          </a:xfrm>
        </p:spPr>
        <p:txBody>
          <a:bodyPr anchor="b"/>
          <a:lstStyle>
            <a:lvl1pPr marL="0" indent="0"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1pPr>
            <a:lvl2pPr marL="111464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2pPr>
            <a:lvl3pPr marL="222928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3pPr>
            <a:lvl4pPr marL="3343925" indent="0">
              <a:buNone/>
              <a:defRPr sz="3500">
                <a:solidFill>
                  <a:schemeClr val="tx1">
                    <a:tint val="75000"/>
                  </a:schemeClr>
                </a:solidFill>
              </a:defRPr>
            </a:lvl4pPr>
            <a:lvl5pPr marL="4458565" indent="0">
              <a:buNone/>
              <a:defRPr sz="3500">
                <a:solidFill>
                  <a:schemeClr val="tx1">
                    <a:tint val="75000"/>
                  </a:schemeClr>
                </a:solidFill>
              </a:defRPr>
            </a:lvl5pPr>
            <a:lvl6pPr marL="5573207" indent="0">
              <a:buNone/>
              <a:defRPr sz="3500">
                <a:solidFill>
                  <a:schemeClr val="tx1">
                    <a:tint val="75000"/>
                  </a:schemeClr>
                </a:solidFill>
              </a:defRPr>
            </a:lvl6pPr>
            <a:lvl7pPr marL="6687847" indent="0">
              <a:buNone/>
              <a:defRPr sz="3500">
                <a:solidFill>
                  <a:schemeClr val="tx1">
                    <a:tint val="75000"/>
                  </a:schemeClr>
                </a:solidFill>
              </a:defRPr>
            </a:lvl7pPr>
            <a:lvl8pPr marL="7802489" indent="0">
              <a:buNone/>
              <a:defRPr sz="3500">
                <a:solidFill>
                  <a:schemeClr val="tx1">
                    <a:tint val="75000"/>
                  </a:schemeClr>
                </a:solidFill>
              </a:defRPr>
            </a:lvl8pPr>
            <a:lvl9pPr marL="8917129" indent="0">
              <a:buNone/>
              <a:defRPr sz="3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3CCDF-CCBF-4C3E-9921-D7D709B63FDB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08ADA-BD56-4CB3-9961-17B8866EDA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106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69341" y="3529338"/>
            <a:ext cx="9445837" cy="9982263"/>
          </a:xfrm>
        </p:spPr>
        <p:txBody>
          <a:bodyPr/>
          <a:lstStyle>
            <a:lvl1pPr>
              <a:defRPr sz="6800"/>
            </a:lvl1pPr>
            <a:lvl2pPr>
              <a:defRPr sz="5800"/>
            </a:lvl2pPr>
            <a:lvl3pPr>
              <a:defRPr sz="4900"/>
            </a:lvl3pPr>
            <a:lvl4pPr>
              <a:defRPr sz="4400"/>
            </a:lvl4pPr>
            <a:lvl5pPr>
              <a:defRPr sz="4400"/>
            </a:lvl5pPr>
            <a:lvl6pPr>
              <a:defRPr sz="4400"/>
            </a:lvl6pPr>
            <a:lvl7pPr>
              <a:defRPr sz="4400"/>
            </a:lvl7pPr>
            <a:lvl8pPr>
              <a:defRPr sz="4400"/>
            </a:lvl8pPr>
            <a:lvl9pPr>
              <a:defRPr sz="4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0871628" y="3529338"/>
            <a:ext cx="9445837" cy="9982263"/>
          </a:xfrm>
        </p:spPr>
        <p:txBody>
          <a:bodyPr/>
          <a:lstStyle>
            <a:lvl1pPr>
              <a:defRPr sz="6800"/>
            </a:lvl1pPr>
            <a:lvl2pPr>
              <a:defRPr sz="5800"/>
            </a:lvl2pPr>
            <a:lvl3pPr>
              <a:defRPr sz="4900"/>
            </a:lvl3pPr>
            <a:lvl4pPr>
              <a:defRPr sz="4400"/>
            </a:lvl4pPr>
            <a:lvl5pPr>
              <a:defRPr sz="4400"/>
            </a:lvl5pPr>
            <a:lvl6pPr>
              <a:defRPr sz="4400"/>
            </a:lvl6pPr>
            <a:lvl7pPr>
              <a:defRPr sz="4400"/>
            </a:lvl7pPr>
            <a:lvl8pPr>
              <a:defRPr sz="4400"/>
            </a:lvl8pPr>
            <a:lvl9pPr>
              <a:defRPr sz="4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3CCDF-CCBF-4C3E-9921-D7D709B63FDB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08ADA-BD56-4CB3-9961-17B8866EDA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788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9340" y="3385777"/>
            <a:ext cx="9449550" cy="1411030"/>
          </a:xfrm>
        </p:spPr>
        <p:txBody>
          <a:bodyPr anchor="b"/>
          <a:lstStyle>
            <a:lvl1pPr marL="0" indent="0">
              <a:buNone/>
              <a:defRPr sz="5800" b="1"/>
            </a:lvl1pPr>
            <a:lvl2pPr marL="1114640" indent="0">
              <a:buNone/>
              <a:defRPr sz="4900" b="1"/>
            </a:lvl2pPr>
            <a:lvl3pPr marL="2229280" indent="0">
              <a:buNone/>
              <a:defRPr sz="4400" b="1"/>
            </a:lvl3pPr>
            <a:lvl4pPr marL="3343925" indent="0">
              <a:buNone/>
              <a:defRPr sz="4000" b="1"/>
            </a:lvl4pPr>
            <a:lvl5pPr marL="4458565" indent="0">
              <a:buNone/>
              <a:defRPr sz="4000" b="1"/>
            </a:lvl5pPr>
            <a:lvl6pPr marL="5573207" indent="0">
              <a:buNone/>
              <a:defRPr sz="4000" b="1"/>
            </a:lvl6pPr>
            <a:lvl7pPr marL="6687847" indent="0">
              <a:buNone/>
              <a:defRPr sz="4000" b="1"/>
            </a:lvl7pPr>
            <a:lvl8pPr marL="7802489" indent="0">
              <a:buNone/>
              <a:defRPr sz="4000" b="1"/>
            </a:lvl8pPr>
            <a:lvl9pPr marL="8917129" indent="0">
              <a:buNone/>
              <a:defRPr sz="40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069340" y="4796808"/>
            <a:ext cx="9449550" cy="8714785"/>
          </a:xfrm>
        </p:spPr>
        <p:txBody>
          <a:bodyPr/>
          <a:lstStyle>
            <a:lvl1pPr>
              <a:defRPr sz="5800"/>
            </a:lvl1pPr>
            <a:lvl2pPr>
              <a:defRPr sz="4900"/>
            </a:lvl2pPr>
            <a:lvl3pPr>
              <a:defRPr sz="44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0864198" y="3385777"/>
            <a:ext cx="9453264" cy="1411030"/>
          </a:xfrm>
        </p:spPr>
        <p:txBody>
          <a:bodyPr anchor="b"/>
          <a:lstStyle>
            <a:lvl1pPr marL="0" indent="0">
              <a:buNone/>
              <a:defRPr sz="5800" b="1"/>
            </a:lvl1pPr>
            <a:lvl2pPr marL="1114640" indent="0">
              <a:buNone/>
              <a:defRPr sz="4900" b="1"/>
            </a:lvl2pPr>
            <a:lvl3pPr marL="2229280" indent="0">
              <a:buNone/>
              <a:defRPr sz="4400" b="1"/>
            </a:lvl3pPr>
            <a:lvl4pPr marL="3343925" indent="0">
              <a:buNone/>
              <a:defRPr sz="4000" b="1"/>
            </a:lvl4pPr>
            <a:lvl5pPr marL="4458565" indent="0">
              <a:buNone/>
              <a:defRPr sz="4000" b="1"/>
            </a:lvl5pPr>
            <a:lvl6pPr marL="5573207" indent="0">
              <a:buNone/>
              <a:defRPr sz="4000" b="1"/>
            </a:lvl6pPr>
            <a:lvl7pPr marL="6687847" indent="0">
              <a:buNone/>
              <a:defRPr sz="4000" b="1"/>
            </a:lvl7pPr>
            <a:lvl8pPr marL="7802489" indent="0">
              <a:buNone/>
              <a:defRPr sz="4000" b="1"/>
            </a:lvl8pPr>
            <a:lvl9pPr marL="8917129" indent="0">
              <a:buNone/>
              <a:defRPr sz="40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10864198" y="4796808"/>
            <a:ext cx="9453264" cy="8714785"/>
          </a:xfrm>
        </p:spPr>
        <p:txBody>
          <a:bodyPr/>
          <a:lstStyle>
            <a:lvl1pPr>
              <a:defRPr sz="5800"/>
            </a:lvl1pPr>
            <a:lvl2pPr>
              <a:defRPr sz="4900"/>
            </a:lvl2pPr>
            <a:lvl3pPr>
              <a:defRPr sz="44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3CCDF-CCBF-4C3E-9921-D7D709B63FDB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08ADA-BD56-4CB3-9961-17B8866EDA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6253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3CCDF-CCBF-4C3E-9921-D7D709B63FDB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08ADA-BD56-4CB3-9961-17B8866EDA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7511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1573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347" y="602227"/>
            <a:ext cx="7036110" cy="2562966"/>
          </a:xfrm>
        </p:spPr>
        <p:txBody>
          <a:bodyPr anchor="b"/>
          <a:lstStyle>
            <a:lvl1pPr algn="l">
              <a:defRPr sz="49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61647" y="602235"/>
            <a:ext cx="11955815" cy="12909366"/>
          </a:xfrm>
        </p:spPr>
        <p:txBody>
          <a:bodyPr/>
          <a:lstStyle>
            <a:lvl1pPr>
              <a:defRPr sz="7700"/>
            </a:lvl1pPr>
            <a:lvl2pPr>
              <a:defRPr sz="6800"/>
            </a:lvl2pPr>
            <a:lvl3pPr>
              <a:defRPr sz="58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69347" y="3165198"/>
            <a:ext cx="7036110" cy="10346400"/>
          </a:xfrm>
        </p:spPr>
        <p:txBody>
          <a:bodyPr/>
          <a:lstStyle>
            <a:lvl1pPr marL="0" indent="0">
              <a:buNone/>
              <a:defRPr sz="3500"/>
            </a:lvl1pPr>
            <a:lvl2pPr marL="1114640" indent="0">
              <a:buNone/>
              <a:defRPr sz="2800"/>
            </a:lvl2pPr>
            <a:lvl3pPr marL="2229280" indent="0">
              <a:buNone/>
              <a:defRPr sz="2300"/>
            </a:lvl3pPr>
            <a:lvl4pPr marL="3343925" indent="0">
              <a:buNone/>
              <a:defRPr sz="2100"/>
            </a:lvl4pPr>
            <a:lvl5pPr marL="4458565" indent="0">
              <a:buNone/>
              <a:defRPr sz="2100"/>
            </a:lvl5pPr>
            <a:lvl6pPr marL="5573207" indent="0">
              <a:buNone/>
              <a:defRPr sz="2100"/>
            </a:lvl6pPr>
            <a:lvl7pPr marL="6687847" indent="0">
              <a:buNone/>
              <a:defRPr sz="2100"/>
            </a:lvl7pPr>
            <a:lvl8pPr marL="7802489" indent="0">
              <a:buNone/>
              <a:defRPr sz="2100"/>
            </a:lvl8pPr>
            <a:lvl9pPr marL="8917129" indent="0">
              <a:buNone/>
              <a:defRPr sz="2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3CCDF-CCBF-4C3E-9921-D7D709B63FDB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08ADA-BD56-4CB3-9961-17B8866EDA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2593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91962" y="10587991"/>
            <a:ext cx="12832080" cy="1249972"/>
          </a:xfrm>
        </p:spPr>
        <p:txBody>
          <a:bodyPr anchor="b"/>
          <a:lstStyle>
            <a:lvl1pPr algn="l">
              <a:defRPr sz="49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191962" y="1351509"/>
            <a:ext cx="12832080" cy="9075420"/>
          </a:xfrm>
        </p:spPr>
        <p:txBody>
          <a:bodyPr/>
          <a:lstStyle>
            <a:lvl1pPr marL="0" indent="0">
              <a:buNone/>
              <a:defRPr sz="7700"/>
            </a:lvl1pPr>
            <a:lvl2pPr marL="1114640" indent="0">
              <a:buNone/>
              <a:defRPr sz="6800"/>
            </a:lvl2pPr>
            <a:lvl3pPr marL="2229280" indent="0">
              <a:buNone/>
              <a:defRPr sz="5800"/>
            </a:lvl3pPr>
            <a:lvl4pPr marL="3343925" indent="0">
              <a:buNone/>
              <a:defRPr sz="4900"/>
            </a:lvl4pPr>
            <a:lvl5pPr marL="4458565" indent="0">
              <a:buNone/>
              <a:defRPr sz="4900"/>
            </a:lvl5pPr>
            <a:lvl6pPr marL="5573207" indent="0">
              <a:buNone/>
              <a:defRPr sz="4900"/>
            </a:lvl6pPr>
            <a:lvl7pPr marL="6687847" indent="0">
              <a:buNone/>
              <a:defRPr sz="4900"/>
            </a:lvl7pPr>
            <a:lvl8pPr marL="7802489" indent="0">
              <a:buNone/>
              <a:defRPr sz="4900"/>
            </a:lvl8pPr>
            <a:lvl9pPr marL="8917129" indent="0">
              <a:buNone/>
              <a:defRPr sz="49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191962" y="11837963"/>
            <a:ext cx="12832080" cy="1775168"/>
          </a:xfrm>
        </p:spPr>
        <p:txBody>
          <a:bodyPr/>
          <a:lstStyle>
            <a:lvl1pPr marL="0" indent="0">
              <a:buNone/>
              <a:defRPr sz="3500"/>
            </a:lvl1pPr>
            <a:lvl2pPr marL="1114640" indent="0">
              <a:buNone/>
              <a:defRPr sz="2800"/>
            </a:lvl2pPr>
            <a:lvl3pPr marL="2229280" indent="0">
              <a:buNone/>
              <a:defRPr sz="2300"/>
            </a:lvl3pPr>
            <a:lvl4pPr marL="3343925" indent="0">
              <a:buNone/>
              <a:defRPr sz="2100"/>
            </a:lvl4pPr>
            <a:lvl5pPr marL="4458565" indent="0">
              <a:buNone/>
              <a:defRPr sz="2100"/>
            </a:lvl5pPr>
            <a:lvl6pPr marL="5573207" indent="0">
              <a:buNone/>
              <a:defRPr sz="2100"/>
            </a:lvl6pPr>
            <a:lvl7pPr marL="6687847" indent="0">
              <a:buNone/>
              <a:defRPr sz="2100"/>
            </a:lvl7pPr>
            <a:lvl8pPr marL="7802489" indent="0">
              <a:buNone/>
              <a:defRPr sz="2100"/>
            </a:lvl8pPr>
            <a:lvl9pPr marL="8917129" indent="0">
              <a:buNone/>
              <a:defRPr sz="2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3CCDF-CCBF-4C3E-9921-D7D709B63FDB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08ADA-BD56-4CB3-9961-17B8866EDA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142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340" y="605729"/>
            <a:ext cx="19248120" cy="2520950"/>
          </a:xfrm>
          <a:prstGeom prst="rect">
            <a:avLst/>
          </a:prstGeom>
        </p:spPr>
        <p:txBody>
          <a:bodyPr vert="horz" lIns="222930" tIns="111465" rIns="222930" bIns="111465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9340" y="3529338"/>
            <a:ext cx="19248120" cy="9982263"/>
          </a:xfrm>
          <a:prstGeom prst="rect">
            <a:avLst/>
          </a:prstGeom>
        </p:spPr>
        <p:txBody>
          <a:bodyPr vert="horz" lIns="222930" tIns="111465" rIns="222930" bIns="111465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069341" y="14019287"/>
            <a:ext cx="4990253" cy="805304"/>
          </a:xfrm>
          <a:prstGeom prst="rect">
            <a:avLst/>
          </a:prstGeom>
        </p:spPr>
        <p:txBody>
          <a:bodyPr vert="horz" lIns="222930" tIns="111465" rIns="222930" bIns="111465" rtlCol="0" anchor="ctr"/>
          <a:lstStyle>
            <a:lvl1pPr algn="l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3CCDF-CCBF-4C3E-9921-D7D709B63FDB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7307157" y="14019287"/>
            <a:ext cx="6772487" cy="805304"/>
          </a:xfrm>
          <a:prstGeom prst="rect">
            <a:avLst/>
          </a:prstGeom>
        </p:spPr>
        <p:txBody>
          <a:bodyPr vert="horz" lIns="222930" tIns="111465" rIns="222930" bIns="111465" rtlCol="0" anchor="ctr"/>
          <a:lstStyle>
            <a:lvl1pPr algn="ctr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5327208" y="14019287"/>
            <a:ext cx="4990253" cy="805304"/>
          </a:xfrm>
          <a:prstGeom prst="rect">
            <a:avLst/>
          </a:prstGeom>
        </p:spPr>
        <p:txBody>
          <a:bodyPr vert="horz" lIns="222930" tIns="111465" rIns="222930" bIns="111465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08ADA-BD56-4CB3-9961-17B8866EDA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218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229280" rtl="0" eaLnBrk="1" latinLnBrk="0" hangingPunct="1">
        <a:spcBef>
          <a:spcPct val="0"/>
        </a:spcBef>
        <a:buNone/>
        <a:defRPr sz="10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35979" indent="-835979" algn="l" defTabSz="2229280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1pPr>
      <a:lvl2pPr marL="1811293" indent="-696653" algn="l" defTabSz="2229280" rtl="0" eaLnBrk="1" latinLnBrk="0" hangingPunct="1">
        <a:spcBef>
          <a:spcPct val="20000"/>
        </a:spcBef>
        <a:buFont typeface="Arial" panose="020B0604020202020204" pitchFamily="34" charset="0"/>
        <a:buChar char="–"/>
        <a:defRPr sz="6800" kern="1200">
          <a:solidFill>
            <a:schemeClr val="tx1"/>
          </a:solidFill>
          <a:latin typeface="+mn-lt"/>
          <a:ea typeface="+mn-ea"/>
          <a:cs typeface="+mn-cs"/>
        </a:defRPr>
      </a:lvl2pPr>
      <a:lvl3pPr marL="2786601" indent="-557319" algn="l" defTabSz="2229280" rtl="0" eaLnBrk="1" latinLnBrk="0" hangingPunct="1">
        <a:spcBef>
          <a:spcPct val="20000"/>
        </a:spcBef>
        <a:buFont typeface="Arial" panose="020B0604020202020204" pitchFamily="34" charset="0"/>
        <a:buChar char="•"/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3901244" indent="-557319" algn="l" defTabSz="2229280" rtl="0" eaLnBrk="1" latinLnBrk="0" hangingPunct="1">
        <a:spcBef>
          <a:spcPct val="20000"/>
        </a:spcBef>
        <a:buFont typeface="Arial" panose="020B0604020202020204" pitchFamily="34" charset="0"/>
        <a:buChar char="–"/>
        <a:defRPr sz="4900" kern="1200">
          <a:solidFill>
            <a:schemeClr val="tx1"/>
          </a:solidFill>
          <a:latin typeface="+mn-lt"/>
          <a:ea typeface="+mn-ea"/>
          <a:cs typeface="+mn-cs"/>
        </a:defRPr>
      </a:lvl4pPr>
      <a:lvl5pPr marL="5015886" indent="-557319" algn="l" defTabSz="2229280" rtl="0" eaLnBrk="1" latinLnBrk="0" hangingPunct="1">
        <a:spcBef>
          <a:spcPct val="20000"/>
        </a:spcBef>
        <a:buFont typeface="Arial" panose="020B0604020202020204" pitchFamily="34" charset="0"/>
        <a:buChar char="»"/>
        <a:defRPr sz="4900" kern="1200">
          <a:solidFill>
            <a:schemeClr val="tx1"/>
          </a:solidFill>
          <a:latin typeface="+mn-lt"/>
          <a:ea typeface="+mn-ea"/>
          <a:cs typeface="+mn-cs"/>
        </a:defRPr>
      </a:lvl5pPr>
      <a:lvl6pPr marL="6130526" indent="-557319" algn="l" defTabSz="2229280" rtl="0" eaLnBrk="1" latinLnBrk="0" hangingPunct="1">
        <a:spcBef>
          <a:spcPct val="20000"/>
        </a:spcBef>
        <a:buFont typeface="Arial" panose="020B0604020202020204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6pPr>
      <a:lvl7pPr marL="7245166" indent="-557319" algn="l" defTabSz="2229280" rtl="0" eaLnBrk="1" latinLnBrk="0" hangingPunct="1">
        <a:spcBef>
          <a:spcPct val="20000"/>
        </a:spcBef>
        <a:buFont typeface="Arial" panose="020B0604020202020204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7pPr>
      <a:lvl8pPr marL="8359806" indent="-557319" algn="l" defTabSz="2229280" rtl="0" eaLnBrk="1" latinLnBrk="0" hangingPunct="1">
        <a:spcBef>
          <a:spcPct val="20000"/>
        </a:spcBef>
        <a:buFont typeface="Arial" panose="020B0604020202020204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8pPr>
      <a:lvl9pPr marL="9474451" indent="-557319" algn="l" defTabSz="2229280" rtl="0" eaLnBrk="1" latinLnBrk="0" hangingPunct="1">
        <a:spcBef>
          <a:spcPct val="20000"/>
        </a:spcBef>
        <a:buFont typeface="Arial" panose="020B0604020202020204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2229280" rtl="0" eaLnBrk="1" latinLnBrk="0" hangingPunct="1">
        <a:defRPr sz="4400" kern="1200">
          <a:solidFill>
            <a:schemeClr val="tx1"/>
          </a:solidFill>
          <a:latin typeface="+mn-lt"/>
          <a:ea typeface="+mn-ea"/>
          <a:cs typeface="+mn-cs"/>
        </a:defRPr>
      </a:lvl1pPr>
      <a:lvl2pPr marL="1114640" algn="l" defTabSz="2229280" rtl="0" eaLnBrk="1" latinLnBrk="0" hangingPunct="1"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2229280" algn="l" defTabSz="2229280" rtl="0" eaLnBrk="1" latinLnBrk="0" hangingPunct="1">
        <a:defRPr sz="4400" kern="1200">
          <a:solidFill>
            <a:schemeClr val="tx1"/>
          </a:solidFill>
          <a:latin typeface="+mn-lt"/>
          <a:ea typeface="+mn-ea"/>
          <a:cs typeface="+mn-cs"/>
        </a:defRPr>
      </a:lvl3pPr>
      <a:lvl4pPr marL="3343925" algn="l" defTabSz="2229280" rtl="0" eaLnBrk="1" latinLnBrk="0" hangingPunct="1">
        <a:defRPr sz="4400" kern="1200">
          <a:solidFill>
            <a:schemeClr val="tx1"/>
          </a:solidFill>
          <a:latin typeface="+mn-lt"/>
          <a:ea typeface="+mn-ea"/>
          <a:cs typeface="+mn-cs"/>
        </a:defRPr>
      </a:lvl4pPr>
      <a:lvl5pPr marL="4458565" algn="l" defTabSz="2229280" rtl="0" eaLnBrk="1" latinLnBrk="0" hangingPunct="1">
        <a:defRPr sz="4400" kern="1200">
          <a:solidFill>
            <a:schemeClr val="tx1"/>
          </a:solidFill>
          <a:latin typeface="+mn-lt"/>
          <a:ea typeface="+mn-ea"/>
          <a:cs typeface="+mn-cs"/>
        </a:defRPr>
      </a:lvl5pPr>
      <a:lvl6pPr marL="5573207" algn="l" defTabSz="2229280" rtl="0" eaLnBrk="1" latinLnBrk="0" hangingPunct="1">
        <a:defRPr sz="4400" kern="1200">
          <a:solidFill>
            <a:schemeClr val="tx1"/>
          </a:solidFill>
          <a:latin typeface="+mn-lt"/>
          <a:ea typeface="+mn-ea"/>
          <a:cs typeface="+mn-cs"/>
        </a:defRPr>
      </a:lvl6pPr>
      <a:lvl7pPr marL="6687847" algn="l" defTabSz="2229280" rtl="0" eaLnBrk="1" latinLnBrk="0" hangingPunct="1">
        <a:defRPr sz="4400" kern="1200">
          <a:solidFill>
            <a:schemeClr val="tx1"/>
          </a:solidFill>
          <a:latin typeface="+mn-lt"/>
          <a:ea typeface="+mn-ea"/>
          <a:cs typeface="+mn-cs"/>
        </a:defRPr>
      </a:lvl7pPr>
      <a:lvl8pPr marL="7802489" algn="l" defTabSz="2229280" rtl="0" eaLnBrk="1" latinLnBrk="0" hangingPunct="1">
        <a:defRPr sz="4400" kern="1200">
          <a:solidFill>
            <a:schemeClr val="tx1"/>
          </a:solidFill>
          <a:latin typeface="+mn-lt"/>
          <a:ea typeface="+mn-ea"/>
          <a:cs typeface="+mn-cs"/>
        </a:defRPr>
      </a:lvl8pPr>
      <a:lvl9pPr marL="8917129" algn="l" defTabSz="2229280" rtl="0" eaLnBrk="1" latinLnBrk="0" hangingPunct="1">
        <a:defRPr sz="4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229195" y="3309805"/>
            <a:ext cx="10185662" cy="5613037"/>
          </a:xfrm>
          <a:prstGeom prst="rect">
            <a:avLst/>
          </a:prstGeom>
          <a:solidFill>
            <a:srgbClr val="DAE7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400" y="-18658"/>
            <a:ext cx="21384000" cy="1440000"/>
          </a:xfrm>
          <a:prstGeom prst="rect">
            <a:avLst/>
          </a:prstGeom>
          <a:solidFill>
            <a:srgbClr val="3C5DA6"/>
          </a:solidFill>
        </p:spPr>
        <p:txBody>
          <a:bodyPr wrap="square" lIns="91422" tIns="45711" rIns="91422" bIns="45711">
            <a:spAutoFit/>
          </a:bodyPr>
          <a:lstStyle/>
          <a:p>
            <a:pPr algn="ctr"/>
            <a:r>
              <a:rPr lang="ru-RU" sz="4000" b="1" dirty="0">
                <a:solidFill>
                  <a:schemeClr val="bg1"/>
                </a:solidFill>
              </a:rPr>
              <a:t>МОЛЕКУЛЯРНОЕ МОДЕЛИРОВАНИЕ</a:t>
            </a:r>
            <a:endParaRPr lang="en-US" sz="4000" b="1" dirty="0">
              <a:solidFill>
                <a:schemeClr val="bg1"/>
              </a:solidFill>
            </a:endParaRPr>
          </a:p>
          <a:p>
            <a:pPr algn="ctr"/>
            <a:r>
              <a:rPr lang="ru-RU" sz="4000" b="1" dirty="0">
                <a:solidFill>
                  <a:schemeClr val="bg1"/>
                </a:solidFill>
              </a:rPr>
              <a:t>2-МЕТИЛ-2,3,4,5-ТЕТРАГИДРО-1H-[1]БЕНЗОТИЕНО[2,3-c]АЗЕПИНА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00" y="1421342"/>
            <a:ext cx="21384000" cy="1077200"/>
          </a:xfrm>
          <a:prstGeom prst="rect">
            <a:avLst/>
          </a:prstGeom>
          <a:solidFill>
            <a:srgbClr val="6684C8"/>
          </a:solidFill>
        </p:spPr>
        <p:txBody>
          <a:bodyPr wrap="square" lIns="91422" tIns="45711" rIns="91422" bIns="45711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</a:rPr>
              <a:t>Войташ Анна Александровна</a:t>
            </a:r>
          </a:p>
          <a:p>
            <a:pPr algn="ctr"/>
            <a:r>
              <a:rPr lang="ru-RU" sz="3200" dirty="0">
                <a:solidFill>
                  <a:schemeClr val="bg1"/>
                </a:solidFill>
              </a:rPr>
              <a:t>Руководители: А.В. Муратов, А.Б. </a:t>
            </a:r>
            <a:r>
              <a:rPr lang="ru-RU" sz="3200" dirty="0" err="1">
                <a:solidFill>
                  <a:schemeClr val="bg1"/>
                </a:solidFill>
              </a:rPr>
              <a:t>Ересько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00" y="2450282"/>
            <a:ext cx="21384000" cy="553980"/>
          </a:xfrm>
          <a:prstGeom prst="rect">
            <a:avLst/>
          </a:prstGeom>
          <a:solidFill>
            <a:srgbClr val="DAE7F6"/>
          </a:solidFill>
        </p:spPr>
        <p:txBody>
          <a:bodyPr wrap="square" lIns="91422" tIns="45711" rIns="91422" bIns="45711">
            <a:spAutoFit/>
          </a:bodyPr>
          <a:lstStyle/>
          <a:p>
            <a:pPr algn="ctr"/>
            <a:r>
              <a:rPr lang="ru-RU" sz="3000" dirty="0"/>
              <a:t>Институт физико-органической химии и </a:t>
            </a:r>
            <a:r>
              <a:rPr lang="ru-RU" sz="3000" dirty="0" err="1"/>
              <a:t>углехимии</a:t>
            </a:r>
            <a:r>
              <a:rPr lang="ru-RU" sz="3000" dirty="0"/>
              <a:t> им. Л.М. Литвиненко, г. Донецк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88485" y="3444420"/>
            <a:ext cx="9867082" cy="5478423"/>
          </a:xfrm>
          <a:prstGeom prst="rect">
            <a:avLst/>
          </a:prstGeom>
          <a:ln w="12700">
            <a:noFill/>
          </a:ln>
        </p:spPr>
        <p:txBody>
          <a:bodyPr wrap="square">
            <a:spAutoFit/>
          </a:bodyPr>
          <a:lstStyle/>
          <a:p>
            <a:pPr indent="540000" algn="just"/>
            <a:r>
              <a:rPr lang="ru-RU" sz="25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 работы 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- исследование строения гидрохлорида</a:t>
            </a:r>
            <a:b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2-метил-2,3,4,5-тетрагидро-1H-[1]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бензотиено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[2,3-c]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азепина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с различной ориентацией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азепинового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цикла с использованием методов молекулярного моделирования.</a:t>
            </a:r>
          </a:p>
          <a:p>
            <a:pPr indent="540000" algn="just"/>
            <a:endParaRPr lang="ru-RU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40000" algn="just"/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Первоначальный конформационный анализ гидрохлорида</a:t>
            </a:r>
            <a:b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2-метил-2,3,4,5-тетрагидро-1H-[1]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бензотиено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[2,3-c]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азепина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выполнен средствами программного пакета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Marvin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, в результате выявлены структуры двух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конформеров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K1 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K2 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с наименьшей энергией, отличающиеся взаимной ориентацией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бензотиенового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азепинового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фрагментов. Дальнейшая оптимизация их молекулярной геометрии выполнена методом B3LYP/6-31G(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d,p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) с учетом неспецифической сольватации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диметилсульфоксидом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в программном комплексе GAUSSIAN09.</a:t>
            </a:r>
          </a:p>
        </p:txBody>
      </p:sp>
      <p:grpSp>
        <p:nvGrpSpPr>
          <p:cNvPr id="18" name="Группа 17"/>
          <p:cNvGrpSpPr/>
          <p:nvPr/>
        </p:nvGrpSpPr>
        <p:grpSpPr>
          <a:xfrm>
            <a:off x="524880" y="9507066"/>
            <a:ext cx="9909093" cy="4654079"/>
            <a:chOff x="-3472" y="9475018"/>
            <a:chExt cx="10552856" cy="4956440"/>
          </a:xfrm>
        </p:grpSpPr>
        <p:grpSp>
          <p:nvGrpSpPr>
            <p:cNvPr id="17" name="Группа 16"/>
            <p:cNvGrpSpPr/>
            <p:nvPr/>
          </p:nvGrpSpPr>
          <p:grpSpPr>
            <a:xfrm>
              <a:off x="-3472" y="9475018"/>
              <a:ext cx="10456173" cy="3419027"/>
              <a:chOff x="-3472" y="9475018"/>
              <a:chExt cx="10456173" cy="3419027"/>
            </a:xfrm>
          </p:grpSpPr>
          <p:pic>
            <p:nvPicPr>
              <p:cNvPr id="1029" name="Picture 5" descr="article_K1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3472" y="9475018"/>
                <a:ext cx="5080248" cy="341902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28" name="Picture 4" descr="HCl_DM2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87819" y="9827303"/>
                <a:ext cx="5664882" cy="266135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1" name="Прямоугольник 10"/>
              <p:cNvSpPr/>
              <p:nvPr/>
            </p:nvSpPr>
            <p:spPr>
              <a:xfrm>
                <a:off x="105408" y="9856016"/>
                <a:ext cx="60625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3200" dirty="0"/>
                  <a:t>K1</a:t>
                </a:r>
              </a:p>
            </p:txBody>
          </p:sp>
          <p:sp>
            <p:nvSpPr>
              <p:cNvPr id="12" name="Прямоугольник 11"/>
              <p:cNvSpPr/>
              <p:nvPr/>
            </p:nvSpPr>
            <p:spPr>
              <a:xfrm>
                <a:off x="5354143" y="9856016"/>
                <a:ext cx="699230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3200" dirty="0"/>
                  <a:t>K2 </a:t>
                </a:r>
              </a:p>
            </p:txBody>
          </p:sp>
        </p:grpSp>
        <p:sp>
          <p:nvSpPr>
            <p:cNvPr id="13" name="Прямоугольник 12"/>
            <p:cNvSpPr/>
            <p:nvPr/>
          </p:nvSpPr>
          <p:spPr>
            <a:xfrm>
              <a:off x="11286" y="13251479"/>
              <a:ext cx="10538098" cy="117997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200" dirty="0"/>
                <a:t>Равновесная конфигурация и нумерация атомов </a:t>
              </a:r>
              <a:r>
                <a:rPr lang="ru-RU" sz="2200" dirty="0" err="1"/>
                <a:t>конформеров</a:t>
              </a:r>
              <a:r>
                <a:rPr lang="ru-RU" sz="2200" dirty="0"/>
                <a:t> </a:t>
              </a:r>
              <a:r>
                <a:rPr lang="ru-RU" sz="2200" b="1" dirty="0"/>
                <a:t>K1</a:t>
              </a:r>
              <a:r>
                <a:rPr lang="ru-RU" sz="2200" dirty="0"/>
                <a:t> и </a:t>
              </a:r>
              <a:r>
                <a:rPr lang="ru-RU" sz="2200" b="1" dirty="0"/>
                <a:t>K2</a:t>
              </a:r>
              <a:r>
                <a:rPr lang="ru-RU" sz="2200" dirty="0"/>
                <a:t> гидрохлорида 2-метил-2,3,4,5-тетрагидро-1</a:t>
              </a:r>
              <a:r>
                <a:rPr lang="ru-RU" sz="2200" i="1" dirty="0"/>
                <a:t>H</a:t>
              </a:r>
              <a:r>
                <a:rPr lang="ru-RU" sz="2200" dirty="0"/>
                <a:t>-[1]</a:t>
              </a:r>
              <a:r>
                <a:rPr lang="ru-RU" sz="2200" dirty="0" err="1"/>
                <a:t>бензотиено</a:t>
              </a:r>
              <a:r>
                <a:rPr lang="ru-RU" sz="2200" dirty="0"/>
                <a:t>[2,3-</a:t>
              </a:r>
              <a:r>
                <a:rPr lang="ru-RU" sz="2200" i="1" dirty="0"/>
                <a:t>c</a:t>
              </a:r>
              <a:r>
                <a:rPr lang="ru-RU" sz="2200" dirty="0"/>
                <a:t>]</a:t>
              </a:r>
              <a:r>
                <a:rPr lang="ru-RU" sz="2200" dirty="0" err="1"/>
                <a:t>азепина</a:t>
              </a:r>
              <a:r>
                <a:rPr lang="ru-RU" sz="2200" dirty="0"/>
                <a:t> (B3LYP/6-31G(</a:t>
              </a:r>
              <a:r>
                <a:rPr lang="ru-RU" sz="2200" dirty="0" err="1"/>
                <a:t>d,p</a:t>
              </a:r>
              <a:r>
                <a:rPr lang="ru-RU" sz="2200" dirty="0"/>
                <a:t>)/PCM).</a:t>
              </a:r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10909424" y="10612362"/>
            <a:ext cx="10189344" cy="3939540"/>
            <a:chOff x="10909424" y="10612362"/>
            <a:chExt cx="10189344" cy="3939540"/>
          </a:xfrm>
        </p:grpSpPr>
        <p:sp>
          <p:nvSpPr>
            <p:cNvPr id="30" name="Прямоугольник 29"/>
            <p:cNvSpPr/>
            <p:nvPr/>
          </p:nvSpPr>
          <p:spPr>
            <a:xfrm>
              <a:off x="10909424" y="10612362"/>
              <a:ext cx="10189344" cy="3939540"/>
            </a:xfrm>
            <a:prstGeom prst="rect">
              <a:avLst/>
            </a:prstGeom>
            <a:solidFill>
              <a:srgbClr val="DAE7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11146564" y="10612362"/>
              <a:ext cx="9715065" cy="39395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indent="540000" algn="just"/>
              <a:r>
                <a:rPr lang="ru-RU" sz="2500" dirty="0">
                  <a:latin typeface="Arial" panose="020B0604020202020204" pitchFamily="34" charset="0"/>
                  <a:cs typeface="Arial" panose="020B0604020202020204" pitchFamily="34" charset="0"/>
                </a:rPr>
                <a:t>Для </a:t>
              </a:r>
              <a:r>
                <a:rPr lang="ru-RU" sz="2500" dirty="0" err="1">
                  <a:latin typeface="Arial" panose="020B0604020202020204" pitchFamily="34" charset="0"/>
                  <a:cs typeface="Arial" panose="020B0604020202020204" pitchFamily="34" charset="0"/>
                </a:rPr>
                <a:t>конформеров</a:t>
              </a:r>
              <a:r>
                <a:rPr lang="ru-RU" sz="2500" dirty="0">
                  <a:latin typeface="Arial" panose="020B0604020202020204" pitchFamily="34" charset="0"/>
                  <a:cs typeface="Arial" panose="020B0604020202020204" pitchFamily="34" charset="0"/>
                </a:rPr>
                <a:t> K1 и K2 гидрохлорида исследуемого соединения выполнена оценка химических сдвигов ядер </a:t>
              </a:r>
              <a:r>
                <a:rPr lang="ru-RU" sz="2500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r>
                <a:rPr lang="ru-RU" sz="2500" dirty="0">
                  <a:latin typeface="Arial" panose="020B0604020202020204" pitchFamily="34" charset="0"/>
                  <a:cs typeface="Arial" panose="020B0604020202020204" pitchFamily="34" charset="0"/>
                </a:rPr>
                <a:t>H и </a:t>
              </a:r>
              <a:r>
                <a:rPr lang="ru-RU" sz="2500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13</a:t>
              </a:r>
              <a:r>
                <a:rPr lang="ru-RU" sz="2500" dirty="0">
                  <a:latin typeface="Arial" panose="020B0604020202020204" pitchFamily="34" charset="0"/>
                  <a:cs typeface="Arial" panose="020B0604020202020204" pitchFamily="34" charset="0"/>
                </a:rPr>
                <a:t>С. Рассчитанные химические сдвиги ядер </a:t>
              </a:r>
              <a:r>
                <a:rPr lang="ru-RU" sz="2500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r>
                <a:rPr lang="ru-RU" sz="2500" dirty="0">
                  <a:latin typeface="Arial" panose="020B0604020202020204" pitchFamily="34" charset="0"/>
                  <a:cs typeface="Arial" panose="020B0604020202020204" pitchFamily="34" charset="0"/>
                </a:rPr>
                <a:t>H и </a:t>
              </a:r>
              <a:r>
                <a:rPr lang="ru-RU" sz="2500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13</a:t>
              </a:r>
              <a:r>
                <a:rPr lang="ru-RU" sz="2500" dirty="0">
                  <a:latin typeface="Arial" panose="020B0604020202020204" pitchFamily="34" charset="0"/>
                  <a:cs typeface="Arial" panose="020B0604020202020204" pitchFamily="34" charset="0"/>
                </a:rPr>
                <a:t>С </a:t>
              </a:r>
              <a:r>
                <a:rPr lang="ru-RU" sz="2500" dirty="0" err="1">
                  <a:latin typeface="Arial" panose="020B0604020202020204" pitchFamily="34" charset="0"/>
                  <a:cs typeface="Arial" panose="020B0604020202020204" pitchFamily="34" charset="0"/>
                </a:rPr>
                <a:t>конформеров</a:t>
              </a:r>
              <a:r>
                <a:rPr lang="ru-RU" sz="2500" dirty="0">
                  <a:latin typeface="Arial" panose="020B0604020202020204" pitchFamily="34" charset="0"/>
                  <a:cs typeface="Arial" panose="020B0604020202020204" pitchFamily="34" charset="0"/>
                </a:rPr>
                <a:t> K1 и K2 хорошо согласуются с экспериментальными значениями, полученными в растворе ДМСО-d</a:t>
              </a:r>
              <a:r>
                <a:rPr lang="ru-RU" sz="2500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r>
                <a:rPr lang="ru-RU" sz="2500" dirty="0">
                  <a:latin typeface="Arial" panose="020B0604020202020204" pitchFamily="34" charset="0"/>
                  <a:cs typeface="Arial" panose="020B0604020202020204" pitchFamily="34" charset="0"/>
                </a:rPr>
                <a:t>. Для исследуемого соединения обнаружены линейные корреляции между экспериментальными и рассчитанными (на примере </a:t>
              </a:r>
              <a:r>
                <a:rPr lang="ru-RU" sz="2500" dirty="0" err="1">
                  <a:latin typeface="Arial" panose="020B0604020202020204" pitchFamily="34" charset="0"/>
                  <a:cs typeface="Arial" panose="020B0604020202020204" pitchFamily="34" charset="0"/>
                </a:rPr>
                <a:t>конформера</a:t>
              </a:r>
              <a:r>
                <a:rPr lang="ru-RU" sz="2500" dirty="0">
                  <a:latin typeface="Arial" panose="020B0604020202020204" pitchFamily="34" charset="0"/>
                  <a:cs typeface="Arial" panose="020B0604020202020204" pitchFamily="34" charset="0"/>
                </a:rPr>
                <a:t> K1) значениями химических сдвигов ядер </a:t>
              </a:r>
              <a:r>
                <a:rPr lang="ru-RU" sz="2500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r>
                <a:rPr lang="ru-RU" sz="2500" dirty="0">
                  <a:latin typeface="Arial" panose="020B0604020202020204" pitchFamily="34" charset="0"/>
                  <a:cs typeface="Arial" panose="020B0604020202020204" pitchFamily="34" charset="0"/>
                </a:rPr>
                <a:t>H и </a:t>
              </a:r>
              <a:r>
                <a:rPr lang="ru-RU" sz="2500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13</a:t>
              </a:r>
              <a:r>
                <a:rPr lang="ru-RU" sz="2500" dirty="0">
                  <a:latin typeface="Arial" panose="020B0604020202020204" pitchFamily="34" charset="0"/>
                  <a:cs typeface="Arial" panose="020B0604020202020204" pitchFamily="34" charset="0"/>
                </a:rPr>
                <a:t>C, характеризующиеся высоким коэффициентом корреляции (0,993 – 0,995).</a:t>
              </a: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11171796" y="3545662"/>
            <a:ext cx="9926972" cy="6564430"/>
            <a:chOff x="11171796" y="3712369"/>
            <a:chExt cx="9926972" cy="6397723"/>
          </a:xfrm>
        </p:grpSpPr>
        <p:pic>
          <p:nvPicPr>
            <p:cNvPr id="1030" name="Picture 6" descr="Рисунок5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66017" y="4869580"/>
              <a:ext cx="6433963" cy="5240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Rectangle 8"/>
            <p:cNvSpPr>
              <a:spLocks noChangeArrowheads="1"/>
            </p:cNvSpPr>
            <p:nvPr/>
          </p:nvSpPr>
          <p:spPr bwMode="auto">
            <a:xfrm>
              <a:off x="11171796" y="3712369"/>
              <a:ext cx="9926972" cy="11079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itchFamily="18" charset="0"/>
                  <a:cs typeface="Arial" pitchFamily="34" charset="0"/>
                </a:rPr>
                <a:t>Линейные корреляции между экспериментальными и рассчитанными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itchFamily="18" charset="0"/>
                  <a:cs typeface="Arial" pitchFamily="34" charset="0"/>
                </a:rPr>
                <a:t>(для </a:t>
              </a:r>
              <a:r>
                <a:rPr kumimoji="0" lang="ru-RU" altLang="ru-RU" sz="2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itchFamily="18" charset="0"/>
                  <a:cs typeface="Arial" pitchFamily="34" charset="0"/>
                </a:rPr>
                <a:t>конформера</a:t>
              </a:r>
              <a:r>
                <a:rPr kumimoji="0" lang="ru-RU" altLang="ru-RU" sz="2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itchFamily="18" charset="0"/>
                  <a:cs typeface="Arial" pitchFamily="34" charset="0"/>
                </a:rPr>
                <a:t> </a:t>
              </a:r>
              <a:r>
                <a:rPr kumimoji="0" lang="ru-RU" altLang="ru-RU" sz="2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itchFamily="18" charset="0"/>
                  <a:cs typeface="Arial" pitchFamily="34" charset="0"/>
                </a:rPr>
                <a:t>K1</a:t>
              </a:r>
              <a:r>
                <a:rPr kumimoji="0" lang="ru-RU" altLang="ru-RU" sz="2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itchFamily="18" charset="0"/>
                  <a:cs typeface="Arial" pitchFamily="34" charset="0"/>
                </a:rPr>
                <a:t>) химическими сдвигами ядер </a:t>
              </a:r>
              <a:r>
                <a:rPr kumimoji="0" lang="ru-RU" altLang="ru-RU" sz="2200" b="0" i="0" u="none" strike="noStrike" cap="none" normalizeH="0" baseline="30000" dirty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itchFamily="18" charset="0"/>
                  <a:cs typeface="Arial" pitchFamily="34" charset="0"/>
                </a:rPr>
                <a:t>1</a:t>
              </a:r>
              <a:r>
                <a:rPr kumimoji="0" lang="ru-RU" altLang="ru-RU" sz="2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itchFamily="18" charset="0"/>
                  <a:cs typeface="Arial" pitchFamily="34" charset="0"/>
                </a:rPr>
                <a:t>H (■) и </a:t>
              </a:r>
              <a:r>
                <a:rPr kumimoji="0" lang="ru-RU" altLang="ru-RU" sz="2200" b="0" i="0" u="none" strike="noStrike" cap="none" normalizeH="0" baseline="30000" dirty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itchFamily="18" charset="0"/>
                  <a:cs typeface="Arial" pitchFamily="34" charset="0"/>
                </a:rPr>
                <a:t>13</a:t>
              </a:r>
              <a:r>
                <a:rPr kumimoji="0" lang="ru-RU" altLang="ru-RU" sz="2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itchFamily="18" charset="0"/>
                  <a:cs typeface="Arial" pitchFamily="34" charset="0"/>
                </a:rPr>
                <a:t>C (▲)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itchFamily="18" charset="0"/>
                  <a:cs typeface="Arial" pitchFamily="34" charset="0"/>
                </a:rPr>
                <a:t>гидрохлорида 2-метил-2,3,4,5-тетрагидро-1</a:t>
              </a:r>
              <a:r>
                <a:rPr kumimoji="0" lang="ru-RU" altLang="ru-RU" sz="22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itchFamily="18" charset="0"/>
                  <a:cs typeface="Arial" pitchFamily="34" charset="0"/>
                </a:rPr>
                <a:t>H</a:t>
              </a:r>
              <a:r>
                <a:rPr kumimoji="0" lang="ru-RU" altLang="ru-RU" sz="2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itchFamily="18" charset="0"/>
                  <a:cs typeface="Arial" pitchFamily="34" charset="0"/>
                </a:rPr>
                <a:t>-[1]</a:t>
              </a:r>
              <a:r>
                <a:rPr kumimoji="0" lang="ru-RU" altLang="ru-RU" sz="2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itchFamily="18" charset="0"/>
                  <a:cs typeface="Arial" pitchFamily="34" charset="0"/>
                </a:rPr>
                <a:t>бензотиено</a:t>
              </a:r>
              <a:r>
                <a:rPr kumimoji="0" lang="ru-RU" altLang="ru-RU" sz="2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itchFamily="18" charset="0"/>
                  <a:cs typeface="Arial" pitchFamily="34" charset="0"/>
                </a:rPr>
                <a:t>[2,3-</a:t>
              </a:r>
              <a:r>
                <a:rPr kumimoji="0" lang="ru-RU" altLang="ru-RU" sz="22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itchFamily="18" charset="0"/>
                  <a:cs typeface="Arial" pitchFamily="34" charset="0"/>
                </a:rPr>
                <a:t>c</a:t>
              </a:r>
              <a:r>
                <a:rPr kumimoji="0" lang="ru-RU" altLang="ru-RU" sz="2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itchFamily="18" charset="0"/>
                  <a:cs typeface="Arial" pitchFamily="34" charset="0"/>
                </a:rPr>
                <a:t>]</a:t>
              </a:r>
              <a:r>
                <a:rPr kumimoji="0" lang="ru-RU" altLang="ru-RU" sz="22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itchFamily="18" charset="0"/>
                  <a:cs typeface="Arial" pitchFamily="34" charset="0"/>
                </a:rPr>
                <a:t>азепина</a:t>
              </a:r>
              <a:r>
                <a:rPr kumimoji="0" lang="ru-RU" altLang="ru-RU" sz="2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itchFamily="18" charset="0"/>
                  <a:cs typeface="Arial" pitchFamily="34" charset="0"/>
                </a:rPr>
                <a:t>:</a:t>
              </a:r>
              <a:endParaRPr kumimoji="0" lang="ru-RU" alt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477973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FGST0015 - UX Theme Presentation Template</Template>
  <TotalTime>191</TotalTime>
  <Words>274</Words>
  <Application>Microsoft Office PowerPoint</Application>
  <PresentationFormat>Произвольный</PresentationFormat>
  <Paragraphs>15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 Войташ</dc:creator>
  <cp:lastModifiedBy>Русакова Наталья Петровна</cp:lastModifiedBy>
  <cp:revision>12</cp:revision>
  <dcterms:created xsi:type="dcterms:W3CDTF">2021-03-27T19:02:24Z</dcterms:created>
  <dcterms:modified xsi:type="dcterms:W3CDTF">2021-03-30T14:34:20Z</dcterms:modified>
</cp:coreProperties>
</file>