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9869488" cy="14123988"/>
  <p:defaultTextStyle>
    <a:defPPr>
      <a:defRPr lang="ru-RU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>
      <p:cViewPr varScale="1">
        <p:scale>
          <a:sx n="28" d="100"/>
          <a:sy n="28" d="100"/>
        </p:scale>
        <p:origin x="2970" y="180"/>
      </p:cViewPr>
      <p:guideLst>
        <p:guide orient="horz" pos="9537"/>
        <p:guide pos="6736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/>
          <a:lstStyle>
            <a:lvl1pPr algn="r">
              <a:defRPr sz="1700"/>
            </a:lvl1pPr>
          </a:lstStyle>
          <a:p>
            <a:fld id="{1AF72E16-DD7F-4AD1-8E2D-6302629DAAC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65463" y="1058863"/>
            <a:ext cx="3738562" cy="5297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15" tIns="66257" rIns="132515" bIns="662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49" y="6708895"/>
            <a:ext cx="7895590" cy="6355794"/>
          </a:xfrm>
          <a:prstGeom prst="rect">
            <a:avLst/>
          </a:prstGeom>
        </p:spPr>
        <p:txBody>
          <a:bodyPr vert="horz" lIns="132515" tIns="66257" rIns="132515" bIns="6625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415337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0426" y="13415337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 anchor="b"/>
          <a:lstStyle>
            <a:lvl1pPr algn="r">
              <a:defRPr sz="1700"/>
            </a:lvl1pPr>
          </a:lstStyle>
          <a:p>
            <a:fld id="{46BFAD9C-180D-4B37-8A60-FD53924A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FAD9C-180D-4B37-8A60-FD53924A3A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4A827-709E-4894-9849-6AF3E141AA8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8.w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28" y="1709643"/>
            <a:ext cx="3763914" cy="29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2344" y="280883"/>
            <a:ext cx="2309900" cy="220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952" y="146095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Рисунок 1 - Схема установки для газожидкостной поликонденсации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328" y="13078882"/>
            <a:ext cx="8270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en-US" sz="1600" b="1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осушитель воздуха; 2</a:t>
            </a:r>
            <a:r>
              <a:rPr lang="en-US" sz="1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электронагреватель; 3 - форсуночный смеситель; </a:t>
            </a:r>
            <a:b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4 - </a:t>
            </a:r>
            <a:r>
              <a:rPr lang="ru-RU" sz="1600" b="1" dirty="0" err="1">
                <a:latin typeface="Times New Roman" panose="02020603050405020304" pitchFamily="18" charset="0"/>
                <a:cs typeface="Times New Roman" pitchFamily="18" charset="0"/>
              </a:rPr>
              <a:t>плавитель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 5 - фильтр; 6, 11 - ротаметры; 7 - испаритель-перегреватель;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8 - реакционная камера; 9 - сборник жидкой фазы; 10, 21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насос; 12 - подогреватель паровой; 13 - сборник-сепаратор; 14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пеногаситель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 15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холодильник-конденсатор;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16 -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каплеотбойник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  17 - атмосферная свеча; 18 - фильтр-приёмник; 19 - центрифуга; 20 - стол упаковки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42" y="6051460"/>
            <a:ext cx="7840510" cy="692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621170" y="3638469"/>
            <a:ext cx="16144988" cy="142876"/>
            <a:chOff x="454" y="26490"/>
            <a:chExt cx="17236" cy="91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454" y="26490"/>
              <a:ext cx="1723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454" y="26581"/>
              <a:ext cx="17236" cy="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20642" y="5495857"/>
            <a:ext cx="20145516" cy="142876"/>
            <a:chOff x="454" y="26490"/>
            <a:chExt cx="17236" cy="91"/>
          </a:xfrm>
        </p:grpSpPr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54" y="26490"/>
              <a:ext cx="1723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54" y="26581"/>
              <a:ext cx="17236" cy="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3453637" y="14905257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1272825" y="14279176"/>
            <a:ext cx="705006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ейтрализация низкомолекулярного вещества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847935" y="10392136"/>
            <a:ext cx="1189984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Суммарное уравнение реакции синтеза сополиамидов-6ПТ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6907186" y="514121"/>
            <a:ext cx="12930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ТВЕРСКОЙ ГОСУДАРСТВЕННЫЙ ТЕХНИЧЕСКИЙ УНИВЕРСИТЕТ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9174036" y="2710347"/>
            <a:ext cx="9286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Кафедра химии и технологии полимеров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7668418" y="1286836"/>
            <a:ext cx="110014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cs typeface="Arial" pitchFamily="34" charset="0"/>
              </a:rPr>
              <a:t>Жохов И.С.</a:t>
            </a:r>
            <a:endParaRPr kumimoji="0" lang="ru-RU" sz="3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794878" y="5920418"/>
            <a:ext cx="11791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Способом газожидкостной поликонденсации в реакторе-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фибридаторе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 двухступенчатой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конфузорно-диффузорной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реакционной камерой получены полиамид-ПТ на основе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ацилируемого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мономера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пиперазина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ацилирующего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мономера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терефталоилхлорида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сополиамиды-6ПТ на основе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гексаметилендиамина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пиперазина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взятых в жидкой фазе,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терефталоилхлорида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мономера газовой фазы.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11599954" y="2044159"/>
            <a:ext cx="95726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Научный руководитель: к.т.н., доцент </a:t>
            </a:r>
            <a:r>
              <a:rPr kumimoji="0" 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Лагусева</a:t>
            </a:r>
            <a:r>
              <a:rPr kumimoji="0" 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Е.И.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1170" y="3935082"/>
            <a:ext cx="16144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КОНЦЕНТРАЦИИ АЦИЛИРУЕМЫХ МОНОМЕРОВ 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СИНТЕЗА ПОЛИАМИДОВ ПТ И 6ПТ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5328" y="11148186"/>
            <a:ext cx="9505056" cy="3043814"/>
          </a:xfrm>
          <a:prstGeom prst="rect">
            <a:avLst/>
          </a:prstGeom>
        </p:spPr>
      </p:pic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406328" y="15186147"/>
            <a:ext cx="827084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Синтез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выполнен на лабораторных установках газожидкостной поликонденсации (рис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унок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1) производительностью 10 и 1 кг/ч включает следующие основные узлы и агрегаты: реактор-фибридатор; систему подачи и подогрева технологического воздуха; систему плавления и подачи расплава ХА в форсуночный смеситель; систему приготовления и подачи жидкой фазы в реакционную камеру; узел сепарации реакционной массы; систему приёма, промывки, фугования и упаковки полимера.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Реактор-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фибридатор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состоит из реакционной камеры 8 и расположенной под ней камеры генерирования газовой фазы, включающей испаритель-перегреватель 7 и форсуночный смеситель 3.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 ХА через сопло пневматической форсунки под давлением инертного газа поступает в диффузор форсунки форсуночного смесителя, где динамическим потоком горячего воздуха, поступающего через кольцевой зазор форсунки, факел расплава диспергируют до аэрозольного состояния.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Аэрозольно-воздушная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смесь, поднимаясь в вертикальном направлении вдоль поверхностей теплообмена форсуночного смесителя и испарителя-перегревателя, превращается в паровоздушную смесь (газовую фазу), содержащую мономер в состоянии перегретого пара. Газовая фаза с температурой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200-250</a:t>
            </a:r>
            <a:r>
              <a:rPr lang="ru-RU" sz="1600" b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поступает в горловину конфузора-диффузора реакционной камеры, где за счет сужения линейная скорость её возрастает и достигает максимума.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Газовая фаза, проходя через горловину конфузора-диффузора и контактируя в перекрестном токе с жидкой фазой, температура которой 95-102</a:t>
            </a:r>
            <a:r>
              <a:rPr lang="ru-RU" sz="1600" b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С, создаёт в реакционной зоне режим подвижной пены, на развитой поверхности которой протекают химические процессы полиамидирования и нейтрализации.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напряжения сдвига, развиваемого в перекрестном токе реагирующих фаз, образующийся полимер вытягивается и формуется в виде длинно-волокнистых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фибридов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(рисунки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2, 3)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глобулярных газонаполненных полиамидов.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32409" y="15502843"/>
            <a:ext cx="11306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Концентрационная зависимость выхода, молекулярной массы и других показателей синтезируемых полимеров в непрерывном пенном режиме экспериментально изучена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представлена в таблице.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406328" y="28967344"/>
            <a:ext cx="20359830" cy="297301"/>
          </a:xfrm>
          <a:prstGeom prst="rect">
            <a:avLst/>
          </a:prstGeom>
        </p:spPr>
      </p:pic>
      <p:sp>
        <p:nvSpPr>
          <p:cNvPr id="92" name="Rectangle 32"/>
          <p:cNvSpPr>
            <a:spLocks noChangeArrowheads="1"/>
          </p:cNvSpPr>
          <p:nvPr/>
        </p:nvSpPr>
        <p:spPr bwMode="auto">
          <a:xfrm>
            <a:off x="4716736" y="29351821"/>
            <a:ext cx="119533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XXV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Каргинские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научно-техническая конференция молодых учёных «Физика, химия и новые технологии»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2021 года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740707" y="7476453"/>
            <a:ext cx="11899842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Суммарное уравнение реакции синтеза </a:t>
            </a:r>
            <a:r>
              <a:rPr lang="ru-RU" sz="2800" b="1" cap="none" spc="0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полипиперазинтерефталамида</a:t>
            </a:r>
            <a:r>
              <a:rPr lang="ru-RU" sz="28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(полиамида-ПТ)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0210" y="8502635"/>
            <a:ext cx="11775948" cy="18409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32407" y="16439904"/>
            <a:ext cx="11325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Таблица. Влияние концентрации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пиперазина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гексаметилендиамина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синтез гомо-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сополиамидов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 и 6ПТ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г.ф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200-210 °С;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ж.ф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98-100 °С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96762"/>
              </p:ext>
            </p:extLst>
          </p:nvPr>
        </p:nvGraphicFramePr>
        <p:xfrm>
          <a:off x="9349490" y="17526404"/>
          <a:ext cx="11189120" cy="51624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2126">
                  <a:extLst>
                    <a:ext uri="{9D8B030D-6E8A-4147-A177-3AD203B41FA5}">
                      <a16:colId xmlns:a16="http://schemas.microsoft.com/office/drawing/2014/main" val="49957293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58488719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8915241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18682114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4751447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689449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2361099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6737789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90144032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323928202"/>
                    </a:ext>
                  </a:extLst>
                </a:gridCol>
                <a:gridCol w="1180010">
                  <a:extLst>
                    <a:ext uri="{9D8B030D-6E8A-4147-A177-3AD203B41FA5}">
                      <a16:colId xmlns:a16="http://schemas.microsoft.com/office/drawing/2014/main" val="1992434035"/>
                    </a:ext>
                  </a:extLst>
                </a:gridCol>
              </a:tblGrid>
              <a:tr h="384488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опыта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Полиамид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жидкой фазы,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кмоль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моль/м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моль/моль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м/с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изб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МПа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/кг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541554"/>
                  </a:ext>
                </a:extLst>
              </a:tr>
              <a:tr h="768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ГМДА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Пиперазин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359174"/>
                  </a:ext>
                </a:extLst>
              </a:tr>
              <a:tr h="38448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376405"/>
                  </a:ext>
                </a:extLst>
              </a:tr>
              <a:tr h="38448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404957"/>
                  </a:ext>
                </a:extLst>
              </a:tr>
              <a:tr h="38448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1,38:1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2,05:1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092879"/>
                  </a:ext>
                </a:extLst>
              </a:tr>
              <a:tr h="38448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50976"/>
                  </a:ext>
                </a:extLst>
              </a:tr>
              <a:tr h="38448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280723"/>
                  </a:ext>
                </a:extLst>
              </a:tr>
              <a:tr h="38448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6ПТ-30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1,5:1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838119"/>
                  </a:ext>
                </a:extLst>
              </a:tr>
              <a:tr h="38448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6ПТ-40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852641"/>
                  </a:ext>
                </a:extLst>
              </a:tr>
              <a:tr h="38448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6ПТ-50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729573"/>
                  </a:ext>
                </a:extLst>
              </a:tr>
              <a:tr h="38448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6ПТ-60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1,5:1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776634"/>
                  </a:ext>
                </a:extLst>
              </a:tr>
              <a:tr h="38448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6ПТ-70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1,5:1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977428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40" y="17829349"/>
            <a:ext cx="554652" cy="3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9271643" y="22792465"/>
                <a:ext cx="11246703" cy="1498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Примечание: </a:t>
                </a:r>
                <a:r>
                  <a:rPr lang="ru-RU" sz="20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lang="ru-RU" sz="2000" b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г.ф</a:t>
                </a:r>
                <a:r>
                  <a:rPr lang="ru-RU" sz="20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температура газовой фазы; </a:t>
                </a:r>
                <a:r>
                  <a:rPr lang="ru-RU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lang="ru-RU" sz="2000" b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ж.ф</a:t>
                </a:r>
                <a:r>
                  <a:rPr lang="ru-RU" sz="20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температура жидкой фазы; </a:t>
                </a:r>
                <a:b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ГМДА – </a:t>
                </a:r>
                <a:r>
                  <a:rPr lang="ru-RU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гексаметилендиамин</a:t>
                </a: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ХА</m:t>
                        </m:r>
                      </m:sub>
                      <m:sup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г.ф.</m:t>
                        </m:r>
                      </m:sup>
                    </m:sSubSup>
                  </m:oMath>
                </a14:m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концентрация </a:t>
                </a:r>
                <a:r>
                  <a:rPr lang="ru-RU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терефталоилхлорида</a:t>
                </a: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газовой фазе,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0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</a:t>
                </a: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0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ХА</a:t>
                </a: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мольное соотношение мономеров жидкой и газовой фаз;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ru-RU" sz="20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г.</a:t>
                </a: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линейная скорость газовой фазы,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sz="2000" b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изб</a:t>
                </a:r>
                <a:r>
                  <a:rPr lang="ru-RU" sz="20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давление в реакторе; </a:t>
                </a: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</a:t>
                </a:r>
                <a:r>
                  <a:rPr lang="ru-RU" sz="2000" b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прив</a:t>
                </a:r>
                <a:r>
                  <a:rPr lang="ru-RU" sz="2000" b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приведённая вязкость.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643" y="22792465"/>
                <a:ext cx="11246703" cy="1498744"/>
              </a:xfrm>
              <a:prstGeom prst="rect">
                <a:avLst/>
              </a:prstGeom>
              <a:blipFill>
                <a:blip r:embed="rId10"/>
                <a:stretch>
                  <a:fillRect l="-596" t="-2439" r="-542" b="-6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9255043" y="24239820"/>
            <a:ext cx="11242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Концентрация </a:t>
            </a:r>
            <a:r>
              <a:rPr lang="ru-RU" sz="20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пиперазина</a:t>
            </a: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в жидкой фазе оказывает влияние на выход продукта и его молекулярную массу благодаря изменению движущей силы диффузионного переноса </a:t>
            </a:r>
            <a:r>
              <a:rPr lang="ru-RU" sz="20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пиперазина</a:t>
            </a: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в зону реакции и адсорбции </a:t>
            </a:r>
            <a:r>
              <a:rPr lang="ru-RU" sz="20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пиперазина</a:t>
            </a: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на границе раздела фаз, а также благодаря изменению поверхностного натяжения жидкой фазы.</a:t>
            </a:r>
            <a:endParaRPr lang="ru-RU" sz="7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0227" y="25200226"/>
            <a:ext cx="2592288" cy="24989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0227" y="21641258"/>
            <a:ext cx="2592287" cy="26211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96100" y="24562986"/>
            <a:ext cx="6041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2 -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Фибриды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-ПТ в исходном состоянии (внешний вид)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44805" y="27797070"/>
            <a:ext cx="6143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3 - Фибриды-6ПТ в исходном состоянии (внешний вид)</a:t>
            </a:r>
            <a:endParaRPr lang="ru-RU" sz="6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263909" y="25672195"/>
            <a:ext cx="112936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источников: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Концентрации мономеров в контактирующих фазах в процессе газожидкостной поликонденсации / В.А. Никифоров и др. // Физико-химия полимеров: сборник научных трудов, 2005, вып.11. С. 213-218.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Газожидкостная поликонденсация: монография / В.А. Никифоров и др., 2004. 268 с.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716</TotalTime>
  <Words>894</Words>
  <Application>Microsoft Office PowerPoint</Application>
  <PresentationFormat>Произвольный</PresentationFormat>
  <Paragraphs>159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MS Mincho</vt:lpstr>
      <vt:lpstr>Arial</vt:lpstr>
      <vt:lpstr>Calibri</vt:lpstr>
      <vt:lpstr>Cambria Math</vt:lpstr>
      <vt:lpstr>Symbol</vt:lpstr>
      <vt:lpstr>Times New Roman</vt:lpstr>
      <vt:lpstr>Тема Office</vt:lpstr>
      <vt:lpstr>Презентация PowerPoint</vt:lpstr>
    </vt:vector>
  </TitlesOfParts>
  <Company>ТвГТУ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ТПМ</dc:creator>
  <cp:lastModifiedBy>Русакова Наталья Петровна</cp:lastModifiedBy>
  <cp:revision>87</cp:revision>
  <dcterms:created xsi:type="dcterms:W3CDTF">2016-03-22T13:24:54Z</dcterms:created>
  <dcterms:modified xsi:type="dcterms:W3CDTF">2021-03-30T06:00:08Z</dcterms:modified>
</cp:coreProperties>
</file>