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4" r:id="rId6"/>
    <p:sldId id="265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2" y="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A1F27-C046-43AA-B586-AEB90CC46CAD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138DF-53AC-4BE2-81E0-098A9E0A7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07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5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69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097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98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99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00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9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63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8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48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9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0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986-EFC2-4C7C-8109-17364D380196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B83AC-D4DE-445C-86B6-B5BA5CF7ED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3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477" y="1920116"/>
            <a:ext cx="12323439" cy="2509213"/>
          </a:xfrm>
        </p:spPr>
        <p:txBody>
          <a:bodyPr>
            <a:noAutofit/>
          </a:bodyPr>
          <a:lstStyle/>
          <a:p>
            <a:r>
              <a:rPr lang="ru-RU" sz="3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«</a:t>
            </a:r>
            <a:r>
              <a:rPr lang="ru-RU" sz="36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КИНЕТИЧЕСКОЕ ИССЛЕДОВАНИЕ ПОЛУЧЕНИЯ ЖИРНЫХ СПИРТОВ МЕТОДОМ ГИДРИРОВАНИЯ ЖИРНЫХ КИСЛОТ»</a:t>
            </a:r>
            <a:endParaRPr lang="ru-RU" sz="36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7846" y="4649828"/>
            <a:ext cx="8689976" cy="1371599"/>
          </a:xfrm>
        </p:spPr>
        <p:txBody>
          <a:bodyPr>
            <a:noAutofit/>
          </a:bodyPr>
          <a:lstStyle/>
          <a:p>
            <a:pPr algn="l"/>
            <a:r>
              <a:rPr lang="ru-RU" sz="3200" i="1" u="sn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Монжаренко М.А.</a:t>
            </a:r>
          </a:p>
          <a:p>
            <a:pPr algn="l"/>
            <a:r>
              <a:rPr lang="ru-RU" sz="32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технический университет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98277" y="250069"/>
            <a:ext cx="7455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XXVII </a:t>
            </a:r>
            <a:r>
              <a:rPr lang="ru-RU" sz="2400" dirty="0"/>
              <a:t>Каргинские чтения 2021</a:t>
            </a:r>
          </a:p>
          <a:p>
            <a:r>
              <a:rPr lang="ru-RU" sz="2400" dirty="0"/>
              <a:t>Всероссийская научно-техническая конференция молодых ученых «Физика, химия и новые технологии»</a:t>
            </a:r>
          </a:p>
        </p:txBody>
      </p:sp>
    </p:spTree>
    <p:extLst>
      <p:ext uri="{BB962C8B-B14F-4D97-AF65-F5344CB8AC3E}">
        <p14:creationId xmlns:p14="http://schemas.microsoft.com/office/powerpoint/2010/main" val="269396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-127071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ru-RU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57507" y="992663"/>
            <a:ext cx="10363826" cy="6003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u="sng" dirty="0"/>
              <a:t>Цель: </a:t>
            </a:r>
          </a:p>
          <a:p>
            <a:pPr marL="0" indent="0">
              <a:buNone/>
            </a:pPr>
            <a:r>
              <a:rPr lang="ru-RU" sz="2800" cap="none" dirty="0"/>
              <a:t>Изучение влияния температуры парциального давления водорода, концентрации субстрата, скорости перемешивания на скорость процесса гидрирования карбоксильной группы стеариновой кислоты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3000" b="1" u="sng" dirty="0"/>
              <a:t>Методы определения:</a:t>
            </a:r>
          </a:p>
          <a:p>
            <a:pPr marL="514350" indent="-514350">
              <a:buAutoNum type="arabicPeriod"/>
            </a:pPr>
            <a:r>
              <a:rPr lang="ru-RU" dirty="0"/>
              <a:t>Процесс гидрирования осуществлялся реакторной системе серии </a:t>
            </a:r>
            <a:r>
              <a:rPr lang="en-US" dirty="0"/>
              <a:t>Parr 5000 Multiple (Parr Instrument, </a:t>
            </a:r>
            <a:r>
              <a:rPr lang="ru-RU" dirty="0"/>
              <a:t>США), оснащенной магнитной мешалкой.</a:t>
            </a:r>
          </a:p>
          <a:p>
            <a:pPr marL="514350" indent="-514350">
              <a:buAutoNum type="arabicPeriod"/>
            </a:pPr>
            <a:r>
              <a:rPr lang="ru-RU" dirty="0"/>
              <a:t>Анализ жидкой фазы проводили с помощью газового хроматографа GC-2010 и масс-спектрометра GCMS-QP2010S (SHIMADZU, Япония). 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40821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6946" y="225083"/>
            <a:ext cx="11798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жирных спиртов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91A690DD-47CD-4E71-A7D9-5757DE96C64D}"/>
              </a:ext>
            </a:extLst>
          </p:cNvPr>
          <p:cNvCxnSpPr>
            <a:cxnSpLocks/>
          </p:cNvCxnSpPr>
          <p:nvPr/>
        </p:nvCxnSpPr>
        <p:spPr>
          <a:xfrm flipH="1">
            <a:off x="2639217" y="932969"/>
            <a:ext cx="991087" cy="12548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F605EA2E-6896-462E-A153-81CBD4DDCC56}"/>
              </a:ext>
            </a:extLst>
          </p:cNvPr>
          <p:cNvCxnSpPr>
            <a:cxnSpLocks/>
          </p:cNvCxnSpPr>
          <p:nvPr/>
        </p:nvCxnSpPr>
        <p:spPr>
          <a:xfrm flipH="1">
            <a:off x="4010756" y="1040444"/>
            <a:ext cx="618111" cy="290293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D80CFA9F-66AF-4186-8F85-CCD5B709A646}"/>
              </a:ext>
            </a:extLst>
          </p:cNvPr>
          <p:cNvCxnSpPr>
            <a:cxnSpLocks/>
          </p:cNvCxnSpPr>
          <p:nvPr/>
        </p:nvCxnSpPr>
        <p:spPr>
          <a:xfrm>
            <a:off x="6084625" y="932969"/>
            <a:ext cx="11375" cy="181041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FC22E37-0B69-4D71-B722-3458F00FDA72}"/>
              </a:ext>
            </a:extLst>
          </p:cNvPr>
          <p:cNvCxnSpPr>
            <a:cxnSpLocks/>
          </p:cNvCxnSpPr>
          <p:nvPr/>
        </p:nvCxnSpPr>
        <p:spPr>
          <a:xfrm>
            <a:off x="7540383" y="932969"/>
            <a:ext cx="694912" cy="30104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C230DAFD-7D35-463E-8D2D-E558868263FB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9178606" y="953145"/>
            <a:ext cx="920062" cy="13747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810BFE6-5CD8-41CB-97D0-0287ADDF6264}"/>
              </a:ext>
            </a:extLst>
          </p:cNvPr>
          <p:cNvSpPr txBox="1"/>
          <p:nvPr/>
        </p:nvSpPr>
        <p:spPr>
          <a:xfrm>
            <a:off x="1231002" y="2184601"/>
            <a:ext cx="2632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синтезе ПАВ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D133FE-70C9-48C4-ABB2-FEA1E4D03530}"/>
              </a:ext>
            </a:extLst>
          </p:cNvPr>
          <p:cNvSpPr txBox="1"/>
          <p:nvPr/>
        </p:nvSpPr>
        <p:spPr>
          <a:xfrm>
            <a:off x="2418119" y="3957024"/>
            <a:ext cx="2753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/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косметической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промышленности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D58E92-5D99-4403-9D91-4FEBD4053DDF}"/>
              </a:ext>
            </a:extLst>
          </p:cNvPr>
          <p:cNvSpPr txBox="1"/>
          <p:nvPr/>
        </p:nvSpPr>
        <p:spPr>
          <a:xfrm>
            <a:off x="4524902" y="2674986"/>
            <a:ext cx="3119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фармацевтической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DCF3D7-D0B8-465F-A656-EAD198B99C9A}"/>
              </a:ext>
            </a:extLst>
          </p:cNvPr>
          <p:cNvSpPr txBox="1"/>
          <p:nvPr/>
        </p:nvSpPr>
        <p:spPr>
          <a:xfrm>
            <a:off x="7020629" y="3934967"/>
            <a:ext cx="2753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/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кожевенной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промышленности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537E31-851F-47A2-B179-21A057284458}"/>
              </a:ext>
            </a:extLst>
          </p:cNvPr>
          <p:cNvSpPr txBox="1"/>
          <p:nvPr/>
        </p:nvSpPr>
        <p:spPr>
          <a:xfrm>
            <a:off x="8526058" y="2327887"/>
            <a:ext cx="31452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металлургической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4BB3A0C4-9EC9-45B2-BB32-4DB8DC4AA5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6" y="2674986"/>
            <a:ext cx="2221173" cy="1480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4BA5EC99-B146-4480-A159-5F2B8B6E39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304" y="4867568"/>
            <a:ext cx="2846323" cy="1899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37F5D0DC-EC55-427A-B156-E0F4A36CAB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389" y="4724810"/>
            <a:ext cx="2856969" cy="2042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3961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713921-77CA-4405-95DD-C1359CE632A6}"/>
              </a:ext>
            </a:extLst>
          </p:cNvPr>
          <p:cNvSpPr txBox="1"/>
          <p:nvPr/>
        </p:nvSpPr>
        <p:spPr>
          <a:xfrm flipH="1">
            <a:off x="4440298" y="218364"/>
            <a:ext cx="6505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реакции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BB2394-FE22-4158-86A7-E919F482D32D}"/>
              </a:ext>
            </a:extLst>
          </p:cNvPr>
          <p:cNvSpPr txBox="1"/>
          <p:nvPr/>
        </p:nvSpPr>
        <p:spPr>
          <a:xfrm>
            <a:off x="477671" y="1514901"/>
            <a:ext cx="106064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Растворитель: н-гексан.</a:t>
            </a:r>
          </a:p>
          <a:p>
            <a:pPr marL="342900" indent="-342900">
              <a:buAutoNum type="arabicPeriod"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Катализатор: </a:t>
            </a:r>
            <a:r>
              <a:rPr lang="en-US" sz="3200" b="0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1%Pd/MN-270.</a:t>
            </a:r>
            <a:endParaRPr lang="ru-RU" sz="3200" b="0" i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Температура: 80-120</a:t>
            </a:r>
            <a:r>
              <a:rPr lang="ru-RU" sz="3200" b="0" i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°С</a:t>
            </a:r>
          </a:p>
          <a:p>
            <a:pPr marL="342900" indent="-342900">
              <a:buAutoNum type="arabicPeriod"/>
            </a:pP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Парциальное давление водорода: 1.0-4.0 Мпа</a:t>
            </a:r>
          </a:p>
          <a:p>
            <a:pPr marL="342900" indent="-342900">
              <a:buAutoNum type="arabicPeriod"/>
            </a:pP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Концентрация стеариновой кислоты в гексане: 0.2 моль/л</a:t>
            </a:r>
          </a:p>
          <a:p>
            <a:pPr marL="342900" indent="-342900">
              <a:buAutoNum type="arabicPeriod"/>
            </a:pPr>
            <a:r>
              <a:rPr lang="ru-RU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Масса катализатора:  0.05 г.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45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2A5F1-C3F5-47E1-AB03-F54140BA0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кинетического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1FFE6D-AFA1-464A-961F-39D1D156A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12" y="1325563"/>
            <a:ext cx="9588689" cy="5216620"/>
          </a:xfrm>
        </p:spPr>
        <p:txBody>
          <a:bodyPr>
            <a:normAutofit lnSpcReduction="10000"/>
          </a:bodyPr>
          <a:lstStyle/>
          <a:p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влияния температуры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процесс получения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стеарилового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спирта показал, что с ростом температуры закономерно растет скорость расходования стеариновой кислоты.</a:t>
            </a:r>
          </a:p>
          <a:p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влияния температуры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скорость расходования субстрата позволил рассчитать кажущуюся энергию активации процесса с использованием катализатора 1%Pd/MN-270. </a:t>
            </a:r>
          </a:p>
          <a:p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кажущейся энергии активации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75 кДж/моль. </a:t>
            </a:r>
          </a:p>
          <a:p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выход </a:t>
            </a:r>
            <a:r>
              <a:rPr lang="ru-RU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стеарилового</a:t>
            </a:r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спирта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наблюдался при температуре 100 ºС. </a:t>
            </a:r>
          </a:p>
          <a:p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оптимальным является давление водорода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равное 3 МПа.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038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14230-D62F-4427-AF47-72CA0214B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кинетического исследование</a:t>
            </a:r>
            <a:endParaRPr lang="ru-RU" sz="40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B947BED-2649-4547-AB55-AFFF1A69B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11529" t="36816" r="59366" b="27761"/>
          <a:stretch/>
        </p:blipFill>
        <p:spPr>
          <a:xfrm>
            <a:off x="773278" y="1527386"/>
            <a:ext cx="5322722" cy="36439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2730BB5-7F5F-4D88-B436-E26B0CFEEEDC}"/>
              </a:ext>
            </a:extLst>
          </p:cNvPr>
          <p:cNvSpPr txBox="1"/>
          <p:nvPr/>
        </p:nvSpPr>
        <p:spPr>
          <a:xfrm>
            <a:off x="641480" y="5373173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Зависимость скорости расходования субстрата и образования продукта от давления водорода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643298-ED97-4AA9-9367-8B3F8F087B1E}"/>
              </a:ext>
            </a:extLst>
          </p:cNvPr>
          <p:cNvSpPr txBox="1"/>
          <p:nvPr/>
        </p:nvSpPr>
        <p:spPr>
          <a:xfrm>
            <a:off x="5987922" y="1558828"/>
            <a:ext cx="6097554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оптимальным является давление водорода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равное 3 МПа.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парциального давления водорода сдвигает селективность к образованию стеаринового альдегида.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давления приводит к образованию большого количества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октадекана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76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707" y="2419182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1864</TotalTime>
  <Words>287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«КИНЕТИЧЕСКОЕ ИССЛЕДОВАНИЕ ПОЛУЧЕНИЯ ЖИРНЫХ СПИРТОВ МЕТОДОМ ГИДРИРОВАНИЯ ЖИРНЫХ КИСЛОТ»</vt:lpstr>
      <vt:lpstr>Методология</vt:lpstr>
      <vt:lpstr>Презентация PowerPoint</vt:lpstr>
      <vt:lpstr>Презентация PowerPoint</vt:lpstr>
      <vt:lpstr>Выводы кинетического исследования</vt:lpstr>
      <vt:lpstr>Выводы кинетического исследование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групповых характеристик распределения электронной плотности 2,2-димнтилгептана и т</dc:title>
  <dc:creator>Агапова Дарья</dc:creator>
  <cp:lastModifiedBy>Русакова Наталья Петровна</cp:lastModifiedBy>
  <cp:revision>21</cp:revision>
  <dcterms:created xsi:type="dcterms:W3CDTF">2019-03-13T11:16:04Z</dcterms:created>
  <dcterms:modified xsi:type="dcterms:W3CDTF">2021-03-30T06:59:47Z</dcterms:modified>
</cp:coreProperties>
</file>