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65" r:id="rId3"/>
    <p:sldId id="258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7EE38-7233-4990-AF66-ABCAFFB2F75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C006C-DC99-42C3-A139-FBA9337E1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C006C-DC99-42C3-A139-FBA9337E1F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A63F-DA0D-474B-9C57-3C33E807AF1C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2236D0-48FD-4A31-B9E7-489B6D5C1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259A-ED6B-40D8-AA58-39BE80C94A02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36D0-48FD-4A31-B9E7-489B6D5C1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E2236D0-48FD-4A31-B9E7-489B6D5C1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91F5-2D5A-410D-A1D9-328C1A4A1F8C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AD2-B2D8-4E1B-B478-B8614B309C10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E2236D0-48FD-4A31-B9E7-489B6D5C1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2850-6443-4C34-8390-E139769FC922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2236D0-48FD-4A31-B9E7-489B6D5C1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AD2D050-F21F-48B4-B7FD-BE1008A37B44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36D0-48FD-4A31-B9E7-489B6D5C1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1FFF-D9B8-4C36-8F6A-473789DB5678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E2236D0-48FD-4A31-B9E7-489B6D5C1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E4F-5722-4ABD-B975-3ADBE0928866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E2236D0-48FD-4A31-B9E7-489B6D5C1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423D-A41A-43A3-BD96-735671198ECA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2236D0-48FD-4A31-B9E7-489B6D5C1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2236D0-48FD-4A31-B9E7-489B6D5C1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8BFB-21DB-46B9-A544-A7914D3B83D8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E2236D0-48FD-4A31-B9E7-489B6D5C1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4B874F-D52D-4B20-9C8A-FD9650EF0110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5B4E88-FA80-4707-843A-48F7496CD789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2236D0-48FD-4A31-B9E7-489B6D5C1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герб тв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42852"/>
            <a:ext cx="2033590" cy="2062809"/>
          </a:xfrm>
          <a:prstGeom prst="rect">
            <a:avLst/>
          </a:prstGeom>
          <a:noFill/>
        </p:spPr>
      </p:pic>
      <p:pic>
        <p:nvPicPr>
          <p:cNvPr id="7" name="Picture 2" descr="C:\Users\Безумец\Desktop\хим\НАУЧНАЯ РАБОТА\ЗАЯВКА ДЛЯ СТАТЕЙ\УМНИК\FASIE_R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3119521" cy="1376365"/>
          </a:xfrm>
          <a:prstGeom prst="rect">
            <a:avLst/>
          </a:prstGeom>
          <a:noFill/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643446"/>
            <a:ext cx="8572560" cy="16097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Сальникова К.Е.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salnikova.k.e@yandex.ru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Научные руководители: д.х.н., профессор Матвеева В.Г., </a:t>
            </a:r>
            <a:b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д.т.н.,</a:t>
            </a:r>
            <a:r>
              <a:rPr kumimoji="0" lang="ru-RU" sz="2400" b="1" i="1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доцент, Молчанов В.П.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714620"/>
            <a:ext cx="814393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3">
                    <a:lumMod val="50000"/>
                  </a:schemeClr>
                </a:solidFill>
              </a:rPr>
              <a:t>ИССЛЕДОВАНИЕ R</a:t>
            </a:r>
            <a:r>
              <a:rPr lang="en-US" sz="2800" b="1" dirty="0">
                <a:ln/>
                <a:solidFill>
                  <a:schemeClr val="accent3">
                    <a:lumMod val="50000"/>
                  </a:schemeClr>
                </a:solidFill>
              </a:rPr>
              <a:t>u</a:t>
            </a:r>
            <a:r>
              <a:rPr lang="ru-RU" sz="2800" b="1" dirty="0">
                <a:ln/>
                <a:solidFill>
                  <a:schemeClr val="accent3">
                    <a:lumMod val="50000"/>
                  </a:schemeClr>
                </a:solidFill>
              </a:rPr>
              <a:t>/ПОЛИМЕРНОГО КАТАЛИЗАТОРА ПРИ ГИДРИРОВАНИИ ФУРФУРОЛА ДО ФУРФУРИЛОВОГО СПИРТА </a:t>
            </a:r>
          </a:p>
        </p:txBody>
      </p:sp>
      <p:pic>
        <p:nvPicPr>
          <p:cNvPr id="18436" name="Picture 4" descr="Конкурс РФФИ для молодых ученых, октябрь 2017"/>
          <p:cNvPicPr>
            <a:picLocks noChangeAspect="1" noChangeArrowheads="1"/>
          </p:cNvPicPr>
          <p:nvPr/>
        </p:nvPicPr>
        <p:blipFill>
          <a:blip r:embed="rId4" cstate="print"/>
          <a:srcRect t="6742" b="8987"/>
          <a:stretch>
            <a:fillRect/>
          </a:stretch>
        </p:blipFill>
        <p:spPr bwMode="auto">
          <a:xfrm>
            <a:off x="5929322" y="500042"/>
            <a:ext cx="2928958" cy="1542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08" y="285728"/>
            <a:ext cx="4929222" cy="35719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36D0-48FD-4A31-B9E7-489B6D5C102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71670" y="214290"/>
            <a:ext cx="5214974" cy="41431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Актуальность исследования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58" y="642918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данной работе описаны свойства рутениевых катализаторов на основе </a:t>
            </a:r>
            <a:r>
              <a:rPr lang="ru-RU" sz="175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сверхсшитого</a:t>
            </a:r>
            <a:r>
              <a:rPr lang="ru-RU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полистирола (</a:t>
            </a:r>
            <a:r>
              <a:rPr lang="en-US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ru-RU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для жидкофазного гидрирования фурфурола в </a:t>
            </a:r>
            <a:r>
              <a:rPr lang="ru-RU" sz="175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фурфуроловый</a:t>
            </a:r>
            <a:r>
              <a:rPr lang="ru-RU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спирт. 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Новизна работы заключается в сравнении структуры, морфологии и каталитических свойств </a:t>
            </a:r>
            <a:r>
              <a:rPr lang="ru-RU" sz="175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сверхсшитых</a:t>
            </a:r>
            <a:r>
              <a:rPr lang="ru-RU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полистирольных стабилизированных </a:t>
            </a:r>
            <a:r>
              <a:rPr lang="ru-RU" sz="175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наночастиц</a:t>
            </a:r>
            <a:r>
              <a:rPr lang="ru-RU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RuО</a:t>
            </a:r>
            <a:r>
              <a:rPr lang="ru-RU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RuO</a:t>
            </a:r>
            <a:r>
              <a:rPr lang="ru-RU" sz="1750" baseline="-25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Установлено, что конверсия фурфурола и селективность к </a:t>
            </a:r>
            <a:r>
              <a:rPr lang="ru-RU" sz="175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фурфуриловому</a:t>
            </a:r>
            <a:r>
              <a:rPr lang="ru-RU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спирту зависят от вида </a:t>
            </a:r>
            <a:r>
              <a:rPr lang="ru-RU" sz="175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катализаторе. 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Данное исследование направлено на обеспечение высокой эффективности преобразования </a:t>
            </a:r>
            <a:r>
              <a:rPr lang="ru-RU" sz="175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биопроизводных</a:t>
            </a:r>
            <a:r>
              <a:rPr lang="ru-RU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соединений в ценные химические вещества</a:t>
            </a:r>
            <a:r>
              <a:rPr lang="en-US" sz="17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5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2285984" y="3357562"/>
          <a:ext cx="4700855" cy="298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r:id="rId4" imgW="6086475" imgH="3857625" progId="Unknown">
                  <p:embed/>
                </p:oleObj>
              </mc:Choice>
              <mc:Fallback>
                <p:oleObj r:id="rId4" imgW="6086475" imgH="3857625" progId="Unknown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3357562"/>
                        <a:ext cx="4700855" cy="2987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00034" y="214290"/>
            <a:ext cx="8215370" cy="35719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/>
          </p:cNvGraphicFramePr>
          <p:nvPr/>
        </p:nvGraphicFramePr>
        <p:xfrm>
          <a:off x="857224" y="714356"/>
          <a:ext cx="3214710" cy="242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4159910" imgH="3134563" progId="">
                  <p:embed/>
                </p:oleObj>
              </mc:Choice>
              <mc:Fallback>
                <p:oleObj r:id="rId3" imgW="4159910" imgH="3134563" progId="">
                  <p:embed/>
                  <p:pic>
                    <p:nvPicPr>
                      <p:cNvPr id="0" name="Pictur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714356"/>
                        <a:ext cx="3214710" cy="2428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/>
          </p:cNvGraphicFramePr>
          <p:nvPr/>
        </p:nvGraphicFramePr>
        <p:xfrm>
          <a:off x="5072066" y="714356"/>
          <a:ext cx="3071834" cy="235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5" imgW="3979469" imgH="3118714" progId="">
                  <p:embed/>
                </p:oleObj>
              </mc:Choice>
              <mc:Fallback>
                <p:oleObj r:id="rId5" imgW="3979469" imgH="3118714" progId="">
                  <p:embed/>
                  <p:pic>
                    <p:nvPicPr>
                      <p:cNvPr id="0" name="Picture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714356"/>
                        <a:ext cx="3071834" cy="2357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1" name="Object 7"/>
          <p:cNvGraphicFramePr>
            <a:graphicFrameLocks/>
          </p:cNvGraphicFramePr>
          <p:nvPr/>
        </p:nvGraphicFramePr>
        <p:xfrm>
          <a:off x="785786" y="3143248"/>
          <a:ext cx="3214710" cy="250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7" imgW="3777082" imgH="2930957" progId="">
                  <p:embed/>
                </p:oleObj>
              </mc:Choice>
              <mc:Fallback>
                <p:oleObj r:id="rId7" imgW="3777082" imgH="2930957" progId="">
                  <p:embed/>
                  <p:pic>
                    <p:nvPicPr>
                      <p:cNvPr id="0" name="Picture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3143248"/>
                        <a:ext cx="3214710" cy="2500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3" name="Object 9"/>
          <p:cNvGraphicFramePr>
            <a:graphicFrameLocks/>
          </p:cNvGraphicFramePr>
          <p:nvPr/>
        </p:nvGraphicFramePr>
        <p:xfrm>
          <a:off x="5072066" y="3214686"/>
          <a:ext cx="3071834" cy="242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9" imgW="3757574" imgH="2955341" progId="">
                  <p:embed/>
                </p:oleObj>
              </mc:Choice>
              <mc:Fallback>
                <p:oleObj r:id="rId9" imgW="3757574" imgH="2955341" progId="">
                  <p:embed/>
                  <p:pic>
                    <p:nvPicPr>
                      <p:cNvPr id="0" name="Picture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3214686"/>
                        <a:ext cx="3071834" cy="2428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7158" y="5572140"/>
            <a:ext cx="8429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а - кривые МУРР для частиц </a:t>
            </a:r>
            <a:r>
              <a:rPr lang="en-US" sz="1600" dirty="0" err="1"/>
              <a:t>RuO</a:t>
            </a:r>
            <a:r>
              <a:rPr lang="en-US" sz="1600" baseline="-25000" dirty="0" err="1"/>
              <a:t>x</a:t>
            </a:r>
            <a:r>
              <a:rPr lang="en-US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частиц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восстановления, нанесенные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сверхсшитый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полистирол;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 - объемное распределение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-содержащих частиц по размерам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1142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58" y="335756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36D0-48FD-4A31-B9E7-489B6D5C102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596" y="142852"/>
            <a:ext cx="840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Малоугловое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рентгеновское рассеяние (МУРР)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14282" y="214290"/>
            <a:ext cx="8715436" cy="4286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7" name="Picture 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14356"/>
            <a:ext cx="3000396" cy="224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714356"/>
            <a:ext cx="3000396" cy="224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9" name="Object 3"/>
          <p:cNvGraphicFramePr>
            <a:graphicFrameLocks/>
          </p:cNvGraphicFramePr>
          <p:nvPr/>
        </p:nvGraphicFramePr>
        <p:xfrm>
          <a:off x="1071538" y="3214686"/>
          <a:ext cx="3357586" cy="2714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5" imgW="3813658" imgH="3008986" progId="">
                  <p:embed/>
                </p:oleObj>
              </mc:Choice>
              <mc:Fallback>
                <p:oleObj r:id="rId5" imgW="3813658" imgH="3008986" progId="">
                  <p:embed/>
                  <p:pic>
                    <p:nvPicPr>
                      <p:cNvPr id="0" name="Pictur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214686"/>
                        <a:ext cx="3357586" cy="2714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1" name="Object 5"/>
          <p:cNvGraphicFramePr>
            <a:graphicFrameLocks/>
          </p:cNvGraphicFramePr>
          <p:nvPr/>
        </p:nvGraphicFramePr>
        <p:xfrm>
          <a:off x="5000628" y="3286124"/>
          <a:ext cx="3236915" cy="2714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7" imgW="4025798" imgH="2988259" progId="">
                  <p:embed/>
                </p:oleObj>
              </mc:Choice>
              <mc:Fallback>
                <p:oleObj r:id="rId7" imgW="4025798" imgH="2988259" progId="">
                  <p:embed/>
                  <p:pic>
                    <p:nvPicPr>
                      <p:cNvPr id="0" name="Picture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3286124"/>
                        <a:ext cx="3236915" cy="2714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57422" y="2928934"/>
            <a:ext cx="3999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Изображения ПЭМ для катализатора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PS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78645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/>
                <a:ea typeface="Times New Roman"/>
              </a:rPr>
              <a:t>Гистограммы распределения частиц </a:t>
            </a:r>
            <a:r>
              <a:rPr lang="ru-RU" sz="1600" dirty="0" err="1">
                <a:latin typeface="Times New Roman"/>
                <a:ea typeface="Times New Roman"/>
              </a:rPr>
              <a:t>Ru</a:t>
            </a:r>
            <a:r>
              <a:rPr lang="ru-RU" sz="1600" dirty="0">
                <a:latin typeface="Times New Roman"/>
                <a:ea typeface="Times New Roman"/>
              </a:rPr>
              <a:t> по размерам на (а) по данным ПЭМ и на (б) пересчитанное объемное распределение и сравнение с распределением по данным МУРР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7752" y="34290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36D0-48FD-4A31-B9E7-489B6D5C102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78579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28" y="785794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214290"/>
            <a:ext cx="87154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Просвечивающая электронная микроскопия (ПЭМ)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929190" y="571480"/>
          <a:ext cx="3309743" cy="264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SPW 12.0 Graph" r:id="rId3" imgW="5438553" imgH="4343459" progId="SigmaPlotGraphicObject.11">
                  <p:embed/>
                </p:oleObj>
              </mc:Choice>
              <mc:Fallback>
                <p:oleObj name="SPW 12.0 Graph" r:id="rId3" imgW="5438553" imgH="4343459" progId="SigmaPlotGraphicObjec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571480"/>
                        <a:ext cx="3309743" cy="2643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928662" y="571480"/>
          <a:ext cx="3366729" cy="2606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SPW 12.0 Graph" r:id="rId5" imgW="5610269" imgH="4343459" progId="SigmaPlotGraphicObject.11">
                  <p:embed/>
                </p:oleObj>
              </mc:Choice>
              <mc:Fallback>
                <p:oleObj name="SPW 12.0 Graph" r:id="rId5" imgW="5610269" imgH="4343459" progId="SigmaPlotGraphicObject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571480"/>
                        <a:ext cx="3366729" cy="26069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071670" y="214290"/>
            <a:ext cx="4929222" cy="4286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1142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11429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786050" y="3786190"/>
          <a:ext cx="3571900" cy="235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SPW 12.0 Graph" r:id="rId7" imgW="5455763" imgH="4373765" progId="SigmaPlotGraphicObject.11">
                  <p:embed/>
                </p:oleObj>
              </mc:Choice>
              <mc:Fallback>
                <p:oleObj name="SPW 12.0 Graph" r:id="rId7" imgW="5455763" imgH="4373765" progId="SigmaPlotGraphicObject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3786190"/>
                        <a:ext cx="3571900" cy="235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43042" y="6072206"/>
            <a:ext cx="5718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Стабильность рутениевого катализатора в десяти циклах (30 ч)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36D0-48FD-4A31-B9E7-489B6D5C102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3214686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Зависимость конверсии фурфурола (а) и селективности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фурфурилового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спирта (б) от времени реакции в присутствии рутениевых катализаторов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1670" y="214290"/>
            <a:ext cx="504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Конверсия и селективность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000496" y="4286256"/>
            <a:ext cx="4857784" cy="12144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78" y="214290"/>
            <a:ext cx="2500330" cy="4286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36D0-48FD-4A31-B9E7-489B6D5C102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00496" y="4286256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Благодарности: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данная исследовательская работа была профинансирована программой «УМНИК-2018» (50098)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РФФИ в рамках научного проекта № 19-38-90049.</a:t>
            </a:r>
          </a:p>
        </p:txBody>
      </p:sp>
      <p:pic>
        <p:nvPicPr>
          <p:cNvPr id="4" name="Picture 2" descr="C:\Users\Безумец\Desktop\хим\НАУЧНАЯ РАБОТА\ЗАЯВКА ДЛЯ СТАТЕЙ\УМНИК\FASIE_RU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857628"/>
            <a:ext cx="2428892" cy="1071652"/>
          </a:xfrm>
          <a:prstGeom prst="rect">
            <a:avLst/>
          </a:prstGeom>
          <a:noFill/>
        </p:spPr>
      </p:pic>
      <p:pic>
        <p:nvPicPr>
          <p:cNvPr id="6" name="Picture 4" descr="Конкурс РФФИ для молодых ученых, октябрь 2017"/>
          <p:cNvPicPr>
            <a:picLocks noChangeAspect="1" noChangeArrowheads="1"/>
          </p:cNvPicPr>
          <p:nvPr/>
        </p:nvPicPr>
        <p:blipFill>
          <a:blip r:embed="rId3" cstate="print"/>
          <a:srcRect t="6742" b="8987"/>
          <a:stretch>
            <a:fillRect/>
          </a:stretch>
        </p:blipFill>
        <p:spPr bwMode="auto">
          <a:xfrm>
            <a:off x="928662" y="4500570"/>
            <a:ext cx="2214578" cy="1166402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герб твг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786322"/>
            <a:ext cx="1571636" cy="15942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00364" y="142852"/>
            <a:ext cx="29129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Заключение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42918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Сравнение каталитических свойств Ru-содержащих катализаторов показало, что катализатор с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наночастицами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показал более высокие значения конверсии фурфурола и селективности к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фурфуриловому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спирту.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вероятно, ответственны за образование каталитически активных центров селективного гидрирования фурфурола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фурфуриловый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спирт. 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Сочетание высокой производительности и повышенной стабильности делает этот катализатор перспективным для дальнейшего применения в топливно-энергетических отраслях.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3143248"/>
            <a:ext cx="6918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1326</TotalTime>
  <Words>344</Words>
  <Application>Microsoft Office PowerPoint</Application>
  <PresentationFormat>Экран (4:3)</PresentationFormat>
  <Paragraphs>37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 Black</vt:lpstr>
      <vt:lpstr>Calibri</vt:lpstr>
      <vt:lpstr>Comic Sans MS</vt:lpstr>
      <vt:lpstr>Georgia</vt:lpstr>
      <vt:lpstr>Times New Roman</vt:lpstr>
      <vt:lpstr>Wingdings</vt:lpstr>
      <vt:lpstr>Wingdings 2</vt:lpstr>
      <vt:lpstr>Официальная</vt:lpstr>
      <vt:lpstr>Unknown</vt:lpstr>
      <vt:lpstr>SPW 12.0 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</dc:creator>
  <cp:lastModifiedBy>Русакова Наталья Петровна</cp:lastModifiedBy>
  <cp:revision>9</cp:revision>
  <dcterms:created xsi:type="dcterms:W3CDTF">2021-03-01T19:50:12Z</dcterms:created>
  <dcterms:modified xsi:type="dcterms:W3CDTF">2021-03-30T07:01:53Z</dcterms:modified>
</cp:coreProperties>
</file>